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61" r:id="rId5"/>
    <p:sldId id="262" r:id="rId6"/>
    <p:sldId id="263" r:id="rId7"/>
    <p:sldId id="264" r:id="rId8"/>
    <p:sldId id="268" r:id="rId9"/>
    <p:sldId id="280" r:id="rId10"/>
    <p:sldId id="274" r:id="rId11"/>
    <p:sldId id="279" r:id="rId12"/>
    <p:sldId id="278" r:id="rId13"/>
    <p:sldId id="272" r:id="rId14"/>
    <p:sldId id="282" r:id="rId15"/>
    <p:sldId id="281" r:id="rId16"/>
    <p:sldId id="271" r:id="rId17"/>
    <p:sldId id="266" r:id="rId18"/>
    <p:sldId id="267" r:id="rId19"/>
    <p:sldId id="270" r:id="rId20"/>
    <p:sldId id="275" r:id="rId21"/>
    <p:sldId id="277" r:id="rId2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151"/>
    <a:srgbClr val="00B050"/>
    <a:srgbClr val="0000FF"/>
    <a:srgbClr val="F0DC4C"/>
    <a:srgbClr val="FFC000"/>
    <a:srgbClr val="3B3838"/>
    <a:srgbClr val="9999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6" autoAdjust="0"/>
    <p:restoredTop sz="72695" autoAdjust="0"/>
  </p:normalViewPr>
  <p:slideViewPr>
    <p:cSldViewPr snapToGrid="0">
      <p:cViewPr varScale="1">
        <p:scale>
          <a:sx n="82" d="100"/>
          <a:sy n="82" d="100"/>
        </p:scale>
        <p:origin x="1920" y="108"/>
      </p:cViewPr>
      <p:guideLst/>
    </p:cSldViewPr>
  </p:slideViewPr>
  <p:notesTextViewPr>
    <p:cViewPr>
      <p:scale>
        <a:sx n="150" d="100"/>
        <a:sy n="150" d="100"/>
      </p:scale>
      <p:origin x="0" y="0"/>
    </p:cViewPr>
  </p:notesTextViewPr>
  <p:notesViewPr>
    <p:cSldViewPr snapToGrid="0">
      <p:cViewPr varScale="1">
        <p:scale>
          <a:sx n="124" d="100"/>
          <a:sy n="124" d="100"/>
        </p:scale>
        <p:origin x="40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D357D3-D0A1-4E5B-B2A9-D4B8D7205A59}" type="datetimeFigureOut">
              <a:rPr lang="ko-KR" altLang="en-US" smtClean="0"/>
              <a:t>2023-06-07</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C68913-584D-4869-8FC4-FF8589676E02}" type="slidenum">
              <a:rPr lang="ko-KR" altLang="en-US" smtClean="0"/>
              <a:t>‹#›</a:t>
            </a:fld>
            <a:endParaRPr lang="ko-KR" altLang="en-US"/>
          </a:p>
        </p:txBody>
      </p:sp>
    </p:spTree>
    <p:extLst>
      <p:ext uri="{BB962C8B-B14F-4D97-AF65-F5344CB8AC3E}">
        <p14:creationId xmlns:p14="http://schemas.microsoft.com/office/powerpoint/2010/main" val="903038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F9E67-8297-42C6-80AC-8F4018792116}" type="datetimeFigureOut">
              <a:rPr lang="ko-KR" altLang="en-US" smtClean="0"/>
              <a:t>2023-06-07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748F3-D039-4B99-9D1E-A648BABC559A}" type="slidenum">
              <a:rPr lang="ko-KR" altLang="en-US" smtClean="0"/>
              <a:t>‹#›</a:t>
            </a:fld>
            <a:endParaRPr lang="ko-KR" altLang="en-US"/>
          </a:p>
        </p:txBody>
      </p:sp>
    </p:spTree>
    <p:extLst>
      <p:ext uri="{BB962C8B-B14F-4D97-AF65-F5344CB8AC3E}">
        <p14:creationId xmlns:p14="http://schemas.microsoft.com/office/powerpoint/2010/main" val="3064736037"/>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00" dirty="0">
                <a:effectLst/>
                <a:latin typeface="함초롬바탕" panose="02030604000101010101" pitchFamily="18" charset="-127"/>
                <a:ea typeface="+mn-ea"/>
                <a:cs typeface="Times New Roman" panose="02020603050405020304" pitchFamily="18" charset="0"/>
              </a:rPr>
              <a:t>Good afternoon. My name is Jun</a:t>
            </a:r>
            <a:r>
              <a:rPr lang="ko-KR" altLang="en-US" sz="1200" kern="100" dirty="0">
                <a:effectLst/>
                <a:latin typeface="함초롬바탕" panose="02030604000101010101" pitchFamily="18" charset="-127"/>
                <a:ea typeface="+mn-ea"/>
                <a:cs typeface="Times New Roman" panose="02020603050405020304" pitchFamily="18" charset="0"/>
              </a:rPr>
              <a:t> </a:t>
            </a:r>
            <a:r>
              <a:rPr lang="en-US" altLang="ko-KR" sz="1200" kern="100" dirty="0" err="1">
                <a:effectLst/>
                <a:latin typeface="함초롬바탕" panose="02030604000101010101" pitchFamily="18" charset="-127"/>
                <a:ea typeface="+mn-ea"/>
                <a:cs typeface="Times New Roman" panose="02020603050405020304" pitchFamily="18" charset="0"/>
              </a:rPr>
              <a:t>Beom</a:t>
            </a:r>
            <a:r>
              <a:rPr lang="ko-KR" altLang="en-US" sz="1200" kern="100" dirty="0">
                <a:effectLst/>
                <a:latin typeface="함초롬바탕" panose="02030604000101010101" pitchFamily="18" charset="-127"/>
                <a:ea typeface="+mn-ea"/>
                <a:cs typeface="Times New Roman" panose="02020603050405020304" pitchFamily="18" charset="0"/>
              </a:rPr>
              <a:t> </a:t>
            </a:r>
            <a:r>
              <a:rPr lang="en-US" altLang="ko-KR" sz="1200" kern="100" dirty="0">
                <a:effectLst/>
                <a:latin typeface="함초롬바탕" panose="02030604000101010101" pitchFamily="18" charset="-127"/>
                <a:ea typeface="+mn-ea"/>
                <a:cs typeface="Times New Roman" panose="02020603050405020304" pitchFamily="18" charset="0"/>
              </a:rPr>
              <a:t>Hwang from GIST. First of all, it’s truly an honor to be here and to have the opportunity to present our work. The title of</a:t>
            </a:r>
            <a:r>
              <a:rPr lang="ko-KR" altLang="en-US" sz="1200" kern="100" dirty="0">
                <a:effectLst/>
                <a:latin typeface="함초롬바탕" panose="02030604000101010101" pitchFamily="18" charset="-127"/>
                <a:ea typeface="+mn-ea"/>
                <a:cs typeface="Times New Roman" panose="02020603050405020304" pitchFamily="18" charset="0"/>
              </a:rPr>
              <a:t> </a:t>
            </a:r>
            <a:r>
              <a:rPr lang="en-US" altLang="ko-KR" sz="1200" kern="100" dirty="0">
                <a:effectLst/>
                <a:latin typeface="함초롬바탕" panose="02030604000101010101" pitchFamily="18" charset="-127"/>
                <a:ea typeface="+mn-ea"/>
                <a:cs typeface="Times New Roman" panose="02020603050405020304" pitchFamily="18" charset="0"/>
              </a:rPr>
              <a:t>this talk is “Electrochemical Nitrate Reduction to Ammonia on Facet-engineered Epitaxial Perovskite Oxide”.</a:t>
            </a:r>
            <a:endParaRPr lang="ko-KR" altLang="ko-KR" sz="1200" kern="100" dirty="0">
              <a:effectLst/>
              <a:latin typeface="맑은 고딕" panose="020B0503020000020004" pitchFamily="50" charset="-127"/>
              <a:ea typeface="+mn-ea"/>
              <a:cs typeface="Times New Roman" panose="02020603050405020304" pitchFamily="18" charset="0"/>
            </a:endParaRPr>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a:t>
            </a:fld>
            <a:endParaRPr lang="ko-KR" altLang="en-US"/>
          </a:p>
        </p:txBody>
      </p:sp>
    </p:spTree>
    <p:extLst>
      <p:ext uri="{BB962C8B-B14F-4D97-AF65-F5344CB8AC3E}">
        <p14:creationId xmlns:p14="http://schemas.microsoft.com/office/powerpoint/2010/main" val="296515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Using this materials, we evaluated NRR performance. prior to this, we draw calibration curves and it shows almost reached 100% accuracy. Using this curve, we calculated the production yield and faradaic efficiency.</a:t>
            </a:r>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10</a:t>
            </a:fld>
            <a:endParaRPr lang="ko-KR" altLang="en-US"/>
          </a:p>
        </p:txBody>
      </p:sp>
    </p:spTree>
    <p:extLst>
      <p:ext uri="{BB962C8B-B14F-4D97-AF65-F5344CB8AC3E}">
        <p14:creationId xmlns:p14="http://schemas.microsoft.com/office/powerpoint/2010/main" val="184512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order to compare the EC performance for as-prepared samples, I conducted LSV analysis and it shows that 110 shows superior current density as well as on set potential for NRR. </a:t>
            </a:r>
          </a:p>
          <a:p>
            <a:endParaRPr lang="en-US" altLang="ko-KR" dirty="0"/>
          </a:p>
          <a:p>
            <a:r>
              <a:rPr lang="en-US" altLang="ko-KR" dirty="0"/>
              <a:t>Sequentially, we did 2hr NRR performance test at -0.6 V vs. RHE. As you can see, 110 exhibits highest yield and faradaic efficiency.</a:t>
            </a:r>
          </a:p>
          <a:p>
            <a:endParaRPr lang="en-US" altLang="ko-KR" dirty="0"/>
          </a:p>
          <a:p>
            <a:r>
              <a:rPr lang="en-US" altLang="ko-KR" dirty="0"/>
              <a:t>It means, 110 has high performance NRR selectivity and sensitivity. </a:t>
            </a:r>
          </a:p>
          <a:p>
            <a:endParaRPr lang="en-US" altLang="ko-KR" dirty="0"/>
          </a:p>
          <a:p>
            <a:r>
              <a:rPr lang="en-US" altLang="ko-KR" dirty="0"/>
              <a:t>More interestingly, 001 and 111 shows similar but 110 shows better performance. So, we want to know this situation and elucidate the performance dependency.</a:t>
            </a:r>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11</a:t>
            </a:fld>
            <a:endParaRPr lang="ko-KR" altLang="en-US"/>
          </a:p>
        </p:txBody>
      </p:sp>
    </p:spTree>
    <p:extLst>
      <p:ext uri="{BB962C8B-B14F-4D97-AF65-F5344CB8AC3E}">
        <p14:creationId xmlns:p14="http://schemas.microsoft.com/office/powerpoint/2010/main" val="338651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Followed by previous slide, we evaluated LSV curves for before and after 2hr reaction. as you can see, after reaction, the performance were degraded for all samples. It can be deduced that the epitaxial structure of BFO were collapsed while reaction due to the reduction of Bi or Fe. Another possibility is some materials were deposited on catalyst surface and it influence to performance. </a:t>
            </a:r>
          </a:p>
          <a:p>
            <a:endParaRPr lang="en-US" altLang="ko-KR" dirty="0"/>
          </a:p>
          <a:p>
            <a:r>
              <a:rPr lang="en-US" altLang="ko-KR" dirty="0"/>
              <a:t>Interestingly, in lower potential region, the 111 shows increased current density as compare with 001 110. but in high potential region, it also shows degradation tendency. In this part, we will figure it out what happens in between them with XPS and FR-IR analysis.</a:t>
            </a:r>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12</a:t>
            </a:fld>
            <a:endParaRPr lang="ko-KR" altLang="en-US"/>
          </a:p>
        </p:txBody>
      </p:sp>
    </p:spTree>
    <p:extLst>
      <p:ext uri="{BB962C8B-B14F-4D97-AF65-F5344CB8AC3E}">
        <p14:creationId xmlns:p14="http://schemas.microsoft.com/office/powerpoint/2010/main" val="135525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we expected, after 2hr reaction, we cannot define the crystallographic structures of BFO in all directions. Additionally, Raman spectra shows the removed tendency same with XRD results. It seems that BFO were damaged while NRR due to the reduction of Bi and Fe and it arouses structural collapse. Another possibility is some amorphous nature of materials were formed on catalyst surface and it interferes the detection of XRD and Raman.</a:t>
            </a:r>
          </a:p>
          <a:p>
            <a:endParaRPr lang="en-US" altLang="ko-KR" dirty="0"/>
          </a:p>
          <a:p>
            <a:r>
              <a:rPr lang="en-US" altLang="ko-KR" dirty="0"/>
              <a:t>However, the CA shows stable current density. It means that the crystallinity does not dramatically influence to NRR performance.</a:t>
            </a:r>
          </a:p>
          <a:p>
            <a:endParaRPr lang="en-US" altLang="ko-KR" dirty="0"/>
          </a:p>
          <a:p>
            <a:r>
              <a:rPr lang="en-US" altLang="ko-KR" dirty="0"/>
              <a:t>It is quite interesting that why it is happening and what happens in on surface. </a:t>
            </a:r>
          </a:p>
          <a:p>
            <a:endParaRPr lang="en-US" altLang="ko-KR" dirty="0"/>
          </a:p>
          <a:p>
            <a:r>
              <a:rPr lang="en-US" altLang="ko-KR" dirty="0"/>
              <a:t>In near future, I will discover this points</a:t>
            </a:r>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13</a:t>
            </a:fld>
            <a:endParaRPr lang="ko-KR" altLang="en-US"/>
          </a:p>
        </p:txBody>
      </p:sp>
    </p:spTree>
    <p:extLst>
      <p:ext uri="{BB962C8B-B14F-4D97-AF65-F5344CB8AC3E}">
        <p14:creationId xmlns:p14="http://schemas.microsoft.com/office/powerpoint/2010/main" val="269342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14</a:t>
            </a:fld>
            <a:endParaRPr lang="ko-KR" altLang="en-US"/>
          </a:p>
        </p:txBody>
      </p:sp>
    </p:spTree>
    <p:extLst>
      <p:ext uri="{BB962C8B-B14F-4D97-AF65-F5344CB8AC3E}">
        <p14:creationId xmlns:p14="http://schemas.microsoft.com/office/powerpoint/2010/main" val="303022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2093398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D1D5DB"/>
                </a:solidFill>
                <a:effectLst/>
                <a:latin typeface="Söhne"/>
              </a:rPr>
              <a:t>Recent 3years, we suffer from COVID 19 pandemic and lost many things. This is kind of wave to our society. However, we overcome this situation via wearing mask and invented vaccine. Sequentially, we encountered Recession phenomena in various field. But as you know already, there are more big wave is coming and almost done in out environment. This is Climate change. </a:t>
            </a:r>
          </a:p>
          <a:p>
            <a:endParaRPr lang="en-US" altLang="ko-KR" b="0" i="0" dirty="0">
              <a:solidFill>
                <a:srgbClr val="D1D5DB"/>
              </a:solidFill>
              <a:effectLst/>
              <a:latin typeface="Söhne"/>
            </a:endParaRPr>
          </a:p>
          <a:p>
            <a:r>
              <a:rPr lang="en-US" altLang="ko-KR" b="0" i="0" dirty="0">
                <a:solidFill>
                  <a:srgbClr val="D1D5DB"/>
                </a:solidFill>
                <a:effectLst/>
                <a:latin typeface="Söhne"/>
              </a:rPr>
              <a:t>As you can see this figure, the temperature of earth is rapidly increasing and</a:t>
            </a:r>
            <a:r>
              <a:rPr lang="ko-KR" altLang="en-US" b="0" i="0" dirty="0">
                <a:solidFill>
                  <a:srgbClr val="D1D5DB"/>
                </a:solidFill>
                <a:effectLst/>
                <a:latin typeface="Söhne"/>
              </a:rPr>
              <a:t> </a:t>
            </a:r>
            <a:r>
              <a:rPr lang="en-US" altLang="ko-KR" b="0" i="0" dirty="0">
                <a:solidFill>
                  <a:srgbClr val="D1D5DB"/>
                </a:solidFill>
                <a:effectLst/>
                <a:latin typeface="Söhne"/>
              </a:rPr>
              <a:t>it</a:t>
            </a:r>
            <a:r>
              <a:rPr lang="ko-KR" altLang="en-US" b="0" i="0" dirty="0">
                <a:solidFill>
                  <a:srgbClr val="D1D5DB"/>
                </a:solidFill>
                <a:effectLst/>
                <a:latin typeface="Söhne"/>
              </a:rPr>
              <a:t> </a:t>
            </a:r>
            <a:r>
              <a:rPr lang="en-US" altLang="ko-KR" b="0" i="0" dirty="0">
                <a:solidFill>
                  <a:srgbClr val="D1D5DB"/>
                </a:solidFill>
                <a:effectLst/>
                <a:latin typeface="Söhne"/>
              </a:rPr>
              <a:t>arouses</a:t>
            </a:r>
            <a:r>
              <a:rPr lang="ko-KR" altLang="en-US" b="0" i="0" dirty="0">
                <a:solidFill>
                  <a:srgbClr val="D1D5DB"/>
                </a:solidFill>
                <a:effectLst/>
                <a:latin typeface="Söhne"/>
              </a:rPr>
              <a:t> </a:t>
            </a:r>
            <a:r>
              <a:rPr lang="en-US" altLang="ko-KR" b="0" i="0" dirty="0">
                <a:solidFill>
                  <a:srgbClr val="D1D5DB"/>
                </a:solidFill>
                <a:effectLst/>
                <a:latin typeface="Söhne"/>
              </a:rPr>
              <a:t>global</a:t>
            </a:r>
            <a:r>
              <a:rPr lang="ko-KR" altLang="en-US" b="0" i="0" dirty="0">
                <a:solidFill>
                  <a:srgbClr val="D1D5DB"/>
                </a:solidFill>
                <a:effectLst/>
                <a:latin typeface="Söhne"/>
              </a:rPr>
              <a:t> </a:t>
            </a:r>
            <a:r>
              <a:rPr lang="en-US" altLang="ko-KR" b="0" i="0" dirty="0">
                <a:solidFill>
                  <a:srgbClr val="D1D5DB"/>
                </a:solidFill>
                <a:effectLst/>
                <a:latin typeface="Söhne"/>
              </a:rPr>
              <a:t>warming</a:t>
            </a:r>
            <a:r>
              <a:rPr lang="ko-KR" altLang="en-US" b="0" i="0" dirty="0">
                <a:solidFill>
                  <a:srgbClr val="D1D5DB"/>
                </a:solidFill>
                <a:effectLst/>
                <a:latin typeface="Söhne"/>
              </a:rPr>
              <a:t> </a:t>
            </a:r>
            <a:r>
              <a:rPr lang="en-US" altLang="ko-KR" b="0" i="0" dirty="0">
                <a:solidFill>
                  <a:srgbClr val="D1D5DB"/>
                </a:solidFill>
                <a:effectLst/>
                <a:latin typeface="Söhne"/>
              </a:rPr>
              <a:t>and</a:t>
            </a:r>
            <a:r>
              <a:rPr lang="ko-KR" altLang="en-US" b="0" i="0" dirty="0">
                <a:solidFill>
                  <a:srgbClr val="D1D5DB"/>
                </a:solidFill>
                <a:effectLst/>
                <a:latin typeface="Söhne"/>
              </a:rPr>
              <a:t> </a:t>
            </a:r>
            <a:r>
              <a:rPr lang="en-US" altLang="ko-KR" b="0" i="0" dirty="0">
                <a:solidFill>
                  <a:srgbClr val="D1D5DB"/>
                </a:solidFill>
                <a:effectLst/>
                <a:latin typeface="Söhne"/>
              </a:rPr>
              <a:t>climate change. In order to slow down this situation, Hydrogen was addressed for new generation energy source to operate our society. There are four kind of hydrogen. Ultimately, we must have to produce green hydrogen for our society without CO2 emission. Lost of countries establish their own tactics to go Carbon zero society and finally net zero society.</a:t>
            </a:r>
          </a:p>
          <a:p>
            <a:endParaRPr lang="en-US" altLang="ko-KR" b="0" i="0" dirty="0">
              <a:solidFill>
                <a:srgbClr val="D1D5DB"/>
              </a:solidFill>
              <a:effectLst/>
              <a:latin typeface="Söhne"/>
            </a:endParaRPr>
          </a:p>
          <a:p>
            <a:r>
              <a:rPr lang="en-US" altLang="ko-KR" b="0" i="0" dirty="0">
                <a:solidFill>
                  <a:srgbClr val="D1D5DB"/>
                </a:solidFill>
                <a:effectLst/>
                <a:latin typeface="Söhne"/>
              </a:rPr>
              <a:t>In order to address the rapid climate change, achieving carbon neutrality is of utmost importance.</a:t>
            </a:r>
            <a:r>
              <a:rPr lang="en-US" altLang="ko-KR" dirty="0"/>
              <a:t> As many of you know, starting from the Kyoto Protocol and now the Paris Agreement, this importance is being taken seriously beyond the national level to the global level.</a:t>
            </a:r>
          </a:p>
          <a:p>
            <a:r>
              <a:rPr lang="en-US" altLang="ko-KR" dirty="0"/>
              <a:t>Among the many possible ways to achieve the goal of carbon neutrality, a hydrogen society is the prime candidate.</a:t>
            </a:r>
          </a:p>
          <a:p>
            <a:r>
              <a:rPr lang="en-US" altLang="ko-KR" dirty="0"/>
              <a:t>Our ultimate goal is to realize a hydrogen society by supporting the production, storage, and transportation of hydrogen.</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2</a:t>
            </a:fld>
            <a:endParaRPr lang="ko-KR" altLang="en-US"/>
          </a:p>
        </p:txBody>
      </p:sp>
    </p:spTree>
    <p:extLst>
      <p:ext uri="{BB962C8B-B14F-4D97-AF65-F5344CB8AC3E}">
        <p14:creationId xmlns:p14="http://schemas.microsoft.com/office/powerpoint/2010/main" val="201852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respect, the development of hydrogen carriers is essential, and ammonia could be a potential alternative. </a:t>
            </a:r>
          </a:p>
          <a:p>
            <a:r>
              <a:rPr lang="en-US" altLang="ko-KR" dirty="0"/>
              <a:t>Ammonia shows high available hydrogen contents per molecule, and mild liquefying conditions. </a:t>
            </a:r>
          </a:p>
          <a:p>
            <a:r>
              <a:rPr lang="en-US" altLang="ko-KR" dirty="0"/>
              <a:t>Also, it can be useful in various </a:t>
            </a:r>
            <a:r>
              <a:rPr lang="en-US" altLang="ko-KR" sz="1200" b="0" dirty="0">
                <a:latin typeface="Arial" panose="020B0604020202020204" pitchFamily="34" charset="0"/>
                <a:cs typeface="Arial" panose="020B0604020202020204" pitchFamily="34" charset="0"/>
              </a:rPr>
              <a:t>industries and agriculture.</a:t>
            </a:r>
          </a:p>
          <a:p>
            <a:endParaRPr lang="en-US" altLang="ko-KR" b="0" dirty="0"/>
          </a:p>
          <a:p>
            <a:r>
              <a:rPr lang="en-US" altLang="ko-KR" b="0" dirty="0"/>
              <a:t>Nowadays, ammonia is mainly synthesized by the Harbor-Bosch method. However, </a:t>
            </a:r>
            <a:r>
              <a:rPr lang="en-US" altLang="ko-KR" sz="1200" kern="100" dirty="0">
                <a:effectLst/>
                <a:latin typeface="맑은 고딕" panose="020B0503020000020004" pitchFamily="50" charset="-127"/>
                <a:ea typeface="함초롬바탕" panose="02030604000101010101" pitchFamily="18" charset="-127"/>
                <a:cs typeface="Times New Roman" panose="02020603050405020304" pitchFamily="18" charset="0"/>
              </a:rPr>
              <a:t>a significant amount of energy is consumed during this process with the production of considerable greenhouse gases because of the use of high temperature and pressure.</a:t>
            </a:r>
            <a:endParaRPr lang="ko-KR" altLang="en-US" b="0" dirty="0"/>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3</a:t>
            </a:fld>
            <a:endParaRPr lang="ko-KR" altLang="en-US"/>
          </a:p>
        </p:txBody>
      </p:sp>
    </p:spTree>
    <p:extLst>
      <p:ext uri="{BB962C8B-B14F-4D97-AF65-F5344CB8AC3E}">
        <p14:creationId xmlns:p14="http://schemas.microsoft.com/office/powerpoint/2010/main" val="3467332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Recently, many reports were introduced the topic of electrochemical nitrogen reduction to ammonia. It is feasible way to produce green ammonia but it has severe limitations for high efficiency, such as --- --- ---.</a:t>
            </a:r>
          </a:p>
          <a:p>
            <a:endParaRPr lang="en-US" altLang="ko-KR" dirty="0"/>
          </a:p>
          <a:p>
            <a:r>
              <a:rPr lang="en-US" altLang="ko-KR" dirty="0"/>
              <a:t>Rather than nitrogen reduction, nowadays nitrate reduction has great advantages as compare to nitrogen reduction. --- --- --</a:t>
            </a:r>
          </a:p>
          <a:p>
            <a:endParaRPr lang="en-US" altLang="ko-KR" dirty="0"/>
          </a:p>
          <a:p>
            <a:r>
              <a:rPr lang="en-US" altLang="ko-KR" dirty="0"/>
              <a:t>So EC NO3RR is a promising alternative to N2RR</a:t>
            </a:r>
          </a:p>
          <a:p>
            <a:endParaRPr lang="en-US" altLang="ko-KR" dirty="0"/>
          </a:p>
          <a:p>
            <a:r>
              <a:rPr lang="en-US" altLang="ko-KR" dirty="0"/>
              <a:t>I mainly deal with this reaction.</a:t>
            </a:r>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4</a:t>
            </a:fld>
            <a:endParaRPr lang="ko-KR" altLang="en-US"/>
          </a:p>
        </p:txBody>
      </p:sp>
    </p:spTree>
    <p:extLst>
      <p:ext uri="{BB962C8B-B14F-4D97-AF65-F5344CB8AC3E}">
        <p14:creationId xmlns:p14="http://schemas.microsoft.com/office/powerpoint/2010/main" val="270767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order to operate NO3RR system, we need proper catalyst and also adequate techniques to modulate catalytic performance.</a:t>
            </a:r>
          </a:p>
          <a:p>
            <a:endParaRPr lang="en-US" altLang="ko-KR" dirty="0"/>
          </a:p>
          <a:p>
            <a:r>
              <a:rPr lang="en-US" altLang="ko-KR" dirty="0"/>
              <a:t>I focused on Facet-engineering to modulate electrochemical properties of catalysts. Previous researches have been reported for OER, HER, Biomass oxidation. As well as Battery and Solar cell. Each different facet has different function and it addresses the selectivity of materials. So, facet engineering can modulate catalytic performance as well as Redox system.</a:t>
            </a:r>
          </a:p>
          <a:p>
            <a:endParaRPr lang="en-US" altLang="ko-KR" dirty="0"/>
          </a:p>
          <a:p>
            <a:r>
              <a:rPr lang="en-US" altLang="ko-KR" dirty="0"/>
              <a:t>However, there are no research in NO3RR system. The fine way to study facet-dependent catalytic performance, we need thin-film epitaxy techniques. </a:t>
            </a:r>
          </a:p>
          <a:p>
            <a:endParaRPr lang="en-US" altLang="ko-KR" dirty="0"/>
          </a:p>
          <a:p>
            <a:r>
              <a:rPr lang="en-US" altLang="ko-KR" dirty="0"/>
              <a:t>Thin-film epitaxy can provide single crystalline nature materials for each different crystal orientation. It is one of the best way to study the relationship in between facet and NO3RR</a:t>
            </a:r>
          </a:p>
          <a:p>
            <a:endParaRPr lang="en-US" altLang="ko-KR" dirty="0"/>
          </a:p>
          <a:p>
            <a:r>
              <a:rPr lang="en-US" altLang="ko-KR" dirty="0"/>
              <a:t>So, I conducted this research in this aspect and examined this in this work.</a:t>
            </a:r>
          </a:p>
          <a:p>
            <a:endParaRPr lang="en-US" altLang="ko-KR" dirty="0"/>
          </a:p>
          <a:p>
            <a:r>
              <a:rPr lang="en-US" altLang="ko-KR" dirty="0"/>
              <a:t>Previous researches have been tried to control the microenvironments of catalyst surface, such as using hydrophobic catalysts and Li-based system to suppress HER. </a:t>
            </a:r>
          </a:p>
          <a:p>
            <a:r>
              <a:rPr lang="en-US" altLang="ko-KR" dirty="0"/>
              <a:t>Actually, they shows high faraday efficiency of ammonia productions. However, these methods have the practical problem of demanding new optimization of existing electrolysis and catalytic systems.</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5</a:t>
            </a:fld>
            <a:endParaRPr lang="ko-KR" altLang="en-US"/>
          </a:p>
        </p:txBody>
      </p:sp>
    </p:spTree>
    <p:extLst>
      <p:ext uri="{BB962C8B-B14F-4D97-AF65-F5344CB8AC3E}">
        <p14:creationId xmlns:p14="http://schemas.microsoft.com/office/powerpoint/2010/main" val="210594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 chose BiFeO3 perovskite oxide materials which has --- --- ---</a:t>
            </a:r>
          </a:p>
          <a:p>
            <a:endParaRPr lang="en-US" altLang="ko-KR" dirty="0"/>
          </a:p>
          <a:p>
            <a:r>
              <a:rPr lang="en-US" altLang="ko-KR" dirty="0"/>
              <a:t>Also recently it reported as a good NO3RR catalyst.</a:t>
            </a:r>
          </a:p>
          <a:p>
            <a:endParaRPr lang="en-US" altLang="ko-KR" dirty="0"/>
          </a:p>
          <a:p>
            <a:r>
              <a:rPr lang="en-US" altLang="ko-KR" dirty="0"/>
              <a:t>I controlled the crystallographic orientation to study the unique characteristics dependent with orientations.</a:t>
            </a:r>
          </a:p>
          <a:p>
            <a:endParaRPr lang="en-US" altLang="ko-KR" dirty="0"/>
          </a:p>
          <a:p>
            <a:endParaRPr lang="ko-KR" altLang="en-US" dirty="0"/>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6</a:t>
            </a:fld>
            <a:endParaRPr lang="ko-KR" altLang="en-US"/>
          </a:p>
        </p:txBody>
      </p:sp>
    </p:spTree>
    <p:extLst>
      <p:ext uri="{BB962C8B-B14F-4D97-AF65-F5344CB8AC3E}">
        <p14:creationId xmlns:p14="http://schemas.microsoft.com/office/powerpoint/2010/main" val="303390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order to produce epitaxial thin-film, we chose PLD system. PLD system has own special characteristic such as - -- -. More importantly, it can fabricate thin-film to with maintaining stoichiometry of materials. That’s because we can obtain high-quality epitaxial thin film.</a:t>
            </a:r>
          </a:p>
          <a:p>
            <a:endParaRPr lang="en-US" altLang="ko-KR" dirty="0"/>
          </a:p>
          <a:p>
            <a:r>
              <a:rPr lang="en-US" altLang="ko-KR" dirty="0"/>
              <a:t>Right sections shows the sample structure for as-prepared samples. We used SrTiO3 material as a substrate to modulate orientation as 001 110 111. and SrRuO3 layer was adopted as a conducting layer for charge transport and buffer layer to minimize lattice mismatch with STO-BFO.</a:t>
            </a:r>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7</a:t>
            </a:fld>
            <a:endParaRPr lang="ko-KR" altLang="en-US"/>
          </a:p>
        </p:txBody>
      </p:sp>
    </p:spTree>
    <p:extLst>
      <p:ext uri="{BB962C8B-B14F-4D97-AF65-F5344CB8AC3E}">
        <p14:creationId xmlns:p14="http://schemas.microsoft.com/office/powerpoint/2010/main" val="352242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order to check the morphology, thickness and topology of as-prepared samples, we conducted SEM and AFM analysis. We controlled the thickness of BFO and SRO to 40nm each. It is because to remove the thickness effect while NO3RR. </a:t>
            </a:r>
          </a:p>
          <a:p>
            <a:endParaRPr lang="en-US" altLang="ko-KR" dirty="0"/>
          </a:p>
          <a:p>
            <a:r>
              <a:rPr lang="en-US" altLang="ko-KR" dirty="0"/>
              <a:t>Interestingly, the surface of each samples has different feather. 001 has worm like smooth surface but 110 111 has directional and island like structures were founded. It is deduced that 001 has non-polar surface So it </a:t>
            </a:r>
            <a:r>
              <a:rPr lang="en-US" altLang="ko-KR" dirty="0" err="1"/>
              <a:t>slighltly</a:t>
            </a:r>
            <a:r>
              <a:rPr lang="en-US" altLang="ko-KR" dirty="0"/>
              <a:t> influenced to growth condition but 110 111 has polar-surface so it affect to growth condition and it arouses island formation.</a:t>
            </a:r>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8</a:t>
            </a:fld>
            <a:endParaRPr lang="ko-KR" altLang="en-US"/>
          </a:p>
        </p:txBody>
      </p:sp>
    </p:spTree>
    <p:extLst>
      <p:ext uri="{BB962C8B-B14F-4D97-AF65-F5344CB8AC3E}">
        <p14:creationId xmlns:p14="http://schemas.microsoft.com/office/powerpoint/2010/main" val="2618355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of all, in order to check it is well prepared or not, we checked XRD analysis. As you can see, 001 110 111 result shows single crystalline nature of XRD patterns and there are no formation of secondary phase of materials. It means as-prepare samples were grown epitaxially.</a:t>
            </a:r>
          </a:p>
        </p:txBody>
      </p:sp>
      <p:sp>
        <p:nvSpPr>
          <p:cNvPr id="4" name="슬라이드 번호 개체 틀 3"/>
          <p:cNvSpPr>
            <a:spLocks noGrp="1"/>
          </p:cNvSpPr>
          <p:nvPr>
            <p:ph type="sldNum" sz="quarter" idx="5"/>
          </p:nvPr>
        </p:nvSpPr>
        <p:spPr/>
        <p:txBody>
          <a:bodyPr/>
          <a:lstStyle/>
          <a:p>
            <a:fld id="{99F748F3-D039-4B99-9D1E-A648BABC559A}" type="slidenum">
              <a:rPr lang="ko-KR" altLang="en-US" smtClean="0"/>
              <a:t>9</a:t>
            </a:fld>
            <a:endParaRPr lang="ko-KR" altLang="en-US"/>
          </a:p>
        </p:txBody>
      </p:sp>
    </p:spTree>
    <p:extLst>
      <p:ext uri="{BB962C8B-B14F-4D97-AF65-F5344CB8AC3E}">
        <p14:creationId xmlns:p14="http://schemas.microsoft.com/office/powerpoint/2010/main" val="4131361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8" name="Picture 4" descr="070305.html (3000×1999)">
            <a:extLst>
              <a:ext uri="{FF2B5EF4-FFF2-40B4-BE49-F238E27FC236}">
                <a16:creationId xmlns:a16="http://schemas.microsoft.com/office/drawing/2014/main" id="{FA2B9D2D-D62A-4809-AE38-B79BC55362D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93" t="9091" r="196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BD2ACE30-5120-4700-DE14-2C0F43EFA63B}"/>
              </a:ext>
            </a:extLst>
          </p:cNvPr>
          <p:cNvPicPr>
            <a:picLocks noChangeAspect="1"/>
          </p:cNvPicPr>
          <p:nvPr userDrawn="1"/>
        </p:nvPicPr>
        <p:blipFill rotWithShape="1">
          <a:blip r:embed="rId3"/>
          <a:srcRect l="31908" t="11271" r="32263" b="83641"/>
          <a:stretch/>
        </p:blipFill>
        <p:spPr>
          <a:xfrm>
            <a:off x="5584825" y="5583778"/>
            <a:ext cx="2209389" cy="884663"/>
          </a:xfrm>
          <a:prstGeom prst="rect">
            <a:avLst/>
          </a:prstGeom>
        </p:spPr>
      </p:pic>
      <p:pic>
        <p:nvPicPr>
          <p:cNvPr id="10" name="그림 9" descr="텍스트이(가) 표시된 사진&#10;&#10;자동 생성된 설명">
            <a:extLst>
              <a:ext uri="{FF2B5EF4-FFF2-40B4-BE49-F238E27FC236}">
                <a16:creationId xmlns:a16="http://schemas.microsoft.com/office/drawing/2014/main" id="{A914113B-1B30-A394-8F01-28B583D81B39}"/>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8578" b="63093" l="17050" r="77025">
                        <a14:foregroundMark x1="19831" y1="15576" x2="23337" y2="59819"/>
                        <a14:foregroundMark x1="18742" y1="11287" x2="22249" y2="22686"/>
                        <a14:foregroundMark x1="17775" y1="8578" x2="25272" y2="8691"/>
                        <a14:foregroundMark x1="20677" y1="12415" x2="18622" y2="35666"/>
                        <a14:foregroundMark x1="18622" y1="35666" x2="18622" y2="35666"/>
                        <a14:foregroundMark x1="25514" y1="14447" x2="24547" y2="35553"/>
                        <a14:foregroundMark x1="25635" y1="15576" x2="17896" y2="21783"/>
                        <a14:foregroundMark x1="17896" y1="21783" x2="26119" y2="26298"/>
                        <a14:foregroundMark x1="26119" y1="26298" x2="24667" y2="20767"/>
                        <a14:foregroundMark x1="23579" y1="14786" x2="19952" y2="16253"/>
                        <a14:foregroundMark x1="19347" y1="16817" x2="17291" y2="25959"/>
                        <a14:foregroundMark x1="18863" y1="17381" x2="18984" y2="26524"/>
                        <a14:foregroundMark x1="18984" y1="26524" x2="19226" y2="26524"/>
                        <a14:foregroundMark x1="26602" y1="21670" x2="26239" y2="29007"/>
                        <a14:foregroundMark x1="16687" y1="62415" x2="26602" y2="61625"/>
                        <a14:foregroundMark x1="26602" y1="61625" x2="27811" y2="61964"/>
                        <a14:foregroundMark x1="35067" y1="10045" x2="40024" y2="20316"/>
                        <a14:foregroundMark x1="40024" y1="20316" x2="40024" y2="20316"/>
                        <a14:foregroundMark x1="42080" y1="11964" x2="36759" y2="26185"/>
                        <a14:foregroundMark x1="38331" y1="10948" x2="37001" y2="38375"/>
                        <a14:foregroundMark x1="35792" y1="13318" x2="35792" y2="46953"/>
                        <a14:foregroundMark x1="35792" y1="46953" x2="35187" y2="48081"/>
                        <a14:foregroundMark x1="40750" y1="27427" x2="39299" y2="54402"/>
                        <a14:foregroundMark x1="38573" y1="25169" x2="37606" y2="61061"/>
                        <a14:foregroundMark x1="37606" y1="61061" x2="37364" y2="60835"/>
                        <a14:foregroundMark x1="39178" y1="29684" x2="42201" y2="54402"/>
                        <a14:foregroundMark x1="42201" y1="54402" x2="42080" y2="54402"/>
                        <a14:foregroundMark x1="39299" y1="29120" x2="41112" y2="51580"/>
                        <a14:foregroundMark x1="38573" y1="33521" x2="37969" y2="58916"/>
                        <a14:foregroundMark x1="43894" y1="26975" x2="44861" y2="57111"/>
                        <a14:foregroundMark x1="44861" y1="57111" x2="44377" y2="56885"/>
                        <a14:foregroundMark x1="44256" y1="24605" x2="43047" y2="45485"/>
                        <a14:foregroundMark x1="43047" y1="45485" x2="43047" y2="45485"/>
                        <a14:foregroundMark x1="41596" y1="8804" x2="33253" y2="13883"/>
                        <a14:foregroundMark x1="33253" y1="13883" x2="35429" y2="22686"/>
                        <a14:foregroundMark x1="35429" y1="22686" x2="39903" y2="12415"/>
                        <a14:foregroundMark x1="39903" y1="12415" x2="44377" y2="22122"/>
                        <a14:foregroundMark x1="42322" y1="9368" x2="44498" y2="20993"/>
                        <a14:foregroundMark x1="44498" y1="20993" x2="44256" y2="22009"/>
                        <a14:foregroundMark x1="42080" y1="8691" x2="33253" y2="12980"/>
                        <a14:foregroundMark x1="33253" y1="12980" x2="34341" y2="31151"/>
                        <a14:foregroundMark x1="34099" y1="29684" x2="34583" y2="49323"/>
                        <a14:foregroundMark x1="34462" y1="33296" x2="34099" y2="52596"/>
                        <a14:foregroundMark x1="34099" y1="52596" x2="39661" y2="60722"/>
                        <a14:foregroundMark x1="39661" y1="60722" x2="44015" y2="61061"/>
                        <a14:foregroundMark x1="33374" y1="53160" x2="36518" y2="57336"/>
                        <a14:foregroundMark x1="34704" y1="56095" x2="35187" y2="61174"/>
                        <a14:foregroundMark x1="33253" y1="55305" x2="33253" y2="61287"/>
                        <a14:foregroundMark x1="22249" y1="25621" x2="22370" y2="30474"/>
                        <a14:foregroundMark x1="53930" y1="13883" x2="55139" y2="48871"/>
                        <a14:foregroundMark x1="53930" y1="23928" x2="54293" y2="58239"/>
                        <a14:foregroundMark x1="56106" y1="15237" x2="54534" y2="26298"/>
                        <a14:foregroundMark x1="54534" y1="26298" x2="55139" y2="51580"/>
                        <a14:foregroundMark x1="55139" y1="51580" x2="54293" y2="59142"/>
                        <a14:foregroundMark x1="59976" y1="13770" x2="56227" y2="23702"/>
                        <a14:foregroundMark x1="56227" y1="23702" x2="58162" y2="53725"/>
                        <a14:foregroundMark x1="56469" y1="30587" x2="58162" y2="59819"/>
                        <a14:foregroundMark x1="58162" y1="38036" x2="60580" y2="57223"/>
                        <a14:foregroundMark x1="58888" y1="39616" x2="60822" y2="56998"/>
                        <a14:foregroundMark x1="57678" y1="48081" x2="57678" y2="58352"/>
                        <a14:foregroundMark x1="52479" y1="40632" x2="49698" y2="57675"/>
                        <a14:foregroundMark x1="52479" y1="46953" x2="52116" y2="61061"/>
                        <a14:foregroundMark x1="53446" y1="45485" x2="51028" y2="63205"/>
                        <a14:foregroundMark x1="50060" y1="62754" x2="58525" y2="61964"/>
                        <a14:foregroundMark x1="51632" y1="59819" x2="60580" y2="60045"/>
                        <a14:foregroundMark x1="60580" y1="62190" x2="59613" y2="46163"/>
                        <a14:foregroundMark x1="59613" y1="46163" x2="59613" y2="46163"/>
                        <a14:foregroundMark x1="58646" y1="49210" x2="59129" y2="58126"/>
                        <a14:foregroundMark x1="50181" y1="49210" x2="50544" y2="17607"/>
                        <a14:foregroundMark x1="50544" y1="17607" x2="58646" y2="9932"/>
                        <a14:foregroundMark x1="58646" y1="9932" x2="60701" y2="40068"/>
                        <a14:foregroundMark x1="60701" y1="40068" x2="60339" y2="43792"/>
                        <a14:foregroundMark x1="48972" y1="16817" x2="57437" y2="9707"/>
                        <a14:foregroundMark x1="57437" y1="9707" x2="60822" y2="14673"/>
                        <a14:foregroundMark x1="50302" y1="11625" x2="60701" y2="9255"/>
                        <a14:foregroundMark x1="65175" y1="8691" x2="77630" y2="9368"/>
                        <a14:foregroundMark x1="77630" y1="9368" x2="77025" y2="57223"/>
                        <a14:foregroundMark x1="77025" y1="57223" x2="67956" y2="61851"/>
                        <a14:foregroundMark x1="67956" y1="61851" x2="65417" y2="9255"/>
                        <a14:foregroundMark x1="67836" y1="29233" x2="74365" y2="29345"/>
                        <a14:foregroundMark x1="72068" y1="30813" x2="71463" y2="45260"/>
                        <a14:backgroundMark x1="29867" y1="40745" x2="29867" y2="40745"/>
                        <a14:backgroundMark x1="30955" y1="23251" x2="30955" y2="23251"/>
                      </a14:backgroundRemoval>
                    </a14:imgEffect>
                  </a14:imgLayer>
                </a14:imgProps>
              </a:ext>
              <a:ext uri="{28A0092B-C50C-407E-A947-70E740481C1C}">
                <a14:useLocalDpi xmlns:a14="http://schemas.microsoft.com/office/drawing/2010/main" val="0"/>
              </a:ext>
            </a:extLst>
          </a:blip>
          <a:srcRect l="14635" t="7348" r="19616" b="34339"/>
          <a:stretch/>
        </p:blipFill>
        <p:spPr>
          <a:xfrm>
            <a:off x="4445000" y="5563383"/>
            <a:ext cx="952500" cy="905058"/>
          </a:xfrm>
          <a:prstGeom prst="rect">
            <a:avLst/>
          </a:prstGeom>
        </p:spPr>
      </p:pic>
    </p:spTree>
    <p:extLst>
      <p:ext uri="{BB962C8B-B14F-4D97-AF65-F5344CB8AC3E}">
        <p14:creationId xmlns:p14="http://schemas.microsoft.com/office/powerpoint/2010/main" val="327610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70BC218E-3438-4C47-A1D4-BADA0CCB6677}" type="datetime1">
              <a:rPr lang="ko-KR" altLang="en-US" smtClean="0"/>
              <a:t>2023-06-07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350141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E486B351-832F-44A3-BA3D-7583B5714419}" type="datetime1">
              <a:rPr lang="ko-KR" altLang="en-US" smtClean="0"/>
              <a:t>2023-06-07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26623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ko-KR" sz="1800" b="0" strike="noStrike" spc="-1">
              <a:solidFill>
                <a:srgbClr val="000000"/>
              </a:solidFill>
              <a:latin typeface="맑은 고딕"/>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굴림"/>
            </a:endParaRPr>
          </a:p>
        </p:txBody>
      </p:sp>
    </p:spTree>
    <p:extLst>
      <p:ext uri="{BB962C8B-B14F-4D97-AF65-F5344CB8AC3E}">
        <p14:creationId xmlns:p14="http://schemas.microsoft.com/office/powerpoint/2010/main" val="224414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7EB6C239-3E4B-475C-8936-36B503BA5176}" type="datetime1">
              <a:rPr lang="ko-KR" altLang="en-US" smtClean="0"/>
              <a:t>2023-06-07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304553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0DA4E310-E07E-441F-A4B5-9EEA0257AC3C}" type="datetime1">
              <a:rPr lang="ko-KR" altLang="en-US" smtClean="0"/>
              <a:t>2023-06-07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64798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2B626B8D-AA7A-47E8-8410-85DC57B9B6E9}" type="datetime1">
              <a:rPr lang="ko-KR" altLang="en-US" smtClean="0"/>
              <a:t>2023-06-07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275430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27C64CAE-00DD-45FD-AD33-C4DC3CD85DAD}" type="datetime1">
              <a:rPr lang="ko-KR" altLang="en-US" smtClean="0"/>
              <a:t>2023-06-07</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4103880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2BFC5AB0-AA14-4408-ACA3-373892BA403F}" type="datetime1">
              <a:rPr lang="ko-KR" altLang="en-US" smtClean="0"/>
              <a:t>2023-06-07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266762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4FA96E85-D551-4B78-A73C-C40DB10C9F8F}" type="datetime1">
              <a:rPr lang="ko-KR" altLang="en-US" smtClean="0"/>
              <a:t>2023-06-07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305169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EF7A2FDF-1858-4045-AB28-A7F45704AB28}" type="datetime1">
              <a:rPr lang="ko-KR" altLang="en-US" smtClean="0"/>
              <a:t>2023-06-07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123150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246988BB-B08A-493B-88BF-7C306CD0031D}" type="datetime1">
              <a:rPr lang="ko-KR" altLang="en-US" smtClean="0"/>
              <a:t>2023-06-07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144620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2F292-391D-47BF-BEF3-9932FA59CD58}" type="datetime1">
              <a:rPr lang="ko-KR" altLang="en-US" smtClean="0"/>
              <a:t>2023-06-07</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FE058-70C7-4CDB-BE9F-CF6F47A2DAAC}" type="slidenum">
              <a:rPr lang="ko-KR" altLang="en-US" smtClean="0"/>
              <a:t>‹#›</a:t>
            </a:fld>
            <a:endParaRPr lang="ko-KR" altLang="en-US"/>
          </a:p>
        </p:txBody>
      </p:sp>
    </p:spTree>
    <p:extLst>
      <p:ext uri="{BB962C8B-B14F-4D97-AF65-F5344CB8AC3E}">
        <p14:creationId xmlns:p14="http://schemas.microsoft.com/office/powerpoint/2010/main" val="4201349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40.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42.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44.w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0.wmf"/><Relationship Id="rId3" Type="http://schemas.openxmlformats.org/officeDocument/2006/relationships/notesSlide" Target="../notesSlides/notesSlide13.xml"/><Relationship Id="rId7" Type="http://schemas.openxmlformats.org/officeDocument/2006/relationships/image" Target="../media/image47.wmf"/><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image" Target="../media/image51.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8.wmf"/><Relationship Id="rId1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jpeg"/><Relationship Id="rId5" Type="http://schemas.openxmlformats.org/officeDocument/2006/relationships/image" Target="../media/image52.wmf"/><Relationship Id="rId4"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4.wm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2.wmf"/><Relationship Id="rId5" Type="http://schemas.openxmlformats.org/officeDocument/2006/relationships/oleObject" Target="../embeddings/oleObject19.bin"/><Relationship Id="rId4" Type="http://schemas.openxmlformats.org/officeDocument/2006/relationships/image" Target="../media/image42.wm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emf"/><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image" Target="../media/image3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A1B2275-CBB8-52AA-7413-ABE45A13C5CB}"/>
              </a:ext>
            </a:extLst>
          </p:cNvPr>
          <p:cNvSpPr/>
          <p:nvPr/>
        </p:nvSpPr>
        <p:spPr>
          <a:xfrm>
            <a:off x="3416017" y="3525390"/>
            <a:ext cx="5366751" cy="1947539"/>
          </a:xfrm>
          <a:prstGeom prst="rect">
            <a:avLst/>
          </a:prstGeom>
          <a:solidFill>
            <a:schemeClr val="accent4">
              <a:lumMod val="20000"/>
              <a:lumOff val="8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Box 22">
            <a:extLst>
              <a:ext uri="{FF2B5EF4-FFF2-40B4-BE49-F238E27FC236}">
                <a16:creationId xmlns:a16="http://schemas.microsoft.com/office/drawing/2014/main" id="{8E96D026-23A8-C507-14C1-97E395130D46}"/>
              </a:ext>
            </a:extLst>
          </p:cNvPr>
          <p:cNvSpPr txBox="1">
            <a:spLocks noChangeArrowheads="1"/>
          </p:cNvSpPr>
          <p:nvPr/>
        </p:nvSpPr>
        <p:spPr bwMode="auto">
          <a:xfrm>
            <a:off x="3791107" y="3997868"/>
            <a:ext cx="4616574" cy="100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spcBef>
                <a:spcPct val="20000"/>
              </a:spcBef>
              <a:buChar char="•"/>
              <a:defRPr sz="3200">
                <a:solidFill>
                  <a:schemeClr val="tx1"/>
                </a:solidFill>
                <a:latin typeface="Arial" charset="0"/>
                <a:cs typeface="Arial" charset="0"/>
              </a:defRPr>
            </a:lvl1pPr>
            <a:lvl2pPr marL="742950" indent="-285750" defTabSz="762000">
              <a:spcBef>
                <a:spcPct val="20000"/>
              </a:spcBef>
              <a:buChar char="–"/>
              <a:defRPr sz="2800">
                <a:solidFill>
                  <a:schemeClr val="tx1"/>
                </a:solidFill>
                <a:latin typeface="Arial" charset="0"/>
                <a:cs typeface="Arial" charset="0"/>
              </a:defRPr>
            </a:lvl2pPr>
            <a:lvl3pPr marL="1143000" indent="-228600" defTabSz="762000">
              <a:spcBef>
                <a:spcPct val="20000"/>
              </a:spcBef>
              <a:buChar char="•"/>
              <a:defRPr sz="2400">
                <a:solidFill>
                  <a:schemeClr val="tx1"/>
                </a:solidFill>
                <a:latin typeface="Arial" charset="0"/>
                <a:cs typeface="Arial" charset="0"/>
              </a:defRPr>
            </a:lvl3pPr>
            <a:lvl4pPr marL="1600200" indent="-228600" defTabSz="762000">
              <a:spcBef>
                <a:spcPct val="20000"/>
              </a:spcBef>
              <a:buChar char="–"/>
              <a:defRPr sz="2000">
                <a:solidFill>
                  <a:schemeClr val="tx1"/>
                </a:solidFill>
                <a:latin typeface="Arial" charset="0"/>
                <a:cs typeface="Arial" charset="0"/>
              </a:defRPr>
            </a:lvl4pPr>
            <a:lvl5pPr marL="2057400" indent="-228600" defTabSz="762000">
              <a:spcBef>
                <a:spcPct val="20000"/>
              </a:spcBef>
              <a:buChar char="»"/>
              <a:defRPr sz="2000">
                <a:solidFill>
                  <a:schemeClr val="tx1"/>
                </a:solidFill>
                <a:latin typeface="Arial" charset="0"/>
                <a:cs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cs typeface="Arial" charset="0"/>
              </a:defRPr>
            </a:lvl9pPr>
          </a:lstStyle>
          <a:p>
            <a:pPr algn="ctr" eaLnBrk="1" latinLnBrk="1" hangingPunct="1">
              <a:lnSpc>
                <a:spcPct val="130000"/>
              </a:lnSpc>
              <a:spcBef>
                <a:spcPct val="0"/>
              </a:spcBef>
              <a:buFontTx/>
              <a:buNone/>
            </a:pPr>
            <a:r>
              <a:rPr kumimoji="1" lang="en-US" altLang="ko-KR" sz="2400" b="1" dirty="0">
                <a:solidFill>
                  <a:srgbClr val="0070C0"/>
                </a:solidFill>
                <a:latin typeface="Arial" panose="020B0604020202020204" pitchFamily="34" charset="0"/>
                <a:cs typeface="Arial" panose="020B0604020202020204" pitchFamily="34" charset="0"/>
              </a:rPr>
              <a:t>Presenter: Jun </a:t>
            </a:r>
            <a:r>
              <a:rPr kumimoji="1" lang="en-US" altLang="ko-KR" sz="2400" b="1" dirty="0" err="1">
                <a:solidFill>
                  <a:srgbClr val="0070C0"/>
                </a:solidFill>
                <a:latin typeface="Arial" panose="020B0604020202020204" pitchFamily="34" charset="0"/>
                <a:cs typeface="Arial" panose="020B0604020202020204" pitchFamily="34" charset="0"/>
              </a:rPr>
              <a:t>Beom</a:t>
            </a:r>
            <a:r>
              <a:rPr kumimoji="1" lang="en-US" altLang="ko-KR" sz="2400" b="1" dirty="0">
                <a:solidFill>
                  <a:srgbClr val="0070C0"/>
                </a:solidFill>
                <a:latin typeface="Arial" panose="020B0604020202020204" pitchFamily="34" charset="0"/>
                <a:cs typeface="Arial" panose="020B0604020202020204" pitchFamily="34" charset="0"/>
              </a:rPr>
              <a:t> Hwang</a:t>
            </a:r>
          </a:p>
          <a:p>
            <a:pPr algn="ctr" eaLnBrk="1" latinLnBrk="1" hangingPunct="1">
              <a:lnSpc>
                <a:spcPct val="130000"/>
              </a:lnSpc>
              <a:spcBef>
                <a:spcPct val="0"/>
              </a:spcBef>
              <a:buFontTx/>
              <a:buNone/>
            </a:pPr>
            <a:r>
              <a:rPr kumimoji="1" lang="en-US" altLang="ko-KR" sz="2400" b="1" dirty="0">
                <a:solidFill>
                  <a:srgbClr val="0070C0"/>
                </a:solidFill>
                <a:latin typeface="Arial" panose="020B0604020202020204" pitchFamily="34" charset="0"/>
                <a:cs typeface="Arial" panose="020B0604020202020204" pitchFamily="34" charset="0"/>
              </a:rPr>
              <a:t>Advisor: Prof. Sanghan Lee</a:t>
            </a:r>
            <a:endParaRPr kumimoji="1" lang="en-US" altLang="ko-KR" sz="2400" b="1"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E24CAE82-96FA-4A1B-ACE3-7D00FAFBA37C}"/>
              </a:ext>
            </a:extLst>
          </p:cNvPr>
          <p:cNvSpPr/>
          <p:nvPr/>
        </p:nvSpPr>
        <p:spPr>
          <a:xfrm>
            <a:off x="591925" y="1251585"/>
            <a:ext cx="11028575" cy="203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7B9EDA46-7FC9-4224-BE09-E87EA036EE08}"/>
              </a:ext>
            </a:extLst>
          </p:cNvPr>
          <p:cNvSpPr txBox="1"/>
          <p:nvPr/>
        </p:nvSpPr>
        <p:spPr>
          <a:xfrm>
            <a:off x="1288281" y="1482861"/>
            <a:ext cx="9905499" cy="1569660"/>
          </a:xfrm>
          <a:prstGeom prst="rect">
            <a:avLst/>
          </a:prstGeom>
          <a:noFill/>
        </p:spPr>
        <p:txBody>
          <a:bodyPr wrap="square">
            <a:spAutoFit/>
          </a:bodyPr>
          <a:lstStyle/>
          <a:p>
            <a:pPr algn="ctr">
              <a:lnSpc>
                <a:spcPct val="150000"/>
              </a:lnSpc>
              <a:spcAft>
                <a:spcPts val="800"/>
              </a:spcAft>
            </a:pPr>
            <a:r>
              <a:rPr lang="en-US" altLang="ko-KR" sz="3200" b="1" kern="100" dirty="0">
                <a:latin typeface="Arial" panose="020B0604020202020204" pitchFamily="34" charset="0"/>
                <a:cs typeface="Arial" panose="020B0604020202020204" pitchFamily="34" charset="0"/>
              </a:rPr>
              <a:t>Electrochemical Nitrate Reduction to Ammonia on Facet-engineered Epitaxial Perovskite Oxide </a:t>
            </a:r>
            <a:endParaRPr lang="ko-KR" altLang="ko-KR" sz="3200" b="1" kern="100" dirty="0">
              <a:latin typeface="Arial" panose="020B0604020202020204" pitchFamily="34" charset="0"/>
              <a:ea typeface="맑은 고딕" panose="020B0503020000020004" pitchFamily="50" charset="-127"/>
              <a:cs typeface="Arial" panose="020B0604020202020204" pitchFamily="34" charset="0"/>
            </a:endParaRPr>
          </a:p>
        </p:txBody>
      </p:sp>
      <p:pic>
        <p:nvPicPr>
          <p:cNvPr id="11" name="그림 10"/>
          <p:cNvPicPr>
            <a:picLocks noChangeAspect="1"/>
          </p:cNvPicPr>
          <p:nvPr/>
        </p:nvPicPr>
        <p:blipFill>
          <a:blip r:embed="rId3"/>
          <a:stretch>
            <a:fillRect/>
          </a:stretch>
        </p:blipFill>
        <p:spPr>
          <a:xfrm>
            <a:off x="7529361" y="0"/>
            <a:ext cx="4688183" cy="535064"/>
          </a:xfrm>
          <a:prstGeom prst="rect">
            <a:avLst/>
          </a:prstGeom>
        </p:spPr>
      </p:pic>
    </p:spTree>
    <p:extLst>
      <p:ext uri="{BB962C8B-B14F-4D97-AF65-F5344CB8AC3E}">
        <p14:creationId xmlns:p14="http://schemas.microsoft.com/office/powerpoint/2010/main" val="282631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10</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TextBox 11"/>
          <p:cNvSpPr txBox="1"/>
          <p:nvPr/>
        </p:nvSpPr>
        <p:spPr>
          <a:xfrm>
            <a:off x="521335" y="754836"/>
            <a:ext cx="3515706"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Ammonia quantitation</a:t>
            </a:r>
          </a:p>
        </p:txBody>
      </p:sp>
      <p:graphicFrame>
        <p:nvGraphicFramePr>
          <p:cNvPr id="19" name="개체 18">
            <a:extLst>
              <a:ext uri="{FF2B5EF4-FFF2-40B4-BE49-F238E27FC236}">
                <a16:creationId xmlns:a16="http://schemas.microsoft.com/office/drawing/2014/main" id="{82A4E146-8A19-E50B-EBE0-FAC3A9A6EC1E}"/>
              </a:ext>
            </a:extLst>
          </p:cNvPr>
          <p:cNvGraphicFramePr>
            <a:graphicFrameLocks noChangeAspect="1"/>
          </p:cNvGraphicFramePr>
          <p:nvPr>
            <p:extLst>
              <p:ext uri="{D42A27DB-BD31-4B8C-83A1-F6EECF244321}">
                <p14:modId xmlns:p14="http://schemas.microsoft.com/office/powerpoint/2010/main" val="1500266825"/>
              </p:ext>
            </p:extLst>
          </p:nvPr>
        </p:nvGraphicFramePr>
        <p:xfrm>
          <a:off x="-283716" y="995376"/>
          <a:ext cx="7200000" cy="5511010"/>
        </p:xfrm>
        <a:graphic>
          <a:graphicData uri="http://schemas.openxmlformats.org/presentationml/2006/ole">
            <mc:AlternateContent xmlns:mc="http://schemas.openxmlformats.org/markup-compatibility/2006">
              <mc:Choice xmlns:v="urn:schemas-microsoft-com:vml" Requires="v">
                <p:oleObj spid="_x0000_s9274" name="Graph" r:id="rId4" imgW="9802440" imgH="7502760" progId="Origin95.Graph">
                  <p:embed/>
                </p:oleObj>
              </mc:Choice>
              <mc:Fallback>
                <p:oleObj name="Graph" r:id="rId4" imgW="9802440" imgH="7502760" progId="Origin95.Graph">
                  <p:embed/>
                  <p:pic>
                    <p:nvPicPr>
                      <p:cNvPr id="3" name="개체 2">
                        <a:extLst>
                          <a:ext uri="{FF2B5EF4-FFF2-40B4-BE49-F238E27FC236}">
                            <a16:creationId xmlns:a16="http://schemas.microsoft.com/office/drawing/2014/main" id="{82A4E146-8A19-E50B-EBE0-FAC3A9A6EC1E}"/>
                          </a:ext>
                        </a:extLst>
                      </p:cNvPr>
                      <p:cNvPicPr/>
                      <p:nvPr/>
                    </p:nvPicPr>
                    <p:blipFill>
                      <a:blip r:embed="rId5"/>
                      <a:stretch>
                        <a:fillRect/>
                      </a:stretch>
                    </p:blipFill>
                    <p:spPr>
                      <a:xfrm>
                        <a:off x="-283716" y="995376"/>
                        <a:ext cx="7200000" cy="5511010"/>
                      </a:xfrm>
                      <a:prstGeom prst="rect">
                        <a:avLst/>
                      </a:prstGeom>
                    </p:spPr>
                  </p:pic>
                </p:oleObj>
              </mc:Fallback>
            </mc:AlternateContent>
          </a:graphicData>
        </a:graphic>
      </p:graphicFrame>
      <p:graphicFrame>
        <p:nvGraphicFramePr>
          <p:cNvPr id="2" name="개체 1"/>
          <p:cNvGraphicFramePr>
            <a:graphicFrameLocks noChangeAspect="1"/>
          </p:cNvGraphicFramePr>
          <p:nvPr>
            <p:extLst>
              <p:ext uri="{D42A27DB-BD31-4B8C-83A1-F6EECF244321}">
                <p14:modId xmlns:p14="http://schemas.microsoft.com/office/powerpoint/2010/main" val="2411157792"/>
              </p:ext>
            </p:extLst>
          </p:nvPr>
        </p:nvGraphicFramePr>
        <p:xfrm>
          <a:off x="5542800" y="995375"/>
          <a:ext cx="7200000" cy="5511011"/>
        </p:xfrm>
        <a:graphic>
          <a:graphicData uri="http://schemas.openxmlformats.org/presentationml/2006/ole">
            <mc:AlternateContent xmlns:mc="http://schemas.openxmlformats.org/markup-compatibility/2006">
              <mc:Choice xmlns:v="urn:schemas-microsoft-com:vml" Requires="v">
                <p:oleObj spid="_x0000_s9275" name="Graph" r:id="rId6" imgW="9802440" imgH="7502760" progId="Origin95.Graph">
                  <p:embed/>
                </p:oleObj>
              </mc:Choice>
              <mc:Fallback>
                <p:oleObj name="Graph" r:id="rId6" imgW="9802440" imgH="7502760" progId="Origin95.Graph">
                  <p:embed/>
                  <p:pic>
                    <p:nvPicPr>
                      <p:cNvPr id="0" name=""/>
                      <p:cNvPicPr/>
                      <p:nvPr/>
                    </p:nvPicPr>
                    <p:blipFill>
                      <a:blip r:embed="rId7"/>
                      <a:stretch>
                        <a:fillRect/>
                      </a:stretch>
                    </p:blipFill>
                    <p:spPr>
                      <a:xfrm>
                        <a:off x="5542800" y="995375"/>
                        <a:ext cx="7200000" cy="5511011"/>
                      </a:xfrm>
                      <a:prstGeom prst="rect">
                        <a:avLst/>
                      </a:prstGeom>
                    </p:spPr>
                  </p:pic>
                </p:oleObj>
              </mc:Fallback>
            </mc:AlternateContent>
          </a:graphicData>
        </a:graphic>
      </p:graphicFrame>
    </p:spTree>
    <p:extLst>
      <p:ext uri="{BB962C8B-B14F-4D97-AF65-F5344CB8AC3E}">
        <p14:creationId xmlns:p14="http://schemas.microsoft.com/office/powerpoint/2010/main" val="3927234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개체 13">
            <a:extLst>
              <a:ext uri="{FF2B5EF4-FFF2-40B4-BE49-F238E27FC236}">
                <a16:creationId xmlns:a16="http://schemas.microsoft.com/office/drawing/2014/main" id="{D7493619-B4B2-42A2-AB79-CA74CE1869D4}"/>
              </a:ext>
            </a:extLst>
          </p:cNvPr>
          <p:cNvGraphicFramePr>
            <a:graphicFrameLocks noChangeAspect="1"/>
          </p:cNvGraphicFramePr>
          <p:nvPr>
            <p:extLst/>
          </p:nvPr>
        </p:nvGraphicFramePr>
        <p:xfrm>
          <a:off x="-190800" y="1300777"/>
          <a:ext cx="6480000" cy="4960401"/>
        </p:xfrm>
        <a:graphic>
          <a:graphicData uri="http://schemas.openxmlformats.org/presentationml/2006/ole">
            <mc:AlternateContent xmlns:mc="http://schemas.openxmlformats.org/markup-compatibility/2006">
              <mc:Choice xmlns:v="urn:schemas-microsoft-com:vml" Requires="v">
                <p:oleObj spid="_x0000_s13362" name="Graph" r:id="rId4" imgW="9802440" imgH="7502760" progId="Origin95.Graph">
                  <p:embed/>
                </p:oleObj>
              </mc:Choice>
              <mc:Fallback>
                <p:oleObj name="Graph" r:id="rId4" imgW="9802440" imgH="7502760" progId="Origin95.Graph">
                  <p:embed/>
                  <p:pic>
                    <p:nvPicPr>
                      <p:cNvPr id="14" name="개체 13">
                        <a:extLst>
                          <a:ext uri="{FF2B5EF4-FFF2-40B4-BE49-F238E27FC236}">
                            <a16:creationId xmlns:a16="http://schemas.microsoft.com/office/drawing/2014/main" id="{D7493619-B4B2-42A2-AB79-CA74CE1869D4}"/>
                          </a:ext>
                        </a:extLst>
                      </p:cNvPr>
                      <p:cNvPicPr/>
                      <p:nvPr/>
                    </p:nvPicPr>
                    <p:blipFill>
                      <a:blip r:embed="rId5"/>
                      <a:stretch>
                        <a:fillRect/>
                      </a:stretch>
                    </p:blipFill>
                    <p:spPr>
                      <a:xfrm>
                        <a:off x="-190800" y="1300777"/>
                        <a:ext cx="6480000" cy="4960401"/>
                      </a:xfrm>
                      <a:prstGeom prst="rect">
                        <a:avLst/>
                      </a:prstGeom>
                    </p:spPr>
                  </p:pic>
                </p:oleObj>
              </mc:Fallback>
            </mc:AlternateContent>
          </a:graphicData>
        </a:graphic>
      </p:graphicFrame>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11</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TextBox 11"/>
          <p:cNvSpPr txBox="1"/>
          <p:nvPr/>
        </p:nvSpPr>
        <p:spPr>
          <a:xfrm>
            <a:off x="521335" y="754836"/>
            <a:ext cx="4958409"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LSV curves &amp; NRR performance</a:t>
            </a:r>
          </a:p>
        </p:txBody>
      </p:sp>
      <p:graphicFrame>
        <p:nvGraphicFramePr>
          <p:cNvPr id="13" name="개체 12">
            <a:extLst>
              <a:ext uri="{FF2B5EF4-FFF2-40B4-BE49-F238E27FC236}">
                <a16:creationId xmlns:a16="http://schemas.microsoft.com/office/drawing/2014/main" id="{3350620F-480C-97B8-80D7-B5862719DC3B}"/>
              </a:ext>
            </a:extLst>
          </p:cNvPr>
          <p:cNvGraphicFramePr>
            <a:graphicFrameLocks noChangeAspect="1"/>
          </p:cNvGraphicFramePr>
          <p:nvPr>
            <p:extLst>
              <p:ext uri="{D42A27DB-BD31-4B8C-83A1-F6EECF244321}">
                <p14:modId xmlns:p14="http://schemas.microsoft.com/office/powerpoint/2010/main" val="3077282892"/>
              </p:ext>
            </p:extLst>
          </p:nvPr>
        </p:nvGraphicFramePr>
        <p:xfrm>
          <a:off x="5612940" y="1300777"/>
          <a:ext cx="6480000" cy="4958381"/>
        </p:xfrm>
        <a:graphic>
          <a:graphicData uri="http://schemas.openxmlformats.org/presentationml/2006/ole">
            <mc:AlternateContent xmlns:mc="http://schemas.openxmlformats.org/markup-compatibility/2006">
              <mc:Choice xmlns:v="urn:schemas-microsoft-com:vml" Requires="v">
                <p:oleObj spid="_x0000_s13363" name="Graph" r:id="rId6" imgW="3920760" imgH="3000960" progId="Origin95.Graph">
                  <p:embed/>
                </p:oleObj>
              </mc:Choice>
              <mc:Fallback>
                <p:oleObj name="Graph" r:id="rId6" imgW="3920760" imgH="3000960" progId="Origin95.Graph">
                  <p:embed/>
                  <p:pic>
                    <p:nvPicPr>
                      <p:cNvPr id="13" name="개체 12">
                        <a:extLst>
                          <a:ext uri="{FF2B5EF4-FFF2-40B4-BE49-F238E27FC236}">
                            <a16:creationId xmlns:a16="http://schemas.microsoft.com/office/drawing/2014/main" id="{3350620F-480C-97B8-80D7-B5862719DC3B}"/>
                          </a:ext>
                        </a:extLst>
                      </p:cNvPr>
                      <p:cNvPicPr/>
                      <p:nvPr/>
                    </p:nvPicPr>
                    <p:blipFill>
                      <a:blip r:embed="rId7"/>
                      <a:stretch>
                        <a:fillRect/>
                      </a:stretch>
                    </p:blipFill>
                    <p:spPr>
                      <a:xfrm>
                        <a:off x="5612940" y="1300777"/>
                        <a:ext cx="6480000" cy="4958381"/>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8A71BA37-E602-477F-AEE9-673B0CA80FA4}"/>
              </a:ext>
            </a:extLst>
          </p:cNvPr>
          <p:cNvSpPr txBox="1"/>
          <p:nvPr/>
        </p:nvSpPr>
        <p:spPr>
          <a:xfrm>
            <a:off x="1011236" y="1938255"/>
            <a:ext cx="2129109"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0.1M KOH + 0.1M KNO</a:t>
            </a:r>
            <a:r>
              <a:rPr lang="en-US" altLang="ko-KR" sz="1400" baseline="-25000" dirty="0">
                <a:latin typeface="Arial" panose="020B0604020202020204" pitchFamily="34" charset="0"/>
                <a:cs typeface="Arial" panose="020B0604020202020204" pitchFamily="34" charset="0"/>
              </a:rPr>
              <a:t>3</a:t>
            </a:r>
          </a:p>
        </p:txBody>
      </p:sp>
      <p:sp>
        <p:nvSpPr>
          <p:cNvPr id="16" name="TextBox 15"/>
          <p:cNvSpPr txBox="1"/>
          <p:nvPr/>
        </p:nvSpPr>
        <p:spPr>
          <a:xfrm>
            <a:off x="3103055" y="3928736"/>
            <a:ext cx="1515158"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BFO/SRO/STO (100)</a:t>
            </a:r>
            <a:endParaRPr lang="ko-KR" altLang="en-US" sz="1100" dirty="0">
              <a:latin typeface="Arial" panose="020B0604020202020204" pitchFamily="34" charset="0"/>
              <a:cs typeface="Arial" panose="020B0604020202020204" pitchFamily="34" charset="0"/>
            </a:endParaRPr>
          </a:p>
        </p:txBody>
      </p:sp>
      <p:sp>
        <p:nvSpPr>
          <p:cNvPr id="17" name="TextBox 16"/>
          <p:cNvSpPr txBox="1"/>
          <p:nvPr/>
        </p:nvSpPr>
        <p:spPr>
          <a:xfrm>
            <a:off x="3103055" y="4164735"/>
            <a:ext cx="1515158"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BFO/SRO/STO (110)</a:t>
            </a:r>
            <a:endParaRPr lang="ko-KR" altLang="en-US" sz="1100" dirty="0">
              <a:solidFill>
                <a:srgbClr val="0000FF"/>
              </a:solidFill>
              <a:latin typeface="Arial" panose="020B0604020202020204" pitchFamily="34" charset="0"/>
              <a:cs typeface="Arial" panose="020B0604020202020204" pitchFamily="34" charset="0"/>
            </a:endParaRPr>
          </a:p>
        </p:txBody>
      </p:sp>
      <p:sp>
        <p:nvSpPr>
          <p:cNvPr id="18" name="TextBox 17"/>
          <p:cNvSpPr txBox="1"/>
          <p:nvPr/>
        </p:nvSpPr>
        <p:spPr>
          <a:xfrm>
            <a:off x="3103055" y="4373396"/>
            <a:ext cx="1515158"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BFO/SRO/STO (111)</a:t>
            </a:r>
            <a:endParaRPr lang="ko-KR" altLang="en-US" sz="1100"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3103055" y="4604631"/>
            <a:ext cx="214033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BFO/SRO/STO (100) with NO</a:t>
            </a:r>
            <a:r>
              <a:rPr lang="en-US" altLang="ko-KR" sz="1100" baseline="-25000" dirty="0">
                <a:latin typeface="Arial" panose="020B0604020202020204" pitchFamily="34" charset="0"/>
                <a:cs typeface="Arial" panose="020B0604020202020204" pitchFamily="34" charset="0"/>
              </a:rPr>
              <a:t>3</a:t>
            </a:r>
            <a:r>
              <a:rPr lang="en-US" altLang="ko-KR" sz="1100" baseline="30000" dirty="0">
                <a:latin typeface="Arial" panose="020B0604020202020204" pitchFamily="34" charset="0"/>
                <a:cs typeface="Arial" panose="020B0604020202020204" pitchFamily="34" charset="0"/>
              </a:rPr>
              <a:t>-</a:t>
            </a:r>
            <a:endParaRPr lang="ko-KR" altLang="en-US" sz="1100" baseline="30000" dirty="0">
              <a:latin typeface="Arial" panose="020B0604020202020204" pitchFamily="34" charset="0"/>
              <a:cs typeface="Arial" panose="020B0604020202020204" pitchFamily="34" charset="0"/>
            </a:endParaRPr>
          </a:p>
        </p:txBody>
      </p:sp>
      <p:sp>
        <p:nvSpPr>
          <p:cNvPr id="21" name="TextBox 20"/>
          <p:cNvSpPr txBox="1"/>
          <p:nvPr/>
        </p:nvSpPr>
        <p:spPr>
          <a:xfrm>
            <a:off x="3103055" y="4827576"/>
            <a:ext cx="2140330" cy="430887"/>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BFO/SRO/STO (110) with NO</a:t>
            </a:r>
            <a:r>
              <a:rPr lang="en-US" altLang="ko-KR" sz="1100" baseline="-25000" dirty="0">
                <a:solidFill>
                  <a:srgbClr val="0000FF"/>
                </a:solidFill>
                <a:latin typeface="Arial" panose="020B0604020202020204" pitchFamily="34" charset="0"/>
                <a:cs typeface="Arial" panose="020B0604020202020204" pitchFamily="34" charset="0"/>
              </a:rPr>
              <a:t>3</a:t>
            </a:r>
            <a:r>
              <a:rPr lang="en-US" altLang="ko-KR" sz="1100" baseline="30000" dirty="0">
                <a:solidFill>
                  <a:srgbClr val="0000FF"/>
                </a:solidFill>
                <a:latin typeface="Arial" panose="020B0604020202020204" pitchFamily="34" charset="0"/>
                <a:cs typeface="Arial" panose="020B0604020202020204" pitchFamily="34" charset="0"/>
              </a:rPr>
              <a:t>-</a:t>
            </a:r>
            <a:endParaRPr lang="ko-KR" altLang="en-US" sz="1100" baseline="30000" dirty="0">
              <a:solidFill>
                <a:srgbClr val="0000FF"/>
              </a:solidFill>
              <a:latin typeface="Arial" panose="020B0604020202020204" pitchFamily="34" charset="0"/>
              <a:cs typeface="Arial" panose="020B0604020202020204" pitchFamily="34" charset="0"/>
            </a:endParaRPr>
          </a:p>
          <a:p>
            <a:endParaRPr lang="ko-KR" altLang="en-US" sz="1100" dirty="0">
              <a:latin typeface="Arial" panose="020B0604020202020204" pitchFamily="34" charset="0"/>
              <a:cs typeface="Arial" panose="020B0604020202020204" pitchFamily="34" charset="0"/>
            </a:endParaRPr>
          </a:p>
        </p:txBody>
      </p:sp>
      <p:sp>
        <p:nvSpPr>
          <p:cNvPr id="22" name="TextBox 21"/>
          <p:cNvSpPr txBox="1"/>
          <p:nvPr/>
        </p:nvSpPr>
        <p:spPr>
          <a:xfrm>
            <a:off x="3103055" y="5060441"/>
            <a:ext cx="214033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BFO/SRO/STO (111) with NO</a:t>
            </a:r>
            <a:r>
              <a:rPr lang="en-US" altLang="ko-KR" sz="1100" baseline="-25000" dirty="0">
                <a:solidFill>
                  <a:srgbClr val="FF0000"/>
                </a:solidFill>
                <a:latin typeface="Arial" panose="020B0604020202020204" pitchFamily="34" charset="0"/>
                <a:cs typeface="Arial" panose="020B0604020202020204" pitchFamily="34" charset="0"/>
              </a:rPr>
              <a:t>3</a:t>
            </a:r>
            <a:r>
              <a:rPr lang="en-US" altLang="ko-KR" sz="1100" baseline="30000" dirty="0">
                <a:solidFill>
                  <a:srgbClr val="FF0000"/>
                </a:solidFill>
                <a:latin typeface="Arial" panose="020B0604020202020204" pitchFamily="34" charset="0"/>
                <a:cs typeface="Arial" panose="020B0604020202020204" pitchFamily="34" charset="0"/>
              </a:rPr>
              <a:t>-</a:t>
            </a:r>
            <a:endParaRPr lang="ko-KR" altLang="en-US" sz="1100" baseline="30000" dirty="0">
              <a:solidFill>
                <a:srgbClr val="FF0000"/>
              </a:solidFill>
              <a:latin typeface="Arial" panose="020B0604020202020204" pitchFamily="34" charset="0"/>
              <a:cs typeface="Arial" panose="020B0604020202020204" pitchFamily="34" charset="0"/>
            </a:endParaRPr>
          </a:p>
        </p:txBody>
      </p:sp>
      <p:sp>
        <p:nvSpPr>
          <p:cNvPr id="23" name="직사각형 22"/>
          <p:cNvSpPr/>
          <p:nvPr/>
        </p:nvSpPr>
        <p:spPr>
          <a:xfrm>
            <a:off x="1632310" y="5673260"/>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Applied potential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4" name="직사각형 23"/>
          <p:cNvSpPr/>
          <p:nvPr/>
        </p:nvSpPr>
        <p:spPr>
          <a:xfrm rot="16200000">
            <a:off x="-1038268" y="3511525"/>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Current density (mA/cm</a:t>
            </a:r>
            <a:r>
              <a:rPr lang="en-US" altLang="ko-KR" sz="1600" baseline="-25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5" name="직사각형 24"/>
          <p:cNvSpPr/>
          <p:nvPr/>
        </p:nvSpPr>
        <p:spPr>
          <a:xfrm>
            <a:off x="7523940" y="5673260"/>
            <a:ext cx="2941490" cy="5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Sample (at -0.6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6" name="직사각형 25"/>
          <p:cNvSpPr/>
          <p:nvPr/>
        </p:nvSpPr>
        <p:spPr>
          <a:xfrm rot="16200000">
            <a:off x="4254188" y="3444107"/>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Ammonia yield (</a:t>
            </a:r>
            <a:r>
              <a:rPr lang="el-GR" altLang="ko-KR" sz="1600" dirty="0">
                <a:solidFill>
                  <a:schemeClr val="tx1"/>
                </a:solidFill>
                <a:latin typeface="Arial" panose="020B0604020202020204" pitchFamily="34" charset="0"/>
                <a:cs typeface="Arial" panose="020B0604020202020204" pitchFamily="34" charset="0"/>
              </a:rPr>
              <a:t>μ</a:t>
            </a:r>
            <a:r>
              <a:rPr lang="en-US" altLang="ko-KR" sz="1600" dirty="0">
                <a:solidFill>
                  <a:schemeClr val="tx1"/>
                </a:solidFill>
                <a:latin typeface="Arial" panose="020B0604020202020204" pitchFamily="34" charset="0"/>
                <a:cs typeface="Arial" panose="020B0604020202020204" pitchFamily="34" charset="0"/>
              </a:rPr>
              <a:t>g h</a:t>
            </a:r>
            <a:r>
              <a:rPr lang="en-US" altLang="ko-KR" sz="1600" baseline="30000" dirty="0">
                <a:solidFill>
                  <a:schemeClr val="tx1"/>
                </a:solidFill>
                <a:latin typeface="Arial" panose="020B0604020202020204" pitchFamily="34" charset="0"/>
                <a:cs typeface="Arial" panose="020B0604020202020204" pitchFamily="34" charset="0"/>
              </a:rPr>
              <a:t>-1</a:t>
            </a:r>
            <a:r>
              <a:rPr lang="en-US" altLang="ko-KR" sz="1600" dirty="0">
                <a:solidFill>
                  <a:schemeClr val="tx1"/>
                </a:solidFill>
                <a:latin typeface="Arial" panose="020B0604020202020204" pitchFamily="34" charset="0"/>
                <a:cs typeface="Arial" panose="020B0604020202020204" pitchFamily="34" charset="0"/>
              </a:rPr>
              <a:t> cm</a:t>
            </a:r>
            <a:r>
              <a:rPr lang="en-US" altLang="ko-KR" sz="1600" baseline="30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7" name="직사각형 26"/>
          <p:cNvSpPr/>
          <p:nvPr/>
        </p:nvSpPr>
        <p:spPr>
          <a:xfrm>
            <a:off x="7205165"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(001)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8" name="직사각형 27"/>
          <p:cNvSpPr/>
          <p:nvPr/>
        </p:nvSpPr>
        <p:spPr>
          <a:xfrm>
            <a:off x="8675910"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(110)</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9" name="직사각형 28"/>
          <p:cNvSpPr/>
          <p:nvPr/>
        </p:nvSpPr>
        <p:spPr>
          <a:xfrm>
            <a:off x="10146655"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30" name="직사각형 29"/>
          <p:cNvSpPr/>
          <p:nvPr/>
        </p:nvSpPr>
        <p:spPr>
          <a:xfrm rot="16200000">
            <a:off x="9955028" y="3444107"/>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Faradaic efficiency (%)</a:t>
            </a:r>
            <a:endParaRPr lang="ko-KR" alt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68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개체 13">
            <a:extLst>
              <a:ext uri="{FF2B5EF4-FFF2-40B4-BE49-F238E27FC236}">
                <a16:creationId xmlns:a16="http://schemas.microsoft.com/office/drawing/2014/main" id="{D7493619-B4B2-42A2-AB79-CA74CE1869D4}"/>
              </a:ext>
            </a:extLst>
          </p:cNvPr>
          <p:cNvGraphicFramePr>
            <a:graphicFrameLocks noChangeAspect="1"/>
          </p:cNvGraphicFramePr>
          <p:nvPr>
            <p:extLst>
              <p:ext uri="{D42A27DB-BD31-4B8C-83A1-F6EECF244321}">
                <p14:modId xmlns:p14="http://schemas.microsoft.com/office/powerpoint/2010/main" val="1590076243"/>
              </p:ext>
            </p:extLst>
          </p:nvPr>
        </p:nvGraphicFramePr>
        <p:xfrm>
          <a:off x="-190800" y="1300777"/>
          <a:ext cx="6480000" cy="4960401"/>
        </p:xfrm>
        <a:graphic>
          <a:graphicData uri="http://schemas.openxmlformats.org/presentationml/2006/ole">
            <mc:AlternateContent xmlns:mc="http://schemas.openxmlformats.org/markup-compatibility/2006">
              <mc:Choice xmlns:v="urn:schemas-microsoft-com:vml" Requires="v">
                <p:oleObj spid="_x0000_s14381" name="Graph" r:id="rId4" imgW="9802440" imgH="7502760" progId="Origin95.Graph">
                  <p:embed/>
                </p:oleObj>
              </mc:Choice>
              <mc:Fallback>
                <p:oleObj name="Graph" r:id="rId4" imgW="9802440" imgH="7502760" progId="Origin95.Graph">
                  <p:embed/>
                  <p:pic>
                    <p:nvPicPr>
                      <p:cNvPr id="14" name="개체 13">
                        <a:extLst>
                          <a:ext uri="{FF2B5EF4-FFF2-40B4-BE49-F238E27FC236}">
                            <a16:creationId xmlns:a16="http://schemas.microsoft.com/office/drawing/2014/main" id="{D7493619-B4B2-42A2-AB79-CA74CE1869D4}"/>
                          </a:ext>
                        </a:extLst>
                      </p:cNvPr>
                      <p:cNvPicPr/>
                      <p:nvPr/>
                    </p:nvPicPr>
                    <p:blipFill>
                      <a:blip r:embed="rId5"/>
                      <a:stretch>
                        <a:fillRect/>
                      </a:stretch>
                    </p:blipFill>
                    <p:spPr>
                      <a:xfrm>
                        <a:off x="-190800" y="1300777"/>
                        <a:ext cx="6480000" cy="4960401"/>
                      </a:xfrm>
                      <a:prstGeom prst="rect">
                        <a:avLst/>
                      </a:prstGeom>
                    </p:spPr>
                  </p:pic>
                </p:oleObj>
              </mc:Fallback>
            </mc:AlternateContent>
          </a:graphicData>
        </a:graphic>
      </p:graphicFrame>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12</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TextBox 11"/>
          <p:cNvSpPr txBox="1"/>
          <p:nvPr/>
        </p:nvSpPr>
        <p:spPr>
          <a:xfrm>
            <a:off x="521335" y="754836"/>
            <a:ext cx="4802918"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LSV curves (before &amp; after </a:t>
            </a:r>
            <a:r>
              <a:rPr lang="en-US" altLang="ko-KR" sz="2400" b="1" dirty="0" err="1">
                <a:latin typeface="Arial" panose="020B0604020202020204" pitchFamily="34" charset="0"/>
                <a:cs typeface="Arial" panose="020B0604020202020204" pitchFamily="34" charset="0"/>
              </a:rPr>
              <a:t>rxn</a:t>
            </a:r>
            <a:r>
              <a:rPr lang="en-US" altLang="ko-KR" sz="2400" b="1" dirty="0">
                <a:latin typeface="Arial" panose="020B0604020202020204" pitchFamily="34" charset="0"/>
                <a:cs typeface="Arial" panose="020B0604020202020204" pitchFamily="34" charset="0"/>
              </a:rPr>
              <a:t>.)</a:t>
            </a:r>
          </a:p>
        </p:txBody>
      </p:sp>
      <p:sp>
        <p:nvSpPr>
          <p:cNvPr id="16" name="TextBox 15"/>
          <p:cNvSpPr txBox="1"/>
          <p:nvPr/>
        </p:nvSpPr>
        <p:spPr>
          <a:xfrm>
            <a:off x="3878722" y="3928736"/>
            <a:ext cx="123944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Before </a:t>
            </a:r>
            <a:r>
              <a:rPr lang="en-US" altLang="ko-KR" sz="1100" dirty="0" err="1">
                <a:latin typeface="Arial" panose="020B0604020202020204" pitchFamily="34" charset="0"/>
                <a:cs typeface="Arial" panose="020B0604020202020204" pitchFamily="34" charset="0"/>
              </a:rPr>
              <a:t>rxn</a:t>
            </a:r>
            <a:r>
              <a:rPr lang="en-US" altLang="ko-KR" sz="1100" dirty="0">
                <a:latin typeface="Arial" panose="020B0604020202020204" pitchFamily="34" charset="0"/>
                <a:cs typeface="Arial" panose="020B0604020202020204" pitchFamily="34" charset="0"/>
              </a:rPr>
              <a:t>. (100)</a:t>
            </a:r>
            <a:endParaRPr lang="ko-KR" altLang="en-US" sz="1100" dirty="0">
              <a:latin typeface="Arial" panose="020B0604020202020204" pitchFamily="34" charset="0"/>
              <a:cs typeface="Arial" panose="020B0604020202020204" pitchFamily="34" charset="0"/>
            </a:endParaRPr>
          </a:p>
        </p:txBody>
      </p:sp>
      <p:sp>
        <p:nvSpPr>
          <p:cNvPr id="17" name="TextBox 16"/>
          <p:cNvSpPr txBox="1"/>
          <p:nvPr/>
        </p:nvSpPr>
        <p:spPr>
          <a:xfrm>
            <a:off x="3878722" y="4164735"/>
            <a:ext cx="1239442"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Before </a:t>
            </a:r>
            <a:r>
              <a:rPr lang="en-US" altLang="ko-KR" sz="1100" dirty="0" err="1">
                <a:solidFill>
                  <a:srgbClr val="0000FF"/>
                </a:solidFill>
                <a:latin typeface="Arial" panose="020B0604020202020204" pitchFamily="34" charset="0"/>
                <a:cs typeface="Arial" panose="020B0604020202020204" pitchFamily="34" charset="0"/>
              </a:rPr>
              <a:t>rxn</a:t>
            </a:r>
            <a:r>
              <a:rPr lang="en-US" altLang="ko-KR" sz="1100" dirty="0">
                <a:solidFill>
                  <a:srgbClr val="0000FF"/>
                </a:solidFill>
                <a:latin typeface="Arial" panose="020B0604020202020204" pitchFamily="34" charset="0"/>
                <a:cs typeface="Arial" panose="020B0604020202020204" pitchFamily="34" charset="0"/>
              </a:rPr>
              <a:t>. (110)</a:t>
            </a:r>
            <a:endParaRPr lang="ko-KR" altLang="en-US" sz="1100" dirty="0">
              <a:solidFill>
                <a:srgbClr val="0000FF"/>
              </a:solidFill>
              <a:latin typeface="Arial" panose="020B0604020202020204" pitchFamily="34" charset="0"/>
              <a:cs typeface="Arial" panose="020B0604020202020204" pitchFamily="34" charset="0"/>
            </a:endParaRPr>
          </a:p>
        </p:txBody>
      </p:sp>
      <p:sp>
        <p:nvSpPr>
          <p:cNvPr id="18" name="TextBox 17"/>
          <p:cNvSpPr txBox="1"/>
          <p:nvPr/>
        </p:nvSpPr>
        <p:spPr>
          <a:xfrm>
            <a:off x="3878722" y="4373396"/>
            <a:ext cx="120097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Before </a:t>
            </a:r>
            <a:r>
              <a:rPr lang="en-US" altLang="ko-KR" sz="1100" dirty="0" err="1">
                <a:solidFill>
                  <a:srgbClr val="FF0000"/>
                </a:solidFill>
                <a:latin typeface="Arial" panose="020B0604020202020204" pitchFamily="34" charset="0"/>
                <a:cs typeface="Arial" panose="020B0604020202020204" pitchFamily="34" charset="0"/>
              </a:rPr>
              <a:t>rxn</a:t>
            </a:r>
            <a:r>
              <a:rPr lang="en-US" altLang="ko-KR" sz="1100" dirty="0">
                <a:solidFill>
                  <a:srgbClr val="FF0000"/>
                </a:solidFill>
                <a:latin typeface="Arial" panose="020B0604020202020204" pitchFamily="34" charset="0"/>
                <a:cs typeface="Arial" panose="020B0604020202020204" pitchFamily="34" charset="0"/>
              </a:rPr>
              <a:t> (111)</a:t>
            </a:r>
            <a:endParaRPr lang="ko-KR" altLang="en-US" sz="1100"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3878722" y="4604631"/>
            <a:ext cx="112082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After </a:t>
            </a:r>
            <a:r>
              <a:rPr lang="en-US" altLang="ko-KR" sz="1100" dirty="0" err="1">
                <a:latin typeface="Arial" panose="020B0604020202020204" pitchFamily="34" charset="0"/>
                <a:cs typeface="Arial" panose="020B0604020202020204" pitchFamily="34" charset="0"/>
              </a:rPr>
              <a:t>rxn</a:t>
            </a:r>
            <a:r>
              <a:rPr lang="en-US" altLang="ko-KR" sz="1100" dirty="0">
                <a:latin typeface="Arial" panose="020B0604020202020204" pitchFamily="34" charset="0"/>
                <a:cs typeface="Arial" panose="020B0604020202020204" pitchFamily="34" charset="0"/>
              </a:rPr>
              <a:t>. (100)</a:t>
            </a:r>
            <a:endParaRPr lang="ko-KR" altLang="en-US" sz="1100" dirty="0">
              <a:latin typeface="Arial" panose="020B0604020202020204" pitchFamily="34" charset="0"/>
              <a:cs typeface="Arial" panose="020B0604020202020204" pitchFamily="34" charset="0"/>
            </a:endParaRPr>
          </a:p>
        </p:txBody>
      </p:sp>
      <p:sp>
        <p:nvSpPr>
          <p:cNvPr id="21" name="TextBox 20"/>
          <p:cNvSpPr txBox="1"/>
          <p:nvPr/>
        </p:nvSpPr>
        <p:spPr>
          <a:xfrm>
            <a:off x="3878722" y="4827576"/>
            <a:ext cx="1120820"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After </a:t>
            </a:r>
            <a:r>
              <a:rPr lang="en-US" altLang="ko-KR" sz="1100" dirty="0" err="1">
                <a:solidFill>
                  <a:srgbClr val="0000FF"/>
                </a:solidFill>
                <a:latin typeface="Arial" panose="020B0604020202020204" pitchFamily="34" charset="0"/>
                <a:cs typeface="Arial" panose="020B0604020202020204" pitchFamily="34" charset="0"/>
              </a:rPr>
              <a:t>rxn</a:t>
            </a:r>
            <a:r>
              <a:rPr lang="en-US" altLang="ko-KR" sz="1100" dirty="0">
                <a:solidFill>
                  <a:srgbClr val="0000FF"/>
                </a:solidFill>
                <a:latin typeface="Arial" panose="020B0604020202020204" pitchFamily="34" charset="0"/>
                <a:cs typeface="Arial" panose="020B0604020202020204" pitchFamily="34" charset="0"/>
              </a:rPr>
              <a:t>. (110)</a:t>
            </a:r>
            <a:endParaRPr lang="ko-KR" altLang="en-US" sz="1100" dirty="0">
              <a:latin typeface="Arial" panose="020B0604020202020204" pitchFamily="34" charset="0"/>
              <a:cs typeface="Arial" panose="020B0604020202020204" pitchFamily="34" charset="0"/>
            </a:endParaRPr>
          </a:p>
        </p:txBody>
      </p:sp>
      <p:sp>
        <p:nvSpPr>
          <p:cNvPr id="22" name="TextBox 21"/>
          <p:cNvSpPr txBox="1"/>
          <p:nvPr/>
        </p:nvSpPr>
        <p:spPr>
          <a:xfrm>
            <a:off x="3878722" y="5060441"/>
            <a:ext cx="112082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After </a:t>
            </a:r>
            <a:r>
              <a:rPr lang="en-US" altLang="ko-KR" sz="1100" dirty="0" err="1">
                <a:solidFill>
                  <a:srgbClr val="FF0000"/>
                </a:solidFill>
                <a:latin typeface="Arial" panose="020B0604020202020204" pitchFamily="34" charset="0"/>
                <a:cs typeface="Arial" panose="020B0604020202020204" pitchFamily="34" charset="0"/>
              </a:rPr>
              <a:t>rxn</a:t>
            </a:r>
            <a:r>
              <a:rPr lang="en-US" altLang="ko-KR" sz="1100" dirty="0">
                <a:solidFill>
                  <a:srgbClr val="FF0000"/>
                </a:solidFill>
                <a:latin typeface="Arial" panose="020B0604020202020204" pitchFamily="34" charset="0"/>
                <a:cs typeface="Arial" panose="020B0604020202020204" pitchFamily="34" charset="0"/>
              </a:rPr>
              <a:t>. (111)</a:t>
            </a:r>
            <a:endParaRPr lang="ko-KR" altLang="en-US" sz="1100" baseline="30000" dirty="0">
              <a:solidFill>
                <a:srgbClr val="FF0000"/>
              </a:solidFill>
              <a:latin typeface="Arial" panose="020B0604020202020204" pitchFamily="34" charset="0"/>
              <a:cs typeface="Arial" panose="020B0604020202020204" pitchFamily="34" charset="0"/>
            </a:endParaRPr>
          </a:p>
        </p:txBody>
      </p:sp>
      <p:sp>
        <p:nvSpPr>
          <p:cNvPr id="23" name="직사각형 22"/>
          <p:cNvSpPr/>
          <p:nvPr/>
        </p:nvSpPr>
        <p:spPr>
          <a:xfrm>
            <a:off x="1632310" y="5673260"/>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Applied potential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4" name="직사각형 23"/>
          <p:cNvSpPr/>
          <p:nvPr/>
        </p:nvSpPr>
        <p:spPr>
          <a:xfrm rot="16200000">
            <a:off x="-1038268" y="3511525"/>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Current density (mA/cm</a:t>
            </a:r>
            <a:r>
              <a:rPr lang="en-US" altLang="ko-KR" sz="1600" baseline="-25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 name="직사각형 1"/>
          <p:cNvSpPr/>
          <p:nvPr/>
        </p:nvSpPr>
        <p:spPr>
          <a:xfrm>
            <a:off x="3466838" y="1987891"/>
            <a:ext cx="1186126" cy="799592"/>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33" name="개체 32">
            <a:extLst>
              <a:ext uri="{FF2B5EF4-FFF2-40B4-BE49-F238E27FC236}">
                <a16:creationId xmlns:a16="http://schemas.microsoft.com/office/drawing/2014/main" id="{D7493619-B4B2-42A2-AB79-CA74CE1869D4}"/>
              </a:ext>
            </a:extLst>
          </p:cNvPr>
          <p:cNvGraphicFramePr>
            <a:graphicFrameLocks noChangeAspect="1"/>
          </p:cNvGraphicFramePr>
          <p:nvPr>
            <p:extLst>
              <p:ext uri="{D42A27DB-BD31-4B8C-83A1-F6EECF244321}">
                <p14:modId xmlns:p14="http://schemas.microsoft.com/office/powerpoint/2010/main" val="185246230"/>
              </p:ext>
            </p:extLst>
          </p:nvPr>
        </p:nvGraphicFramePr>
        <p:xfrm>
          <a:off x="5426841" y="1300777"/>
          <a:ext cx="6480000" cy="4960401"/>
        </p:xfrm>
        <a:graphic>
          <a:graphicData uri="http://schemas.openxmlformats.org/presentationml/2006/ole">
            <mc:AlternateContent xmlns:mc="http://schemas.openxmlformats.org/markup-compatibility/2006">
              <mc:Choice xmlns:v="urn:schemas-microsoft-com:vml" Requires="v">
                <p:oleObj spid="_x0000_s14382" name="Graph" r:id="rId6" imgW="9802440" imgH="7502760" progId="Origin95.Graph">
                  <p:embed/>
                </p:oleObj>
              </mc:Choice>
              <mc:Fallback>
                <p:oleObj name="Graph" r:id="rId6" imgW="9802440" imgH="7502760" progId="Origin95.Graph">
                  <p:embed/>
                  <p:pic>
                    <p:nvPicPr>
                      <p:cNvPr id="14" name="개체 13">
                        <a:extLst>
                          <a:ext uri="{FF2B5EF4-FFF2-40B4-BE49-F238E27FC236}">
                            <a16:creationId xmlns:a16="http://schemas.microsoft.com/office/drawing/2014/main" id="{D7493619-B4B2-42A2-AB79-CA74CE1869D4}"/>
                          </a:ext>
                        </a:extLst>
                      </p:cNvPr>
                      <p:cNvPicPr/>
                      <p:nvPr/>
                    </p:nvPicPr>
                    <p:blipFill>
                      <a:blip r:embed="rId7"/>
                      <a:stretch>
                        <a:fillRect/>
                      </a:stretch>
                    </p:blipFill>
                    <p:spPr>
                      <a:xfrm>
                        <a:off x="5426841" y="1300777"/>
                        <a:ext cx="6480000" cy="4960401"/>
                      </a:xfrm>
                      <a:prstGeom prst="rect">
                        <a:avLst/>
                      </a:prstGeom>
                    </p:spPr>
                  </p:pic>
                </p:oleObj>
              </mc:Fallback>
            </mc:AlternateContent>
          </a:graphicData>
        </a:graphic>
      </p:graphicFrame>
      <p:sp>
        <p:nvSpPr>
          <p:cNvPr id="34" name="TextBox 33"/>
          <p:cNvSpPr txBox="1"/>
          <p:nvPr/>
        </p:nvSpPr>
        <p:spPr>
          <a:xfrm>
            <a:off x="9472844" y="3935900"/>
            <a:ext cx="123944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Before </a:t>
            </a:r>
            <a:r>
              <a:rPr lang="en-US" altLang="ko-KR" sz="1100" dirty="0" err="1">
                <a:latin typeface="Arial" panose="020B0604020202020204" pitchFamily="34" charset="0"/>
                <a:cs typeface="Arial" panose="020B0604020202020204" pitchFamily="34" charset="0"/>
              </a:rPr>
              <a:t>rxn</a:t>
            </a:r>
            <a:r>
              <a:rPr lang="en-US" altLang="ko-KR" sz="1100" dirty="0">
                <a:latin typeface="Arial" panose="020B0604020202020204" pitchFamily="34" charset="0"/>
                <a:cs typeface="Arial" panose="020B0604020202020204" pitchFamily="34" charset="0"/>
              </a:rPr>
              <a:t>. (100)</a:t>
            </a:r>
            <a:endParaRPr lang="ko-KR" altLang="en-US" sz="1100" dirty="0">
              <a:latin typeface="Arial" panose="020B0604020202020204" pitchFamily="34" charset="0"/>
              <a:cs typeface="Arial" panose="020B0604020202020204" pitchFamily="34" charset="0"/>
            </a:endParaRPr>
          </a:p>
        </p:txBody>
      </p:sp>
      <p:sp>
        <p:nvSpPr>
          <p:cNvPr id="35" name="TextBox 34"/>
          <p:cNvSpPr txBox="1"/>
          <p:nvPr/>
        </p:nvSpPr>
        <p:spPr>
          <a:xfrm>
            <a:off x="9472844" y="4171899"/>
            <a:ext cx="1239442"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Before </a:t>
            </a:r>
            <a:r>
              <a:rPr lang="en-US" altLang="ko-KR" sz="1100" dirty="0" err="1">
                <a:solidFill>
                  <a:srgbClr val="0000FF"/>
                </a:solidFill>
                <a:latin typeface="Arial" panose="020B0604020202020204" pitchFamily="34" charset="0"/>
                <a:cs typeface="Arial" panose="020B0604020202020204" pitchFamily="34" charset="0"/>
              </a:rPr>
              <a:t>rxn</a:t>
            </a:r>
            <a:r>
              <a:rPr lang="en-US" altLang="ko-KR" sz="1100" dirty="0">
                <a:solidFill>
                  <a:srgbClr val="0000FF"/>
                </a:solidFill>
                <a:latin typeface="Arial" panose="020B0604020202020204" pitchFamily="34" charset="0"/>
                <a:cs typeface="Arial" panose="020B0604020202020204" pitchFamily="34" charset="0"/>
              </a:rPr>
              <a:t>. (110)</a:t>
            </a:r>
            <a:endParaRPr lang="ko-KR" altLang="en-US" sz="1100" dirty="0">
              <a:solidFill>
                <a:srgbClr val="0000FF"/>
              </a:solidFill>
              <a:latin typeface="Arial" panose="020B0604020202020204" pitchFamily="34" charset="0"/>
              <a:cs typeface="Arial" panose="020B0604020202020204" pitchFamily="34" charset="0"/>
            </a:endParaRPr>
          </a:p>
        </p:txBody>
      </p:sp>
      <p:sp>
        <p:nvSpPr>
          <p:cNvPr id="36" name="TextBox 35"/>
          <p:cNvSpPr txBox="1"/>
          <p:nvPr/>
        </p:nvSpPr>
        <p:spPr>
          <a:xfrm>
            <a:off x="9472844" y="4380560"/>
            <a:ext cx="120097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Before </a:t>
            </a:r>
            <a:r>
              <a:rPr lang="en-US" altLang="ko-KR" sz="1100" dirty="0" err="1">
                <a:solidFill>
                  <a:srgbClr val="FF0000"/>
                </a:solidFill>
                <a:latin typeface="Arial" panose="020B0604020202020204" pitchFamily="34" charset="0"/>
                <a:cs typeface="Arial" panose="020B0604020202020204" pitchFamily="34" charset="0"/>
              </a:rPr>
              <a:t>rxn</a:t>
            </a:r>
            <a:r>
              <a:rPr lang="en-US" altLang="ko-KR" sz="1100" dirty="0">
                <a:solidFill>
                  <a:srgbClr val="FF0000"/>
                </a:solidFill>
                <a:latin typeface="Arial" panose="020B0604020202020204" pitchFamily="34" charset="0"/>
                <a:cs typeface="Arial" panose="020B0604020202020204" pitchFamily="34" charset="0"/>
              </a:rPr>
              <a:t> (111)</a:t>
            </a:r>
            <a:endParaRPr lang="ko-KR" altLang="en-US" sz="1100" dirty="0">
              <a:solidFill>
                <a:srgbClr val="FF0000"/>
              </a:solidFill>
              <a:latin typeface="Arial" panose="020B0604020202020204" pitchFamily="34" charset="0"/>
              <a:cs typeface="Arial" panose="020B0604020202020204" pitchFamily="34" charset="0"/>
            </a:endParaRPr>
          </a:p>
        </p:txBody>
      </p:sp>
      <p:sp>
        <p:nvSpPr>
          <p:cNvPr id="37" name="TextBox 36"/>
          <p:cNvSpPr txBox="1"/>
          <p:nvPr/>
        </p:nvSpPr>
        <p:spPr>
          <a:xfrm>
            <a:off x="9472844" y="4611795"/>
            <a:ext cx="112082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After </a:t>
            </a:r>
            <a:r>
              <a:rPr lang="en-US" altLang="ko-KR" sz="1100" dirty="0" err="1">
                <a:latin typeface="Arial" panose="020B0604020202020204" pitchFamily="34" charset="0"/>
                <a:cs typeface="Arial" panose="020B0604020202020204" pitchFamily="34" charset="0"/>
              </a:rPr>
              <a:t>rxn</a:t>
            </a:r>
            <a:r>
              <a:rPr lang="en-US" altLang="ko-KR" sz="1100" dirty="0">
                <a:latin typeface="Arial" panose="020B0604020202020204" pitchFamily="34" charset="0"/>
                <a:cs typeface="Arial" panose="020B0604020202020204" pitchFamily="34" charset="0"/>
              </a:rPr>
              <a:t>. (100)</a:t>
            </a:r>
            <a:endParaRPr lang="ko-KR" altLang="en-US" sz="1100" dirty="0">
              <a:latin typeface="Arial" panose="020B0604020202020204" pitchFamily="34" charset="0"/>
              <a:cs typeface="Arial" panose="020B0604020202020204" pitchFamily="34" charset="0"/>
            </a:endParaRPr>
          </a:p>
        </p:txBody>
      </p:sp>
      <p:sp>
        <p:nvSpPr>
          <p:cNvPr id="38" name="TextBox 37"/>
          <p:cNvSpPr txBox="1"/>
          <p:nvPr/>
        </p:nvSpPr>
        <p:spPr>
          <a:xfrm>
            <a:off x="9472844" y="4834740"/>
            <a:ext cx="1120820"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After </a:t>
            </a:r>
            <a:r>
              <a:rPr lang="en-US" altLang="ko-KR" sz="1100" dirty="0" err="1">
                <a:solidFill>
                  <a:srgbClr val="0000FF"/>
                </a:solidFill>
                <a:latin typeface="Arial" panose="020B0604020202020204" pitchFamily="34" charset="0"/>
                <a:cs typeface="Arial" panose="020B0604020202020204" pitchFamily="34" charset="0"/>
              </a:rPr>
              <a:t>rxn</a:t>
            </a:r>
            <a:r>
              <a:rPr lang="en-US" altLang="ko-KR" sz="1100" dirty="0">
                <a:solidFill>
                  <a:srgbClr val="0000FF"/>
                </a:solidFill>
                <a:latin typeface="Arial" panose="020B0604020202020204" pitchFamily="34" charset="0"/>
                <a:cs typeface="Arial" panose="020B0604020202020204" pitchFamily="34" charset="0"/>
              </a:rPr>
              <a:t>. (110)</a:t>
            </a:r>
            <a:endParaRPr lang="ko-KR" altLang="en-US" sz="1100" dirty="0">
              <a:latin typeface="Arial" panose="020B0604020202020204" pitchFamily="34" charset="0"/>
              <a:cs typeface="Arial" panose="020B0604020202020204" pitchFamily="34" charset="0"/>
            </a:endParaRPr>
          </a:p>
        </p:txBody>
      </p:sp>
      <p:sp>
        <p:nvSpPr>
          <p:cNvPr id="39" name="TextBox 38"/>
          <p:cNvSpPr txBox="1"/>
          <p:nvPr/>
        </p:nvSpPr>
        <p:spPr>
          <a:xfrm>
            <a:off x="9472844" y="5067605"/>
            <a:ext cx="112082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After </a:t>
            </a:r>
            <a:r>
              <a:rPr lang="en-US" altLang="ko-KR" sz="1100" dirty="0" err="1">
                <a:solidFill>
                  <a:srgbClr val="FF0000"/>
                </a:solidFill>
                <a:latin typeface="Arial" panose="020B0604020202020204" pitchFamily="34" charset="0"/>
                <a:cs typeface="Arial" panose="020B0604020202020204" pitchFamily="34" charset="0"/>
              </a:rPr>
              <a:t>rxn</a:t>
            </a:r>
            <a:r>
              <a:rPr lang="en-US" altLang="ko-KR" sz="1100" dirty="0">
                <a:solidFill>
                  <a:srgbClr val="FF0000"/>
                </a:solidFill>
                <a:latin typeface="Arial" panose="020B0604020202020204" pitchFamily="34" charset="0"/>
                <a:cs typeface="Arial" panose="020B0604020202020204" pitchFamily="34" charset="0"/>
              </a:rPr>
              <a:t>. (111)</a:t>
            </a:r>
            <a:endParaRPr lang="ko-KR" altLang="en-US" sz="1100" baseline="30000" dirty="0">
              <a:solidFill>
                <a:srgbClr val="FF0000"/>
              </a:solidFill>
              <a:latin typeface="Arial" panose="020B0604020202020204" pitchFamily="34" charset="0"/>
              <a:cs typeface="Arial" panose="020B0604020202020204" pitchFamily="34" charset="0"/>
            </a:endParaRPr>
          </a:p>
        </p:txBody>
      </p:sp>
      <p:sp>
        <p:nvSpPr>
          <p:cNvPr id="40" name="직사각형 39"/>
          <p:cNvSpPr/>
          <p:nvPr/>
        </p:nvSpPr>
        <p:spPr>
          <a:xfrm>
            <a:off x="7294636" y="5703197"/>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Applied potential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41" name="직사각형 40"/>
          <p:cNvSpPr/>
          <p:nvPr/>
        </p:nvSpPr>
        <p:spPr>
          <a:xfrm rot="16200000">
            <a:off x="4625256" y="3351049"/>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Current density (mA/cm</a:t>
            </a:r>
            <a:r>
              <a:rPr lang="en-US" altLang="ko-KR" sz="1600" baseline="-25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cxnSp>
        <p:nvCxnSpPr>
          <p:cNvPr id="5" name="직선 화살표 연결선 4"/>
          <p:cNvCxnSpPr/>
          <p:nvPr/>
        </p:nvCxnSpPr>
        <p:spPr>
          <a:xfrm flipV="1">
            <a:off x="7575200" y="3419475"/>
            <a:ext cx="0" cy="1444625"/>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직선 화살표 연결선 43"/>
          <p:cNvCxnSpPr/>
          <p:nvPr/>
        </p:nvCxnSpPr>
        <p:spPr>
          <a:xfrm flipV="1">
            <a:off x="7628556" y="3352800"/>
            <a:ext cx="0" cy="1732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a:off x="7713446" y="3737346"/>
            <a:ext cx="0" cy="2695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flipV="1">
            <a:off x="4652964" y="1861850"/>
            <a:ext cx="1908261" cy="126042"/>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a:off x="4652964" y="2800977"/>
            <a:ext cx="1908261" cy="2605350"/>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64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개체 89"/>
          <p:cNvGraphicFramePr>
            <a:graphicFrameLocks noChangeAspect="1"/>
          </p:cNvGraphicFramePr>
          <p:nvPr>
            <p:extLst>
              <p:ext uri="{D42A27DB-BD31-4B8C-83A1-F6EECF244321}">
                <p14:modId xmlns:p14="http://schemas.microsoft.com/office/powerpoint/2010/main" val="1503097834"/>
              </p:ext>
            </p:extLst>
          </p:nvPr>
        </p:nvGraphicFramePr>
        <p:xfrm>
          <a:off x="7744721" y="3973667"/>
          <a:ext cx="3960000" cy="3031056"/>
        </p:xfrm>
        <a:graphic>
          <a:graphicData uri="http://schemas.openxmlformats.org/presentationml/2006/ole">
            <mc:AlternateContent xmlns:mc="http://schemas.openxmlformats.org/markup-compatibility/2006">
              <mc:Choice xmlns:v="urn:schemas-microsoft-com:vml" Requires="v">
                <p:oleObj spid="_x0000_s8309" name="Graph" r:id="rId4" imgW="9802440" imgH="7502760" progId="Origin95.Graph">
                  <p:embed/>
                </p:oleObj>
              </mc:Choice>
              <mc:Fallback>
                <p:oleObj name="Graph" r:id="rId4" imgW="9802440" imgH="7502760" progId="Origin95.Graph">
                  <p:embed/>
                  <p:pic>
                    <p:nvPicPr>
                      <p:cNvPr id="0" name=""/>
                      <p:cNvPicPr/>
                      <p:nvPr/>
                    </p:nvPicPr>
                    <p:blipFill>
                      <a:blip r:embed="rId5"/>
                      <a:stretch>
                        <a:fillRect/>
                      </a:stretch>
                    </p:blipFill>
                    <p:spPr>
                      <a:xfrm>
                        <a:off x="7744721" y="3973667"/>
                        <a:ext cx="3960000" cy="3031056"/>
                      </a:xfrm>
                      <a:prstGeom prst="rect">
                        <a:avLst/>
                      </a:prstGeom>
                    </p:spPr>
                  </p:pic>
                </p:oleObj>
              </mc:Fallback>
            </mc:AlternateContent>
          </a:graphicData>
        </a:graphic>
      </p:graphicFrame>
      <p:graphicFrame>
        <p:nvGraphicFramePr>
          <p:cNvPr id="89" name="개체 88"/>
          <p:cNvGraphicFramePr>
            <a:graphicFrameLocks noChangeAspect="1"/>
          </p:cNvGraphicFramePr>
          <p:nvPr>
            <p:extLst>
              <p:ext uri="{D42A27DB-BD31-4B8C-83A1-F6EECF244321}">
                <p14:modId xmlns:p14="http://schemas.microsoft.com/office/powerpoint/2010/main" val="3502526530"/>
              </p:ext>
            </p:extLst>
          </p:nvPr>
        </p:nvGraphicFramePr>
        <p:xfrm>
          <a:off x="3946403" y="3973667"/>
          <a:ext cx="3960000" cy="3031056"/>
        </p:xfrm>
        <a:graphic>
          <a:graphicData uri="http://schemas.openxmlformats.org/presentationml/2006/ole">
            <mc:AlternateContent xmlns:mc="http://schemas.openxmlformats.org/markup-compatibility/2006">
              <mc:Choice xmlns:v="urn:schemas-microsoft-com:vml" Requires="v">
                <p:oleObj spid="_x0000_s8310" name="Graph" r:id="rId6" imgW="9802440" imgH="7502760" progId="Origin95.Graph">
                  <p:embed/>
                </p:oleObj>
              </mc:Choice>
              <mc:Fallback>
                <p:oleObj name="Graph" r:id="rId6" imgW="9802440" imgH="7502760" progId="Origin95.Graph">
                  <p:embed/>
                  <p:pic>
                    <p:nvPicPr>
                      <p:cNvPr id="0" name=""/>
                      <p:cNvPicPr/>
                      <p:nvPr/>
                    </p:nvPicPr>
                    <p:blipFill>
                      <a:blip r:embed="rId7"/>
                      <a:stretch>
                        <a:fillRect/>
                      </a:stretch>
                    </p:blipFill>
                    <p:spPr>
                      <a:xfrm>
                        <a:off x="3946403" y="3973667"/>
                        <a:ext cx="3960000" cy="3031056"/>
                      </a:xfrm>
                      <a:prstGeom prst="rect">
                        <a:avLst/>
                      </a:prstGeom>
                    </p:spPr>
                  </p:pic>
                </p:oleObj>
              </mc:Fallback>
            </mc:AlternateContent>
          </a:graphicData>
        </a:graphic>
      </p:graphicFrame>
      <p:graphicFrame>
        <p:nvGraphicFramePr>
          <p:cNvPr id="88" name="개체 87"/>
          <p:cNvGraphicFramePr>
            <a:graphicFrameLocks noChangeAspect="1"/>
          </p:cNvGraphicFramePr>
          <p:nvPr>
            <p:extLst>
              <p:ext uri="{D42A27DB-BD31-4B8C-83A1-F6EECF244321}">
                <p14:modId xmlns:p14="http://schemas.microsoft.com/office/powerpoint/2010/main" val="1055373133"/>
              </p:ext>
            </p:extLst>
          </p:nvPr>
        </p:nvGraphicFramePr>
        <p:xfrm>
          <a:off x="183515" y="3976079"/>
          <a:ext cx="3960000" cy="3031056"/>
        </p:xfrm>
        <a:graphic>
          <a:graphicData uri="http://schemas.openxmlformats.org/presentationml/2006/ole">
            <mc:AlternateContent xmlns:mc="http://schemas.openxmlformats.org/markup-compatibility/2006">
              <mc:Choice xmlns:v="urn:schemas-microsoft-com:vml" Requires="v">
                <p:oleObj spid="_x0000_s8311" name="Graph" r:id="rId8" imgW="9802440" imgH="7502760" progId="Origin95.Graph">
                  <p:embed/>
                </p:oleObj>
              </mc:Choice>
              <mc:Fallback>
                <p:oleObj name="Graph" r:id="rId8" imgW="9802440" imgH="7502760" progId="Origin95.Graph">
                  <p:embed/>
                  <p:pic>
                    <p:nvPicPr>
                      <p:cNvPr id="0" name=""/>
                      <p:cNvPicPr/>
                      <p:nvPr/>
                    </p:nvPicPr>
                    <p:blipFill>
                      <a:blip r:embed="rId9"/>
                      <a:stretch>
                        <a:fillRect/>
                      </a:stretch>
                    </p:blipFill>
                    <p:spPr>
                      <a:xfrm>
                        <a:off x="183515" y="3976079"/>
                        <a:ext cx="3960000" cy="3031056"/>
                      </a:xfrm>
                      <a:prstGeom prst="rect">
                        <a:avLst/>
                      </a:prstGeom>
                    </p:spPr>
                  </p:pic>
                </p:oleObj>
              </mc:Fallback>
            </mc:AlternateContent>
          </a:graphicData>
        </a:graphic>
      </p:graphicFrame>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13</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1" name="직사각형 10"/>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직사각형 11"/>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3" name="직사각형 12"/>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4" name="직사각형 13"/>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5" name="TextBox 14"/>
          <p:cNvSpPr txBox="1"/>
          <p:nvPr/>
        </p:nvSpPr>
        <p:spPr>
          <a:xfrm>
            <a:off x="521335" y="754836"/>
            <a:ext cx="8888972"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Out-of-plane </a:t>
            </a:r>
            <a:r>
              <a:rPr lang="el-GR" altLang="ko-KR" sz="2400" b="1" i="1" dirty="0">
                <a:latin typeface="Arial" panose="020B0604020202020204" pitchFamily="34" charset="0"/>
                <a:cs typeface="Arial" panose="020B0604020202020204" pitchFamily="34" charset="0"/>
              </a:rPr>
              <a:t>θ</a:t>
            </a:r>
            <a:r>
              <a:rPr lang="el-GR" altLang="ko-KR" sz="2400" b="1" dirty="0">
                <a:latin typeface="Arial" panose="020B0604020202020204" pitchFamily="34" charset="0"/>
                <a:cs typeface="Arial" panose="020B0604020202020204" pitchFamily="34" charset="0"/>
              </a:rPr>
              <a:t>-2</a:t>
            </a:r>
            <a:r>
              <a:rPr lang="el-GR" altLang="ko-KR" sz="2400" b="1" i="1" dirty="0">
                <a:latin typeface="Arial" panose="020B0604020202020204" pitchFamily="34" charset="0"/>
                <a:cs typeface="Arial" panose="020B0604020202020204" pitchFamily="34" charset="0"/>
              </a:rPr>
              <a:t>θ</a:t>
            </a:r>
            <a:r>
              <a:rPr lang="el-GR" altLang="ko-KR" sz="2400" b="1" dirty="0">
                <a:latin typeface="Arial" panose="020B0604020202020204" pitchFamily="34" charset="0"/>
                <a:cs typeface="Arial" panose="020B0604020202020204" pitchFamily="34" charset="0"/>
              </a:rPr>
              <a:t> </a:t>
            </a:r>
            <a:r>
              <a:rPr lang="en-US" altLang="ko-KR" sz="2400" b="1" dirty="0">
                <a:latin typeface="Arial" panose="020B0604020202020204" pitchFamily="34" charset="0"/>
                <a:cs typeface="Arial" panose="020B0604020202020204" pitchFamily="34" charset="0"/>
              </a:rPr>
              <a:t>XRD, Raman analysis (before &amp; after </a:t>
            </a:r>
            <a:r>
              <a:rPr lang="en-US" altLang="ko-KR" sz="2400" b="1" dirty="0" err="1">
                <a:latin typeface="Arial" panose="020B0604020202020204" pitchFamily="34" charset="0"/>
                <a:cs typeface="Arial" panose="020B0604020202020204" pitchFamily="34" charset="0"/>
              </a:rPr>
              <a:t>rxn</a:t>
            </a:r>
            <a:r>
              <a:rPr lang="en-US" altLang="ko-KR" sz="2400" b="1" dirty="0">
                <a:latin typeface="Arial" panose="020B0604020202020204" pitchFamily="34" charset="0"/>
                <a:cs typeface="Arial" panose="020B0604020202020204" pitchFamily="34" charset="0"/>
              </a:rPr>
              <a:t>.)</a:t>
            </a:r>
          </a:p>
        </p:txBody>
      </p:sp>
      <p:graphicFrame>
        <p:nvGraphicFramePr>
          <p:cNvPr id="46" name="개체 45"/>
          <p:cNvGraphicFramePr>
            <a:graphicFrameLocks noChangeAspect="1"/>
          </p:cNvGraphicFramePr>
          <p:nvPr>
            <p:extLst>
              <p:ext uri="{D42A27DB-BD31-4B8C-83A1-F6EECF244321}">
                <p14:modId xmlns:p14="http://schemas.microsoft.com/office/powerpoint/2010/main" val="3489844024"/>
              </p:ext>
            </p:extLst>
          </p:nvPr>
        </p:nvGraphicFramePr>
        <p:xfrm>
          <a:off x="187746" y="1078142"/>
          <a:ext cx="3960000" cy="3031061"/>
        </p:xfrm>
        <a:graphic>
          <a:graphicData uri="http://schemas.openxmlformats.org/presentationml/2006/ole">
            <mc:AlternateContent xmlns:mc="http://schemas.openxmlformats.org/markup-compatibility/2006">
              <mc:Choice xmlns:v="urn:schemas-microsoft-com:vml" Requires="v">
                <p:oleObj spid="_x0000_s8312" name="Graph" r:id="rId10" imgW="9802440" imgH="7502760" progId="Origin95.Graph">
                  <p:embed/>
                </p:oleObj>
              </mc:Choice>
              <mc:Fallback>
                <p:oleObj name="Graph" r:id="rId10" imgW="9802440" imgH="7502760" progId="Origin95.Graph">
                  <p:embed/>
                  <p:pic>
                    <p:nvPicPr>
                      <p:cNvPr id="46" name="개체 45"/>
                      <p:cNvPicPr/>
                      <p:nvPr/>
                    </p:nvPicPr>
                    <p:blipFill>
                      <a:blip r:embed="rId11"/>
                      <a:stretch>
                        <a:fillRect/>
                      </a:stretch>
                    </p:blipFill>
                    <p:spPr>
                      <a:xfrm>
                        <a:off x="187746" y="1078142"/>
                        <a:ext cx="3960000" cy="3031061"/>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65B6C2CD-8CD5-4BA5-F994-D8568F0F7BFE}"/>
              </a:ext>
            </a:extLst>
          </p:cNvPr>
          <p:cNvSpPr txBox="1"/>
          <p:nvPr/>
        </p:nvSpPr>
        <p:spPr>
          <a:xfrm>
            <a:off x="1296665" y="3874795"/>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(100)</a:t>
            </a:r>
            <a:endParaRPr lang="ko-KR" altLang="en-US" sz="1400" b="1" dirty="0">
              <a:latin typeface="Arial" panose="020B0604020202020204" pitchFamily="34" charset="0"/>
              <a:cs typeface="Arial" panose="020B0604020202020204" pitchFamily="34" charset="0"/>
            </a:endParaRPr>
          </a:p>
        </p:txBody>
      </p:sp>
      <p:sp>
        <p:nvSpPr>
          <p:cNvPr id="2" name="TextBox 1"/>
          <p:cNvSpPr txBox="1"/>
          <p:nvPr/>
        </p:nvSpPr>
        <p:spPr>
          <a:xfrm rot="16200000">
            <a:off x="672259" y="1832398"/>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(001)</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27" name="TextBox 26"/>
          <p:cNvSpPr txBox="1"/>
          <p:nvPr/>
        </p:nvSpPr>
        <p:spPr>
          <a:xfrm>
            <a:off x="922986" y="1741981"/>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(001)</a:t>
            </a:r>
            <a:endParaRPr lang="ko-KR" altLang="en-US" sz="700" b="1" dirty="0">
              <a:latin typeface="Arial" panose="020B0604020202020204" pitchFamily="34" charset="0"/>
              <a:cs typeface="Arial" panose="020B0604020202020204" pitchFamily="34" charset="0"/>
            </a:endParaRPr>
          </a:p>
        </p:txBody>
      </p:sp>
      <p:sp>
        <p:nvSpPr>
          <p:cNvPr id="30" name="TextBox 29"/>
          <p:cNvSpPr txBox="1"/>
          <p:nvPr/>
        </p:nvSpPr>
        <p:spPr>
          <a:xfrm>
            <a:off x="1477993" y="2253924"/>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(002)</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31" name="TextBox 30"/>
          <p:cNvSpPr txBox="1"/>
          <p:nvPr/>
        </p:nvSpPr>
        <p:spPr>
          <a:xfrm>
            <a:off x="1845511" y="1583550"/>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(002)</a:t>
            </a:r>
            <a:endParaRPr lang="ko-KR" altLang="en-US" sz="700" b="1" dirty="0">
              <a:latin typeface="Arial" panose="020B0604020202020204" pitchFamily="34" charset="0"/>
              <a:cs typeface="Arial" panose="020B0604020202020204" pitchFamily="34" charset="0"/>
            </a:endParaRPr>
          </a:p>
        </p:txBody>
      </p:sp>
      <p:sp>
        <p:nvSpPr>
          <p:cNvPr id="49" name="TextBox 48"/>
          <p:cNvSpPr txBox="1"/>
          <p:nvPr/>
        </p:nvSpPr>
        <p:spPr>
          <a:xfrm>
            <a:off x="1527639" y="2056323"/>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(002)</a:t>
            </a:r>
            <a:endParaRPr lang="ko-KR" altLang="en-US" sz="700" b="1" dirty="0">
              <a:latin typeface="Arial" panose="020B0604020202020204" pitchFamily="34" charset="0"/>
              <a:cs typeface="Arial" panose="020B0604020202020204" pitchFamily="34" charset="0"/>
            </a:endParaRPr>
          </a:p>
        </p:txBody>
      </p:sp>
      <p:sp>
        <p:nvSpPr>
          <p:cNvPr id="51" name="TextBox 50"/>
          <p:cNvSpPr txBox="1"/>
          <p:nvPr/>
        </p:nvSpPr>
        <p:spPr>
          <a:xfrm>
            <a:off x="2700521" y="2531112"/>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(003)</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2" name="TextBox 51"/>
          <p:cNvSpPr txBox="1"/>
          <p:nvPr/>
        </p:nvSpPr>
        <p:spPr>
          <a:xfrm>
            <a:off x="2957286" y="1964983"/>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(003)</a:t>
            </a:r>
            <a:endParaRPr lang="ko-KR" altLang="en-US" sz="700" b="1" dirty="0">
              <a:latin typeface="Arial" panose="020B0604020202020204" pitchFamily="34" charset="0"/>
              <a:cs typeface="Arial" panose="020B0604020202020204" pitchFamily="34" charset="0"/>
            </a:endParaRPr>
          </a:p>
        </p:txBody>
      </p:sp>
      <p:sp>
        <p:nvSpPr>
          <p:cNvPr id="71" name="TextBox 70"/>
          <p:cNvSpPr txBox="1"/>
          <p:nvPr/>
        </p:nvSpPr>
        <p:spPr>
          <a:xfrm>
            <a:off x="2869499" y="1420258"/>
            <a:ext cx="79380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Before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18" name="직선 연결선 17"/>
          <p:cNvCxnSpPr/>
          <p:nvPr/>
        </p:nvCxnSpPr>
        <p:spPr>
          <a:xfrm>
            <a:off x="2645163" y="1535674"/>
            <a:ext cx="2826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69499" y="1577857"/>
            <a:ext cx="69762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After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73" name="직선 연결선 72"/>
          <p:cNvCxnSpPr/>
          <p:nvPr/>
        </p:nvCxnSpPr>
        <p:spPr>
          <a:xfrm>
            <a:off x="2645163" y="1693273"/>
            <a:ext cx="282636" cy="0"/>
          </a:xfrm>
          <a:prstGeom prst="line">
            <a:avLst/>
          </a:prstGeom>
          <a:ln w="12700">
            <a:solidFill>
              <a:srgbClr val="515151"/>
            </a:solidFill>
          </a:ln>
        </p:spPr>
        <p:style>
          <a:lnRef idx="1">
            <a:schemeClr val="accent1"/>
          </a:lnRef>
          <a:fillRef idx="0">
            <a:schemeClr val="accent1"/>
          </a:fillRef>
          <a:effectRef idx="0">
            <a:schemeClr val="accent1"/>
          </a:effectRef>
          <a:fontRef idx="minor">
            <a:schemeClr val="tx1"/>
          </a:fontRef>
        </p:style>
      </p:cxnSp>
      <p:graphicFrame>
        <p:nvGraphicFramePr>
          <p:cNvPr id="47" name="개체 46"/>
          <p:cNvGraphicFramePr>
            <a:graphicFrameLocks noChangeAspect="1"/>
          </p:cNvGraphicFramePr>
          <p:nvPr>
            <p:extLst>
              <p:ext uri="{D42A27DB-BD31-4B8C-83A1-F6EECF244321}">
                <p14:modId xmlns:p14="http://schemas.microsoft.com/office/powerpoint/2010/main" val="3350030717"/>
              </p:ext>
            </p:extLst>
          </p:nvPr>
        </p:nvGraphicFramePr>
        <p:xfrm>
          <a:off x="3950634" y="1078142"/>
          <a:ext cx="3960000" cy="3031056"/>
        </p:xfrm>
        <a:graphic>
          <a:graphicData uri="http://schemas.openxmlformats.org/presentationml/2006/ole">
            <mc:AlternateContent xmlns:mc="http://schemas.openxmlformats.org/markup-compatibility/2006">
              <mc:Choice xmlns:v="urn:schemas-microsoft-com:vml" Requires="v">
                <p:oleObj spid="_x0000_s8313" name="Graph" r:id="rId12" imgW="9802440" imgH="7502760" progId="Origin95.Graph">
                  <p:embed/>
                </p:oleObj>
              </mc:Choice>
              <mc:Fallback>
                <p:oleObj name="Graph" r:id="rId12" imgW="9802440" imgH="7502760" progId="Origin95.Graph">
                  <p:embed/>
                  <p:pic>
                    <p:nvPicPr>
                      <p:cNvPr id="47" name="개체 46"/>
                      <p:cNvPicPr/>
                      <p:nvPr/>
                    </p:nvPicPr>
                    <p:blipFill>
                      <a:blip r:embed="rId13"/>
                      <a:stretch>
                        <a:fillRect/>
                      </a:stretch>
                    </p:blipFill>
                    <p:spPr>
                      <a:xfrm>
                        <a:off x="3950634" y="1078142"/>
                        <a:ext cx="3960000" cy="3031056"/>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65B6C2CD-8CD5-4BA5-F994-D8568F0F7BFE}"/>
              </a:ext>
            </a:extLst>
          </p:cNvPr>
          <p:cNvSpPr txBox="1"/>
          <p:nvPr/>
        </p:nvSpPr>
        <p:spPr>
          <a:xfrm>
            <a:off x="5088412" y="3874065"/>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(110)</a:t>
            </a:r>
            <a:endParaRPr lang="ko-KR" altLang="en-US" sz="1400" b="1" dirty="0">
              <a:latin typeface="Arial" panose="020B0604020202020204" pitchFamily="34" charset="0"/>
              <a:cs typeface="Arial" panose="020B0604020202020204" pitchFamily="34" charset="0"/>
            </a:endParaRPr>
          </a:p>
        </p:txBody>
      </p:sp>
      <p:sp>
        <p:nvSpPr>
          <p:cNvPr id="53" name="TextBox 52"/>
          <p:cNvSpPr txBox="1"/>
          <p:nvPr/>
        </p:nvSpPr>
        <p:spPr>
          <a:xfrm>
            <a:off x="4661339" y="1976277"/>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(110)</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4" name="TextBox 53"/>
          <p:cNvSpPr txBox="1"/>
          <p:nvPr/>
        </p:nvSpPr>
        <p:spPr>
          <a:xfrm>
            <a:off x="4930850" y="1570732"/>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(110)</a:t>
            </a:r>
            <a:endParaRPr lang="ko-KR" altLang="en-US" sz="700" b="1" dirty="0">
              <a:latin typeface="Arial" panose="020B0604020202020204" pitchFamily="34" charset="0"/>
              <a:cs typeface="Arial" panose="020B0604020202020204" pitchFamily="34" charset="0"/>
            </a:endParaRPr>
          </a:p>
        </p:txBody>
      </p:sp>
      <p:sp>
        <p:nvSpPr>
          <p:cNvPr id="55" name="TextBox 54"/>
          <p:cNvSpPr txBox="1"/>
          <p:nvPr/>
        </p:nvSpPr>
        <p:spPr>
          <a:xfrm>
            <a:off x="5329909" y="1967590"/>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(110)</a:t>
            </a:r>
            <a:endParaRPr lang="ko-KR" altLang="en-US" sz="700" b="1" dirty="0">
              <a:latin typeface="Arial" panose="020B0604020202020204" pitchFamily="34" charset="0"/>
              <a:cs typeface="Arial" panose="020B0604020202020204" pitchFamily="34" charset="0"/>
            </a:endParaRPr>
          </a:p>
        </p:txBody>
      </p:sp>
      <p:cxnSp>
        <p:nvCxnSpPr>
          <p:cNvPr id="7" name="직선 화살표 연결선 6"/>
          <p:cNvCxnSpPr/>
          <p:nvPr/>
        </p:nvCxnSpPr>
        <p:spPr>
          <a:xfrm flipV="1">
            <a:off x="5207585" y="2113100"/>
            <a:ext cx="200759" cy="78699"/>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203151" y="2393615"/>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(220)</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7" name="TextBox 56"/>
          <p:cNvSpPr txBox="1"/>
          <p:nvPr/>
        </p:nvSpPr>
        <p:spPr>
          <a:xfrm>
            <a:off x="6528650" y="1697406"/>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(220)</a:t>
            </a:r>
            <a:endParaRPr lang="ko-KR" altLang="en-US" sz="700" b="1" dirty="0">
              <a:latin typeface="Arial" panose="020B0604020202020204" pitchFamily="34" charset="0"/>
              <a:cs typeface="Arial" panose="020B0604020202020204" pitchFamily="34" charset="0"/>
            </a:endParaRPr>
          </a:p>
        </p:txBody>
      </p:sp>
      <p:sp>
        <p:nvSpPr>
          <p:cNvPr id="58" name="TextBox 57"/>
          <p:cNvSpPr txBox="1"/>
          <p:nvPr/>
        </p:nvSpPr>
        <p:spPr>
          <a:xfrm>
            <a:off x="6203151" y="2153338"/>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(220)</a:t>
            </a:r>
            <a:endParaRPr lang="ko-KR" altLang="en-US" sz="700" b="1" dirty="0">
              <a:latin typeface="Arial" panose="020B0604020202020204" pitchFamily="34" charset="0"/>
              <a:cs typeface="Arial" panose="020B0604020202020204" pitchFamily="34" charset="0"/>
            </a:endParaRPr>
          </a:p>
        </p:txBody>
      </p:sp>
      <p:cxnSp>
        <p:nvCxnSpPr>
          <p:cNvPr id="59" name="직선 화살표 연결선 58"/>
          <p:cNvCxnSpPr/>
          <p:nvPr/>
        </p:nvCxnSpPr>
        <p:spPr>
          <a:xfrm flipH="1" flipV="1">
            <a:off x="6685906" y="2324935"/>
            <a:ext cx="60099" cy="17374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608208" y="1384169"/>
            <a:ext cx="79380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Before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77" name="직선 연결선 76"/>
          <p:cNvCxnSpPr/>
          <p:nvPr/>
        </p:nvCxnSpPr>
        <p:spPr>
          <a:xfrm>
            <a:off x="6383872" y="1499585"/>
            <a:ext cx="2826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608208" y="1541768"/>
            <a:ext cx="69762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After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79" name="직선 연결선 78"/>
          <p:cNvCxnSpPr/>
          <p:nvPr/>
        </p:nvCxnSpPr>
        <p:spPr>
          <a:xfrm>
            <a:off x="6383872" y="1657184"/>
            <a:ext cx="282636" cy="0"/>
          </a:xfrm>
          <a:prstGeom prst="line">
            <a:avLst/>
          </a:prstGeom>
          <a:ln w="12700">
            <a:solidFill>
              <a:srgbClr val="515151"/>
            </a:solidFill>
          </a:ln>
        </p:spPr>
        <p:style>
          <a:lnRef idx="1">
            <a:schemeClr val="accent1"/>
          </a:lnRef>
          <a:fillRef idx="0">
            <a:schemeClr val="accent1"/>
          </a:fillRef>
          <a:effectRef idx="0">
            <a:schemeClr val="accent1"/>
          </a:effectRef>
          <a:fontRef idx="minor">
            <a:schemeClr val="tx1"/>
          </a:fontRef>
        </p:style>
      </p:cxnSp>
      <p:graphicFrame>
        <p:nvGraphicFramePr>
          <p:cNvPr id="48" name="개체 47"/>
          <p:cNvGraphicFramePr>
            <a:graphicFrameLocks noChangeAspect="1"/>
          </p:cNvGraphicFramePr>
          <p:nvPr>
            <p:extLst>
              <p:ext uri="{D42A27DB-BD31-4B8C-83A1-F6EECF244321}">
                <p14:modId xmlns:p14="http://schemas.microsoft.com/office/powerpoint/2010/main" val="2454538057"/>
              </p:ext>
            </p:extLst>
          </p:nvPr>
        </p:nvGraphicFramePr>
        <p:xfrm>
          <a:off x="7742602" y="1078142"/>
          <a:ext cx="3960000" cy="3031056"/>
        </p:xfrm>
        <a:graphic>
          <a:graphicData uri="http://schemas.openxmlformats.org/presentationml/2006/ole">
            <mc:AlternateContent xmlns:mc="http://schemas.openxmlformats.org/markup-compatibility/2006">
              <mc:Choice xmlns:v="urn:schemas-microsoft-com:vml" Requires="v">
                <p:oleObj spid="_x0000_s8314" name="Graph" r:id="rId14" imgW="9802440" imgH="7502760" progId="Origin95.Graph">
                  <p:embed/>
                </p:oleObj>
              </mc:Choice>
              <mc:Fallback>
                <p:oleObj name="Graph" r:id="rId14" imgW="9802440" imgH="7502760" progId="Origin95.Graph">
                  <p:embed/>
                  <p:pic>
                    <p:nvPicPr>
                      <p:cNvPr id="48" name="개체 47"/>
                      <p:cNvPicPr/>
                      <p:nvPr/>
                    </p:nvPicPr>
                    <p:blipFill>
                      <a:blip r:embed="rId15"/>
                      <a:stretch>
                        <a:fillRect/>
                      </a:stretch>
                    </p:blipFill>
                    <p:spPr>
                      <a:xfrm>
                        <a:off x="7742602" y="1078142"/>
                        <a:ext cx="3960000" cy="3031056"/>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65B6C2CD-8CD5-4BA5-F994-D8568F0F7BFE}"/>
              </a:ext>
            </a:extLst>
          </p:cNvPr>
          <p:cNvSpPr txBox="1"/>
          <p:nvPr/>
        </p:nvSpPr>
        <p:spPr>
          <a:xfrm>
            <a:off x="8899854" y="3880220"/>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(111)</a:t>
            </a:r>
            <a:endParaRPr lang="ko-KR" altLang="en-US" sz="1400" b="1" dirty="0">
              <a:latin typeface="Arial" panose="020B0604020202020204" pitchFamily="34" charset="0"/>
              <a:cs typeface="Arial" panose="020B0604020202020204" pitchFamily="34" charset="0"/>
            </a:endParaRPr>
          </a:p>
        </p:txBody>
      </p:sp>
      <p:sp>
        <p:nvSpPr>
          <p:cNvPr id="60" name="TextBox 59"/>
          <p:cNvSpPr txBox="1"/>
          <p:nvPr/>
        </p:nvSpPr>
        <p:spPr>
          <a:xfrm>
            <a:off x="8771405" y="2337707"/>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(111)</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61" name="TextBox 60"/>
          <p:cNvSpPr txBox="1"/>
          <p:nvPr/>
        </p:nvSpPr>
        <p:spPr>
          <a:xfrm>
            <a:off x="9086573" y="1644697"/>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(111)</a:t>
            </a:r>
            <a:endParaRPr lang="ko-KR" altLang="en-US" sz="700" b="1" dirty="0">
              <a:latin typeface="Arial" panose="020B0604020202020204" pitchFamily="34" charset="0"/>
              <a:cs typeface="Arial" panose="020B0604020202020204" pitchFamily="34" charset="0"/>
            </a:endParaRPr>
          </a:p>
        </p:txBody>
      </p:sp>
      <p:sp>
        <p:nvSpPr>
          <p:cNvPr id="80" name="TextBox 79"/>
          <p:cNvSpPr txBox="1"/>
          <p:nvPr/>
        </p:nvSpPr>
        <p:spPr>
          <a:xfrm>
            <a:off x="10368852" y="1420258"/>
            <a:ext cx="79380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Before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81" name="직선 연결선 80"/>
          <p:cNvCxnSpPr/>
          <p:nvPr/>
        </p:nvCxnSpPr>
        <p:spPr>
          <a:xfrm>
            <a:off x="10144516" y="1535674"/>
            <a:ext cx="2826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0368852" y="1577857"/>
            <a:ext cx="697627" cy="230832"/>
          </a:xfrm>
          <a:prstGeom prst="rect">
            <a:avLst/>
          </a:prstGeom>
          <a:noFill/>
        </p:spPr>
        <p:txBody>
          <a:bodyPr wrap="none" rtlCol="0">
            <a:spAutoFit/>
          </a:bodyPr>
          <a:lstStyle/>
          <a:p>
            <a:r>
              <a:rPr lang="en-US" altLang="ko-KR" sz="900" b="1" dirty="0">
                <a:latin typeface="Arial" panose="020B0604020202020204" pitchFamily="34" charset="0"/>
                <a:cs typeface="Arial" panose="020B0604020202020204" pitchFamily="34" charset="0"/>
              </a:rPr>
              <a:t>After </a:t>
            </a:r>
            <a:r>
              <a:rPr lang="en-US" altLang="ko-KR" sz="900" b="1" dirty="0" err="1">
                <a:latin typeface="Arial" panose="020B0604020202020204" pitchFamily="34" charset="0"/>
                <a:cs typeface="Arial" panose="020B0604020202020204" pitchFamily="34" charset="0"/>
              </a:rPr>
              <a:t>rxn</a:t>
            </a:r>
            <a:r>
              <a:rPr lang="en-US" altLang="ko-KR" sz="900" b="1" dirty="0">
                <a:latin typeface="Arial" panose="020B0604020202020204" pitchFamily="34" charset="0"/>
                <a:cs typeface="Arial" panose="020B0604020202020204" pitchFamily="34" charset="0"/>
              </a:rPr>
              <a:t>.</a:t>
            </a:r>
            <a:endParaRPr lang="ko-KR" altLang="en-US" sz="900" b="1" dirty="0">
              <a:latin typeface="Arial" panose="020B0604020202020204" pitchFamily="34" charset="0"/>
              <a:cs typeface="Arial" panose="020B0604020202020204" pitchFamily="34" charset="0"/>
            </a:endParaRPr>
          </a:p>
        </p:txBody>
      </p:sp>
      <p:cxnSp>
        <p:nvCxnSpPr>
          <p:cNvPr id="83" name="직선 연결선 82"/>
          <p:cNvCxnSpPr/>
          <p:nvPr/>
        </p:nvCxnSpPr>
        <p:spPr>
          <a:xfrm>
            <a:off x="10144516" y="1693273"/>
            <a:ext cx="282636" cy="0"/>
          </a:xfrm>
          <a:prstGeom prst="line">
            <a:avLst/>
          </a:prstGeom>
          <a:ln w="12700">
            <a:solidFill>
              <a:srgbClr val="51515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972143" y="4318748"/>
            <a:ext cx="617477" cy="415498"/>
          </a:xfrm>
          <a:prstGeom prst="rect">
            <a:avLst/>
          </a:prstGeom>
          <a:noFill/>
        </p:spPr>
        <p:txBody>
          <a:bodyPr wrap="none" rtlCol="0">
            <a:spAutoFit/>
          </a:bodyPr>
          <a:lstStyle/>
          <a:p>
            <a:r>
              <a:rPr lang="en-US" altLang="ko-KR" sz="1050" dirty="0"/>
              <a:t>★ STO</a:t>
            </a:r>
          </a:p>
          <a:p>
            <a:r>
              <a:rPr lang="en-US" altLang="ko-KR" sz="1050" dirty="0"/>
              <a:t>■ BFO</a:t>
            </a:r>
            <a:endParaRPr lang="ko-KR" altLang="en-US" sz="1050" dirty="0"/>
          </a:p>
        </p:txBody>
      </p:sp>
      <p:sp>
        <p:nvSpPr>
          <p:cNvPr id="92" name="TextBox 91"/>
          <p:cNvSpPr txBox="1"/>
          <p:nvPr/>
        </p:nvSpPr>
        <p:spPr>
          <a:xfrm>
            <a:off x="1162561" y="4684922"/>
            <a:ext cx="287258" cy="215444"/>
          </a:xfrm>
          <a:prstGeom prst="rect">
            <a:avLst/>
          </a:prstGeom>
          <a:noFill/>
        </p:spPr>
        <p:txBody>
          <a:bodyPr wrap="none" rtlCol="0">
            <a:spAutoFit/>
          </a:bodyPr>
          <a:lstStyle/>
          <a:p>
            <a:r>
              <a:rPr lang="en-US" altLang="ko-KR" sz="800" dirty="0"/>
              <a:t>★</a:t>
            </a:r>
            <a:endParaRPr lang="ko-KR" altLang="en-US" sz="800" dirty="0"/>
          </a:p>
        </p:txBody>
      </p:sp>
      <p:sp>
        <p:nvSpPr>
          <p:cNvPr id="95" name="TextBox 94"/>
          <p:cNvSpPr txBox="1"/>
          <p:nvPr/>
        </p:nvSpPr>
        <p:spPr>
          <a:xfrm>
            <a:off x="1331334" y="4559315"/>
            <a:ext cx="287258" cy="215444"/>
          </a:xfrm>
          <a:prstGeom prst="rect">
            <a:avLst/>
          </a:prstGeom>
          <a:noFill/>
        </p:spPr>
        <p:txBody>
          <a:bodyPr wrap="none" rtlCol="0">
            <a:spAutoFit/>
          </a:bodyPr>
          <a:lstStyle/>
          <a:p>
            <a:r>
              <a:rPr lang="en-US" altLang="ko-KR" sz="800" dirty="0"/>
              <a:t>★</a:t>
            </a:r>
            <a:endParaRPr lang="ko-KR" altLang="en-US" sz="800" dirty="0"/>
          </a:p>
        </p:txBody>
      </p:sp>
      <p:sp>
        <p:nvSpPr>
          <p:cNvPr id="96" name="TextBox 95"/>
          <p:cNvSpPr txBox="1"/>
          <p:nvPr/>
        </p:nvSpPr>
        <p:spPr>
          <a:xfrm>
            <a:off x="1527639" y="4568808"/>
            <a:ext cx="287258" cy="215444"/>
          </a:xfrm>
          <a:prstGeom prst="rect">
            <a:avLst/>
          </a:prstGeom>
          <a:noFill/>
        </p:spPr>
        <p:txBody>
          <a:bodyPr wrap="none" rtlCol="0">
            <a:spAutoFit/>
          </a:bodyPr>
          <a:lstStyle/>
          <a:p>
            <a:r>
              <a:rPr lang="en-US" altLang="ko-KR" sz="800" dirty="0"/>
              <a:t>★</a:t>
            </a:r>
            <a:endParaRPr lang="ko-KR" altLang="en-US" sz="800" dirty="0"/>
          </a:p>
        </p:txBody>
      </p:sp>
      <p:sp>
        <p:nvSpPr>
          <p:cNvPr id="97" name="TextBox 96"/>
          <p:cNvSpPr txBox="1"/>
          <p:nvPr/>
        </p:nvSpPr>
        <p:spPr>
          <a:xfrm>
            <a:off x="2290660" y="5309431"/>
            <a:ext cx="287258" cy="215444"/>
          </a:xfrm>
          <a:prstGeom prst="rect">
            <a:avLst/>
          </a:prstGeom>
          <a:noFill/>
        </p:spPr>
        <p:txBody>
          <a:bodyPr wrap="none" rtlCol="0">
            <a:spAutoFit/>
          </a:bodyPr>
          <a:lstStyle/>
          <a:p>
            <a:r>
              <a:rPr lang="en-US" altLang="ko-KR" sz="800" dirty="0"/>
              <a:t>★</a:t>
            </a:r>
            <a:endParaRPr lang="ko-KR" altLang="en-US" sz="800" dirty="0"/>
          </a:p>
        </p:txBody>
      </p:sp>
      <p:sp>
        <p:nvSpPr>
          <p:cNvPr id="98" name="TextBox 97"/>
          <p:cNvSpPr txBox="1"/>
          <p:nvPr/>
        </p:nvSpPr>
        <p:spPr>
          <a:xfrm>
            <a:off x="2466503" y="5227447"/>
            <a:ext cx="287258" cy="215444"/>
          </a:xfrm>
          <a:prstGeom prst="rect">
            <a:avLst/>
          </a:prstGeom>
          <a:noFill/>
        </p:spPr>
        <p:txBody>
          <a:bodyPr wrap="none" rtlCol="0">
            <a:spAutoFit/>
          </a:bodyPr>
          <a:lstStyle/>
          <a:p>
            <a:r>
              <a:rPr lang="en-US" altLang="ko-KR" sz="800" dirty="0"/>
              <a:t>★</a:t>
            </a:r>
            <a:endParaRPr lang="ko-KR" altLang="en-US" sz="800" dirty="0"/>
          </a:p>
        </p:txBody>
      </p:sp>
      <p:sp>
        <p:nvSpPr>
          <p:cNvPr id="99" name="TextBox 98"/>
          <p:cNvSpPr txBox="1"/>
          <p:nvPr/>
        </p:nvSpPr>
        <p:spPr>
          <a:xfrm>
            <a:off x="2597718" y="5341519"/>
            <a:ext cx="287258" cy="215444"/>
          </a:xfrm>
          <a:prstGeom prst="rect">
            <a:avLst/>
          </a:prstGeom>
          <a:noFill/>
        </p:spPr>
        <p:txBody>
          <a:bodyPr wrap="none" rtlCol="0">
            <a:spAutoFit/>
          </a:bodyPr>
          <a:lstStyle/>
          <a:p>
            <a:r>
              <a:rPr lang="en-US" altLang="ko-KR" sz="800" dirty="0"/>
              <a:t>★</a:t>
            </a:r>
            <a:endParaRPr lang="ko-KR" altLang="en-US" sz="800" dirty="0"/>
          </a:p>
        </p:txBody>
      </p:sp>
      <p:sp>
        <p:nvSpPr>
          <p:cNvPr id="100" name="TextBox 99"/>
          <p:cNvSpPr txBox="1"/>
          <p:nvPr/>
        </p:nvSpPr>
        <p:spPr>
          <a:xfrm>
            <a:off x="939930" y="5343560"/>
            <a:ext cx="287258" cy="215444"/>
          </a:xfrm>
          <a:prstGeom prst="rect">
            <a:avLst/>
          </a:prstGeom>
          <a:noFill/>
        </p:spPr>
        <p:txBody>
          <a:bodyPr wrap="none" rtlCol="0">
            <a:spAutoFit/>
          </a:bodyPr>
          <a:lstStyle/>
          <a:p>
            <a:r>
              <a:rPr lang="en-US" altLang="ko-KR" sz="800" dirty="0"/>
              <a:t>■</a:t>
            </a:r>
            <a:endParaRPr lang="ko-KR" altLang="en-US" sz="800" dirty="0"/>
          </a:p>
        </p:txBody>
      </p:sp>
      <p:sp>
        <p:nvSpPr>
          <p:cNvPr id="101" name="TextBox 100"/>
          <p:cNvSpPr txBox="1"/>
          <p:nvPr/>
        </p:nvSpPr>
        <p:spPr>
          <a:xfrm>
            <a:off x="842858" y="5455591"/>
            <a:ext cx="287258" cy="215444"/>
          </a:xfrm>
          <a:prstGeom prst="rect">
            <a:avLst/>
          </a:prstGeom>
          <a:noFill/>
        </p:spPr>
        <p:txBody>
          <a:bodyPr wrap="none" rtlCol="0">
            <a:spAutoFit/>
          </a:bodyPr>
          <a:lstStyle/>
          <a:p>
            <a:r>
              <a:rPr lang="en-US" altLang="ko-KR" sz="800" dirty="0"/>
              <a:t>■</a:t>
            </a:r>
            <a:endParaRPr lang="ko-KR" altLang="en-US" sz="800" dirty="0"/>
          </a:p>
        </p:txBody>
      </p:sp>
      <p:sp>
        <p:nvSpPr>
          <p:cNvPr id="102" name="TextBox 101"/>
          <p:cNvSpPr txBox="1"/>
          <p:nvPr/>
        </p:nvSpPr>
        <p:spPr>
          <a:xfrm>
            <a:off x="6721009" y="4318748"/>
            <a:ext cx="617477" cy="415498"/>
          </a:xfrm>
          <a:prstGeom prst="rect">
            <a:avLst/>
          </a:prstGeom>
          <a:noFill/>
        </p:spPr>
        <p:txBody>
          <a:bodyPr wrap="none" rtlCol="0">
            <a:spAutoFit/>
          </a:bodyPr>
          <a:lstStyle/>
          <a:p>
            <a:r>
              <a:rPr lang="en-US" altLang="ko-KR" sz="1050" dirty="0"/>
              <a:t>★ STO</a:t>
            </a:r>
          </a:p>
          <a:p>
            <a:r>
              <a:rPr lang="en-US" altLang="ko-KR" sz="1050" dirty="0"/>
              <a:t>■ BFO</a:t>
            </a:r>
            <a:endParaRPr lang="ko-KR" altLang="en-US" sz="1050" dirty="0"/>
          </a:p>
        </p:txBody>
      </p:sp>
      <p:sp>
        <p:nvSpPr>
          <p:cNvPr id="103" name="TextBox 102"/>
          <p:cNvSpPr txBox="1"/>
          <p:nvPr/>
        </p:nvSpPr>
        <p:spPr>
          <a:xfrm>
            <a:off x="4911427" y="4684922"/>
            <a:ext cx="287258" cy="215444"/>
          </a:xfrm>
          <a:prstGeom prst="rect">
            <a:avLst/>
          </a:prstGeom>
          <a:noFill/>
        </p:spPr>
        <p:txBody>
          <a:bodyPr wrap="none" rtlCol="0">
            <a:spAutoFit/>
          </a:bodyPr>
          <a:lstStyle/>
          <a:p>
            <a:r>
              <a:rPr lang="en-US" altLang="ko-KR" sz="800" dirty="0"/>
              <a:t>★</a:t>
            </a:r>
            <a:endParaRPr lang="ko-KR" altLang="en-US" sz="800" dirty="0"/>
          </a:p>
        </p:txBody>
      </p:sp>
      <p:sp>
        <p:nvSpPr>
          <p:cNvPr id="104" name="TextBox 103"/>
          <p:cNvSpPr txBox="1"/>
          <p:nvPr/>
        </p:nvSpPr>
        <p:spPr>
          <a:xfrm>
            <a:off x="5080200" y="4559315"/>
            <a:ext cx="287258" cy="215444"/>
          </a:xfrm>
          <a:prstGeom prst="rect">
            <a:avLst/>
          </a:prstGeom>
          <a:noFill/>
        </p:spPr>
        <p:txBody>
          <a:bodyPr wrap="none" rtlCol="0">
            <a:spAutoFit/>
          </a:bodyPr>
          <a:lstStyle/>
          <a:p>
            <a:r>
              <a:rPr lang="en-US" altLang="ko-KR" sz="800" dirty="0"/>
              <a:t>★</a:t>
            </a:r>
            <a:endParaRPr lang="ko-KR" altLang="en-US" sz="800" dirty="0"/>
          </a:p>
        </p:txBody>
      </p:sp>
      <p:sp>
        <p:nvSpPr>
          <p:cNvPr id="105" name="TextBox 104"/>
          <p:cNvSpPr txBox="1"/>
          <p:nvPr/>
        </p:nvSpPr>
        <p:spPr>
          <a:xfrm>
            <a:off x="5276505" y="4568808"/>
            <a:ext cx="287258" cy="215444"/>
          </a:xfrm>
          <a:prstGeom prst="rect">
            <a:avLst/>
          </a:prstGeom>
          <a:noFill/>
        </p:spPr>
        <p:txBody>
          <a:bodyPr wrap="none" rtlCol="0">
            <a:spAutoFit/>
          </a:bodyPr>
          <a:lstStyle/>
          <a:p>
            <a:r>
              <a:rPr lang="en-US" altLang="ko-KR" sz="800" dirty="0"/>
              <a:t>★</a:t>
            </a:r>
            <a:endParaRPr lang="ko-KR" altLang="en-US" sz="800" dirty="0"/>
          </a:p>
        </p:txBody>
      </p:sp>
      <p:sp>
        <p:nvSpPr>
          <p:cNvPr id="106" name="TextBox 105"/>
          <p:cNvSpPr txBox="1"/>
          <p:nvPr/>
        </p:nvSpPr>
        <p:spPr>
          <a:xfrm>
            <a:off x="6039526" y="5309431"/>
            <a:ext cx="287258" cy="215444"/>
          </a:xfrm>
          <a:prstGeom prst="rect">
            <a:avLst/>
          </a:prstGeom>
          <a:noFill/>
        </p:spPr>
        <p:txBody>
          <a:bodyPr wrap="none" rtlCol="0">
            <a:spAutoFit/>
          </a:bodyPr>
          <a:lstStyle/>
          <a:p>
            <a:r>
              <a:rPr lang="en-US" altLang="ko-KR" sz="800" dirty="0"/>
              <a:t>★</a:t>
            </a:r>
            <a:endParaRPr lang="ko-KR" altLang="en-US" sz="800" dirty="0"/>
          </a:p>
        </p:txBody>
      </p:sp>
      <p:sp>
        <p:nvSpPr>
          <p:cNvPr id="107" name="TextBox 106"/>
          <p:cNvSpPr txBox="1"/>
          <p:nvPr/>
        </p:nvSpPr>
        <p:spPr>
          <a:xfrm>
            <a:off x="6215369" y="5227447"/>
            <a:ext cx="287258" cy="215444"/>
          </a:xfrm>
          <a:prstGeom prst="rect">
            <a:avLst/>
          </a:prstGeom>
          <a:noFill/>
        </p:spPr>
        <p:txBody>
          <a:bodyPr wrap="none" rtlCol="0">
            <a:spAutoFit/>
          </a:bodyPr>
          <a:lstStyle/>
          <a:p>
            <a:r>
              <a:rPr lang="en-US" altLang="ko-KR" sz="800" dirty="0"/>
              <a:t>★</a:t>
            </a:r>
            <a:endParaRPr lang="ko-KR" altLang="en-US" sz="800" dirty="0"/>
          </a:p>
        </p:txBody>
      </p:sp>
      <p:sp>
        <p:nvSpPr>
          <p:cNvPr id="108" name="TextBox 107"/>
          <p:cNvSpPr txBox="1"/>
          <p:nvPr/>
        </p:nvSpPr>
        <p:spPr>
          <a:xfrm>
            <a:off x="6346584" y="5341519"/>
            <a:ext cx="287258" cy="215444"/>
          </a:xfrm>
          <a:prstGeom prst="rect">
            <a:avLst/>
          </a:prstGeom>
          <a:noFill/>
        </p:spPr>
        <p:txBody>
          <a:bodyPr wrap="none" rtlCol="0">
            <a:spAutoFit/>
          </a:bodyPr>
          <a:lstStyle/>
          <a:p>
            <a:r>
              <a:rPr lang="en-US" altLang="ko-KR" sz="800" dirty="0"/>
              <a:t>★</a:t>
            </a:r>
            <a:endParaRPr lang="ko-KR" altLang="en-US" sz="800" dirty="0"/>
          </a:p>
        </p:txBody>
      </p:sp>
      <p:sp>
        <p:nvSpPr>
          <p:cNvPr id="109" name="TextBox 108"/>
          <p:cNvSpPr txBox="1"/>
          <p:nvPr/>
        </p:nvSpPr>
        <p:spPr>
          <a:xfrm>
            <a:off x="4704671" y="5191160"/>
            <a:ext cx="287258" cy="215444"/>
          </a:xfrm>
          <a:prstGeom prst="rect">
            <a:avLst/>
          </a:prstGeom>
          <a:noFill/>
        </p:spPr>
        <p:txBody>
          <a:bodyPr wrap="none" rtlCol="0">
            <a:spAutoFit/>
          </a:bodyPr>
          <a:lstStyle/>
          <a:p>
            <a:r>
              <a:rPr lang="en-US" altLang="ko-KR" sz="800" dirty="0"/>
              <a:t>■</a:t>
            </a:r>
            <a:endParaRPr lang="ko-KR" altLang="en-US" sz="800" dirty="0"/>
          </a:p>
        </p:txBody>
      </p:sp>
      <p:sp>
        <p:nvSpPr>
          <p:cNvPr id="111" name="TextBox 110"/>
          <p:cNvSpPr txBox="1"/>
          <p:nvPr/>
        </p:nvSpPr>
        <p:spPr>
          <a:xfrm>
            <a:off x="10527374" y="4318748"/>
            <a:ext cx="617477" cy="415498"/>
          </a:xfrm>
          <a:prstGeom prst="rect">
            <a:avLst/>
          </a:prstGeom>
          <a:noFill/>
        </p:spPr>
        <p:txBody>
          <a:bodyPr wrap="none" rtlCol="0">
            <a:spAutoFit/>
          </a:bodyPr>
          <a:lstStyle/>
          <a:p>
            <a:r>
              <a:rPr lang="en-US" altLang="ko-KR" sz="1050" dirty="0"/>
              <a:t>★ STO</a:t>
            </a:r>
          </a:p>
          <a:p>
            <a:r>
              <a:rPr lang="en-US" altLang="ko-KR" sz="1050" dirty="0"/>
              <a:t>■ BFO</a:t>
            </a:r>
            <a:endParaRPr lang="ko-KR" altLang="en-US" sz="1050" dirty="0"/>
          </a:p>
        </p:txBody>
      </p:sp>
      <p:sp>
        <p:nvSpPr>
          <p:cNvPr id="112" name="TextBox 111"/>
          <p:cNvSpPr txBox="1"/>
          <p:nvPr/>
        </p:nvSpPr>
        <p:spPr>
          <a:xfrm>
            <a:off x="8724142" y="4589672"/>
            <a:ext cx="287258" cy="215444"/>
          </a:xfrm>
          <a:prstGeom prst="rect">
            <a:avLst/>
          </a:prstGeom>
          <a:noFill/>
        </p:spPr>
        <p:txBody>
          <a:bodyPr wrap="none" rtlCol="0">
            <a:spAutoFit/>
          </a:bodyPr>
          <a:lstStyle/>
          <a:p>
            <a:r>
              <a:rPr lang="en-US" altLang="ko-KR" sz="800" dirty="0"/>
              <a:t>★</a:t>
            </a:r>
            <a:endParaRPr lang="ko-KR" altLang="en-US" sz="800" dirty="0"/>
          </a:p>
        </p:txBody>
      </p:sp>
      <p:sp>
        <p:nvSpPr>
          <p:cNvPr id="113" name="TextBox 112"/>
          <p:cNvSpPr txBox="1"/>
          <p:nvPr/>
        </p:nvSpPr>
        <p:spPr>
          <a:xfrm>
            <a:off x="8892915" y="4464065"/>
            <a:ext cx="287258" cy="215444"/>
          </a:xfrm>
          <a:prstGeom prst="rect">
            <a:avLst/>
          </a:prstGeom>
          <a:noFill/>
        </p:spPr>
        <p:txBody>
          <a:bodyPr wrap="none" rtlCol="0">
            <a:spAutoFit/>
          </a:bodyPr>
          <a:lstStyle/>
          <a:p>
            <a:r>
              <a:rPr lang="en-US" altLang="ko-KR" sz="800" dirty="0"/>
              <a:t>★</a:t>
            </a:r>
            <a:endParaRPr lang="ko-KR" altLang="en-US" sz="800" dirty="0"/>
          </a:p>
        </p:txBody>
      </p:sp>
      <p:sp>
        <p:nvSpPr>
          <p:cNvPr id="114" name="TextBox 113"/>
          <p:cNvSpPr txBox="1"/>
          <p:nvPr/>
        </p:nvSpPr>
        <p:spPr>
          <a:xfrm>
            <a:off x="9089220" y="4473558"/>
            <a:ext cx="287258" cy="215444"/>
          </a:xfrm>
          <a:prstGeom prst="rect">
            <a:avLst/>
          </a:prstGeom>
          <a:noFill/>
        </p:spPr>
        <p:txBody>
          <a:bodyPr wrap="none" rtlCol="0">
            <a:spAutoFit/>
          </a:bodyPr>
          <a:lstStyle/>
          <a:p>
            <a:r>
              <a:rPr lang="en-US" altLang="ko-KR" sz="800" dirty="0"/>
              <a:t>★</a:t>
            </a:r>
            <a:endParaRPr lang="ko-KR" altLang="en-US" sz="800" dirty="0"/>
          </a:p>
        </p:txBody>
      </p:sp>
      <p:sp>
        <p:nvSpPr>
          <p:cNvPr id="115" name="TextBox 114"/>
          <p:cNvSpPr txBox="1"/>
          <p:nvPr/>
        </p:nvSpPr>
        <p:spPr>
          <a:xfrm>
            <a:off x="9852241" y="5271331"/>
            <a:ext cx="287258" cy="215444"/>
          </a:xfrm>
          <a:prstGeom prst="rect">
            <a:avLst/>
          </a:prstGeom>
          <a:noFill/>
        </p:spPr>
        <p:txBody>
          <a:bodyPr wrap="none" rtlCol="0">
            <a:spAutoFit/>
          </a:bodyPr>
          <a:lstStyle/>
          <a:p>
            <a:r>
              <a:rPr lang="en-US" altLang="ko-KR" sz="800" dirty="0"/>
              <a:t>★</a:t>
            </a:r>
            <a:endParaRPr lang="ko-KR" altLang="en-US" sz="800" dirty="0"/>
          </a:p>
        </p:txBody>
      </p:sp>
      <p:sp>
        <p:nvSpPr>
          <p:cNvPr id="116" name="TextBox 115"/>
          <p:cNvSpPr txBox="1"/>
          <p:nvPr/>
        </p:nvSpPr>
        <p:spPr>
          <a:xfrm>
            <a:off x="10028084" y="5192522"/>
            <a:ext cx="287258" cy="215444"/>
          </a:xfrm>
          <a:prstGeom prst="rect">
            <a:avLst/>
          </a:prstGeom>
          <a:noFill/>
        </p:spPr>
        <p:txBody>
          <a:bodyPr wrap="none" rtlCol="0">
            <a:spAutoFit/>
          </a:bodyPr>
          <a:lstStyle/>
          <a:p>
            <a:r>
              <a:rPr lang="en-US" altLang="ko-KR" sz="800" dirty="0"/>
              <a:t>★</a:t>
            </a:r>
            <a:endParaRPr lang="ko-KR" altLang="en-US" sz="800" dirty="0"/>
          </a:p>
        </p:txBody>
      </p:sp>
      <p:sp>
        <p:nvSpPr>
          <p:cNvPr id="117" name="TextBox 116"/>
          <p:cNvSpPr txBox="1"/>
          <p:nvPr/>
        </p:nvSpPr>
        <p:spPr>
          <a:xfrm>
            <a:off x="10159299" y="5300244"/>
            <a:ext cx="287258" cy="215444"/>
          </a:xfrm>
          <a:prstGeom prst="rect">
            <a:avLst/>
          </a:prstGeom>
          <a:noFill/>
        </p:spPr>
        <p:txBody>
          <a:bodyPr wrap="none" rtlCol="0">
            <a:spAutoFit/>
          </a:bodyPr>
          <a:lstStyle/>
          <a:p>
            <a:r>
              <a:rPr lang="en-US" altLang="ko-KR" sz="800" dirty="0"/>
              <a:t>★</a:t>
            </a:r>
            <a:endParaRPr lang="ko-KR" altLang="en-US" sz="800" dirty="0"/>
          </a:p>
        </p:txBody>
      </p:sp>
      <p:sp>
        <p:nvSpPr>
          <p:cNvPr id="118" name="TextBox 117"/>
          <p:cNvSpPr txBox="1"/>
          <p:nvPr/>
        </p:nvSpPr>
        <p:spPr>
          <a:xfrm>
            <a:off x="8498336" y="5038760"/>
            <a:ext cx="287258" cy="215444"/>
          </a:xfrm>
          <a:prstGeom prst="rect">
            <a:avLst/>
          </a:prstGeom>
          <a:noFill/>
        </p:spPr>
        <p:txBody>
          <a:bodyPr wrap="none" rtlCol="0">
            <a:spAutoFit/>
          </a:bodyPr>
          <a:lstStyle/>
          <a:p>
            <a:r>
              <a:rPr lang="en-US" altLang="ko-KR" sz="800" dirty="0"/>
              <a:t>■</a:t>
            </a:r>
            <a:endParaRPr lang="ko-KR" altLang="en-US" sz="800" dirty="0"/>
          </a:p>
        </p:txBody>
      </p:sp>
      <p:sp>
        <p:nvSpPr>
          <p:cNvPr id="122" name="직사각형 121"/>
          <p:cNvSpPr/>
          <p:nvPr/>
        </p:nvSpPr>
        <p:spPr>
          <a:xfrm rot="16200000">
            <a:off x="7012925" y="2202405"/>
            <a:ext cx="2458183"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Log 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23" name="직사각형 122"/>
          <p:cNvSpPr/>
          <p:nvPr/>
        </p:nvSpPr>
        <p:spPr>
          <a:xfrm rot="16200000">
            <a:off x="-793177" y="5276868"/>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24" name="직사각형 123"/>
          <p:cNvSpPr/>
          <p:nvPr/>
        </p:nvSpPr>
        <p:spPr>
          <a:xfrm rot="16200000">
            <a:off x="2942384" y="5276869"/>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25" name="직사각형 124"/>
          <p:cNvSpPr/>
          <p:nvPr/>
        </p:nvSpPr>
        <p:spPr>
          <a:xfrm rot="16200000">
            <a:off x="6751015" y="5276870"/>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28" name="직사각형 127"/>
          <p:cNvSpPr/>
          <p:nvPr/>
        </p:nvSpPr>
        <p:spPr>
          <a:xfrm>
            <a:off x="8389932" y="6653371"/>
            <a:ext cx="2941490" cy="15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Raman shift (cm</a:t>
            </a:r>
            <a:r>
              <a:rPr lang="en-US" altLang="ko-KR" sz="1200" baseline="30000" dirty="0">
                <a:solidFill>
                  <a:schemeClr val="tx1"/>
                </a:solidFill>
                <a:latin typeface="Arial" panose="020B0604020202020204" pitchFamily="34" charset="0"/>
                <a:cs typeface="Arial" panose="020B0604020202020204" pitchFamily="34" charset="0"/>
              </a:rPr>
              <a:t>-2</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29" name="직사각형 128"/>
          <p:cNvSpPr/>
          <p:nvPr/>
        </p:nvSpPr>
        <p:spPr>
          <a:xfrm>
            <a:off x="4586577" y="6653371"/>
            <a:ext cx="2941490" cy="15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Raman shift (cm</a:t>
            </a:r>
            <a:r>
              <a:rPr lang="en-US" altLang="ko-KR" sz="1200" baseline="30000" dirty="0">
                <a:solidFill>
                  <a:schemeClr val="tx1"/>
                </a:solidFill>
                <a:latin typeface="Arial" panose="020B0604020202020204" pitchFamily="34" charset="0"/>
                <a:cs typeface="Arial" panose="020B0604020202020204" pitchFamily="34" charset="0"/>
              </a:rPr>
              <a:t>-2</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30" name="직사각형 129"/>
          <p:cNvSpPr/>
          <p:nvPr/>
        </p:nvSpPr>
        <p:spPr>
          <a:xfrm>
            <a:off x="783454" y="6653371"/>
            <a:ext cx="2941490" cy="15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Raman shift (cm</a:t>
            </a:r>
            <a:r>
              <a:rPr lang="en-US" altLang="ko-KR" sz="1200" baseline="30000" dirty="0">
                <a:solidFill>
                  <a:schemeClr val="tx1"/>
                </a:solidFill>
                <a:latin typeface="Arial" panose="020B0604020202020204" pitchFamily="34" charset="0"/>
                <a:cs typeface="Arial" panose="020B0604020202020204" pitchFamily="34" charset="0"/>
              </a:rPr>
              <a:t>-2</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31" name="직사각형 130"/>
          <p:cNvSpPr/>
          <p:nvPr/>
        </p:nvSpPr>
        <p:spPr>
          <a:xfrm rot="16200000">
            <a:off x="3222237" y="2202405"/>
            <a:ext cx="2458183"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Log 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
        <p:nvSpPr>
          <p:cNvPr id="132" name="직사각형 131"/>
          <p:cNvSpPr/>
          <p:nvPr/>
        </p:nvSpPr>
        <p:spPr>
          <a:xfrm rot="16200000">
            <a:off x="-564149" y="2202405"/>
            <a:ext cx="2458183"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Log intensity (</a:t>
            </a:r>
            <a:r>
              <a:rPr lang="en-US" altLang="ko-KR" sz="1200" dirty="0" err="1">
                <a:solidFill>
                  <a:schemeClr val="tx1"/>
                </a:solidFill>
                <a:latin typeface="Arial" panose="020B0604020202020204" pitchFamily="34" charset="0"/>
                <a:cs typeface="Arial" panose="020B0604020202020204" pitchFamily="34" charset="0"/>
              </a:rPr>
              <a:t>a.u</a:t>
            </a:r>
            <a:r>
              <a:rPr lang="en-US" altLang="ko-KR" sz="1200" dirty="0">
                <a:solidFill>
                  <a:schemeClr val="tx1"/>
                </a:solidFill>
                <a:latin typeface="Arial" panose="020B0604020202020204" pitchFamily="34" charset="0"/>
                <a:cs typeface="Arial" panose="020B0604020202020204" pitchFamily="34" charset="0"/>
              </a:rPr>
              <a:t>.)</a:t>
            </a:r>
            <a:endParaRPr lang="ko-KR" alt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14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14</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Summary</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494E497-12D4-B1CD-7ED1-5F666387C30D}"/>
              </a:ext>
            </a:extLst>
          </p:cNvPr>
          <p:cNvSpPr txBox="1"/>
          <p:nvPr/>
        </p:nvSpPr>
        <p:spPr>
          <a:xfrm>
            <a:off x="123286" y="1319725"/>
            <a:ext cx="6694567" cy="4539704"/>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Using a pulsed laser deposition method, we fabricated an </a:t>
            </a:r>
            <a:r>
              <a:rPr lang="en-US" altLang="ko-KR" sz="1700" b="1" dirty="0">
                <a:solidFill>
                  <a:srgbClr val="FF0000"/>
                </a:solidFill>
                <a:latin typeface="Arial" panose="020B0604020202020204" pitchFamily="34" charset="0"/>
                <a:cs typeface="Arial" panose="020B0604020202020204" pitchFamily="34" charset="0"/>
              </a:rPr>
              <a:t>domain-engineered-Epitaxial perovskite thin-film</a:t>
            </a:r>
            <a:r>
              <a:rPr lang="en-US" altLang="ko-KR" sz="1700" dirty="0">
                <a:latin typeface="Arial" panose="020B0604020202020204" pitchFamily="34" charset="0"/>
                <a:cs typeface="Arial" panose="020B0604020202020204" pitchFamily="34" charset="0"/>
              </a:rPr>
              <a:t> for NO</a:t>
            </a:r>
            <a:r>
              <a:rPr lang="en-US" altLang="ko-KR" sz="1700" baseline="-25000" dirty="0">
                <a:latin typeface="Arial" panose="020B0604020202020204" pitchFamily="34" charset="0"/>
                <a:cs typeface="Arial" panose="020B0604020202020204" pitchFamily="34" charset="0"/>
              </a:rPr>
              <a:t>3</a:t>
            </a:r>
            <a:r>
              <a:rPr lang="en-US" altLang="ko-KR" sz="1700" baseline="30000" dirty="0">
                <a:latin typeface="Arial" panose="020B0604020202020204" pitchFamily="34" charset="0"/>
                <a:cs typeface="Arial" panose="020B0604020202020204" pitchFamily="34" charset="0"/>
              </a:rPr>
              <a:t>-</a:t>
            </a:r>
            <a:r>
              <a:rPr lang="en-US" altLang="ko-KR" sz="1700" dirty="0">
                <a:latin typeface="Arial" panose="020B0604020202020204" pitchFamily="34" charset="0"/>
                <a:cs typeface="Arial" panose="020B0604020202020204" pitchFamily="34" charset="0"/>
              </a:rPr>
              <a:t>RR.</a:t>
            </a: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Through various analysis, we found morphology changes and material properties which controlled with crystal domain.</a:t>
            </a: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It showed an excellent ammonia yield of </a:t>
            </a:r>
            <a:r>
              <a:rPr lang="en-US" altLang="ko-KR" sz="1700" b="1" dirty="0">
                <a:solidFill>
                  <a:srgbClr val="FF0000"/>
                </a:solidFill>
                <a:latin typeface="Arial" panose="020B0604020202020204" pitchFamily="34" charset="0"/>
                <a:cs typeface="Arial" panose="020B0604020202020204" pitchFamily="34" charset="0"/>
              </a:rPr>
              <a:t>221.54 </a:t>
            </a:r>
            <a:r>
              <a:rPr lang="el-GR" altLang="ko-KR" sz="1700" b="1" dirty="0">
                <a:solidFill>
                  <a:srgbClr val="FF0000"/>
                </a:solidFill>
                <a:latin typeface="Arial" panose="020B0604020202020204" pitchFamily="34" charset="0"/>
                <a:cs typeface="Arial" panose="020B0604020202020204" pitchFamily="34" charset="0"/>
              </a:rPr>
              <a:t>μ</a:t>
            </a:r>
            <a:r>
              <a:rPr lang="en-US" altLang="ko-KR" sz="1700" b="1" dirty="0">
                <a:solidFill>
                  <a:srgbClr val="FF0000"/>
                </a:solidFill>
                <a:latin typeface="Arial" panose="020B0604020202020204" pitchFamily="34" charset="0"/>
                <a:cs typeface="Arial" panose="020B0604020202020204" pitchFamily="34" charset="0"/>
              </a:rPr>
              <a:t>g h</a:t>
            </a:r>
            <a:r>
              <a:rPr lang="en-US" altLang="ko-KR" sz="1700" b="1" baseline="30000" dirty="0">
                <a:solidFill>
                  <a:srgbClr val="FF0000"/>
                </a:solidFill>
                <a:latin typeface="Arial" panose="020B0604020202020204" pitchFamily="34" charset="0"/>
                <a:cs typeface="Arial" panose="020B0604020202020204" pitchFamily="34" charset="0"/>
              </a:rPr>
              <a:t>-1</a:t>
            </a:r>
            <a:r>
              <a:rPr lang="en-US" altLang="ko-KR" sz="1700" b="1" dirty="0">
                <a:solidFill>
                  <a:srgbClr val="FF0000"/>
                </a:solidFill>
                <a:latin typeface="Arial" panose="020B0604020202020204" pitchFamily="34" charset="0"/>
                <a:cs typeface="Arial" panose="020B0604020202020204" pitchFamily="34" charset="0"/>
              </a:rPr>
              <a:t> cm</a:t>
            </a:r>
            <a:r>
              <a:rPr lang="en-US" altLang="ko-KR" sz="1700" b="1" baseline="30000" dirty="0">
                <a:solidFill>
                  <a:srgbClr val="FF0000"/>
                </a:solidFill>
                <a:latin typeface="Arial" panose="020B0604020202020204" pitchFamily="34" charset="0"/>
                <a:cs typeface="Arial" panose="020B0604020202020204" pitchFamily="34" charset="0"/>
              </a:rPr>
              <a:t>-2</a:t>
            </a:r>
            <a:r>
              <a:rPr lang="en-US" altLang="ko-KR" sz="1700" b="1" dirty="0">
                <a:solidFill>
                  <a:srgbClr val="FF0000"/>
                </a:solidFill>
                <a:latin typeface="Arial" panose="020B0604020202020204" pitchFamily="34" charset="0"/>
                <a:cs typeface="Arial" panose="020B0604020202020204" pitchFamily="34" charset="0"/>
              </a:rPr>
              <a:t> </a:t>
            </a:r>
            <a:br>
              <a:rPr lang="en-US" altLang="ko-KR" sz="1700" b="1" dirty="0">
                <a:solidFill>
                  <a:srgbClr val="FF0000"/>
                </a:solidFill>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and achieved </a:t>
            </a:r>
            <a:r>
              <a:rPr lang="en-US" altLang="ko-KR" sz="1700" b="1" dirty="0">
                <a:solidFill>
                  <a:srgbClr val="FF0000"/>
                </a:solidFill>
                <a:latin typeface="Arial" panose="020B0604020202020204" pitchFamily="34" charset="0"/>
                <a:cs typeface="Arial" panose="020B0604020202020204" pitchFamily="34" charset="0"/>
              </a:rPr>
              <a:t>almost 100%</a:t>
            </a:r>
            <a:r>
              <a:rPr lang="en-US" altLang="ko-KR" sz="1700" dirty="0">
                <a:latin typeface="Arial" panose="020B0604020202020204" pitchFamily="34" charset="0"/>
                <a:cs typeface="Arial" panose="020B0604020202020204" pitchFamily="34" charset="0"/>
              </a:rPr>
              <a:t> of faradaic efficiency.</a:t>
            </a:r>
            <a:r>
              <a:rPr lang="en-US" altLang="ko-KR" sz="1700" b="1" dirty="0">
                <a:solidFill>
                  <a:srgbClr val="FF0000"/>
                </a:solidFill>
                <a:latin typeface="Arial" panose="020B0604020202020204" pitchFamily="34" charset="0"/>
                <a:cs typeface="Arial" panose="020B0604020202020204" pitchFamily="34" charset="0"/>
              </a:rPr>
              <a:t> </a:t>
            </a:r>
            <a:br>
              <a:rPr lang="en-US" altLang="ko-KR" sz="1700" b="1" dirty="0">
                <a:solidFill>
                  <a:srgbClr val="FF0000"/>
                </a:solidFill>
                <a:latin typeface="Arial" panose="020B0604020202020204" pitchFamily="34" charset="0"/>
                <a:cs typeface="Arial" panose="020B0604020202020204" pitchFamily="34" charset="0"/>
              </a:rPr>
            </a:br>
            <a:r>
              <a:rPr lang="en-US" altLang="ko-KR" sz="1700" dirty="0">
                <a:latin typeface="Arial" panose="020B0604020202020204" pitchFamily="34" charset="0"/>
                <a:cs typeface="Arial" panose="020B0604020202020204" pitchFamily="34" charset="0"/>
              </a:rPr>
              <a:t>Compared to other studies, this is a superior result.</a:t>
            </a:r>
          </a:p>
          <a:p>
            <a:pPr marL="285750" indent="-285750">
              <a:buFont typeface="Wingdings" panose="05000000000000000000" pitchFamily="2" charset="2"/>
              <a:buChar char="ü"/>
            </a:pPr>
            <a:endParaRPr lang="en-US" altLang="ko-KR" sz="17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n-US" altLang="ko-KR" sz="17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altLang="ko-KR" sz="1700" dirty="0">
                <a:latin typeface="Arial" panose="020B0604020202020204" pitchFamily="34" charset="0"/>
                <a:cs typeface="Arial" panose="020B0604020202020204" pitchFamily="34" charset="0"/>
              </a:rPr>
              <a:t> Among the (001), (110), and (111), the </a:t>
            </a:r>
            <a:r>
              <a:rPr lang="en-US" altLang="ko-KR" sz="1700" b="1" dirty="0">
                <a:solidFill>
                  <a:srgbClr val="FF0000"/>
                </a:solidFill>
                <a:latin typeface="Arial" panose="020B0604020202020204" pitchFamily="34" charset="0"/>
                <a:cs typeface="Arial" panose="020B0604020202020204" pitchFamily="34" charset="0"/>
              </a:rPr>
              <a:t>(110) showed the highest efficiency.</a:t>
            </a:r>
            <a:r>
              <a:rPr lang="en-US" altLang="ko-KR" sz="1700" dirty="0">
                <a:latin typeface="Arial" panose="020B0604020202020204" pitchFamily="34" charset="0"/>
                <a:cs typeface="Arial" panose="020B0604020202020204" pitchFamily="34" charset="0"/>
              </a:rPr>
              <a:t> This is interesting because it shows better performance than (111), which is assumed to have a more active surface area.</a:t>
            </a:r>
          </a:p>
        </p:txBody>
      </p:sp>
      <p:grpSp>
        <p:nvGrpSpPr>
          <p:cNvPr id="3" name="그룹 2"/>
          <p:cNvGrpSpPr/>
          <p:nvPr/>
        </p:nvGrpSpPr>
        <p:grpSpPr>
          <a:xfrm>
            <a:off x="6817853" y="769712"/>
            <a:ext cx="5261894" cy="4206047"/>
            <a:chOff x="6817853" y="1423018"/>
            <a:chExt cx="5261894" cy="4206047"/>
          </a:xfrm>
        </p:grpSpPr>
        <p:graphicFrame>
          <p:nvGraphicFramePr>
            <p:cNvPr id="15" name="개체 14">
              <a:extLst>
                <a:ext uri="{FF2B5EF4-FFF2-40B4-BE49-F238E27FC236}">
                  <a16:creationId xmlns:a16="http://schemas.microsoft.com/office/drawing/2014/main" id="{3350620F-480C-97B8-80D7-B5862719DC3B}"/>
                </a:ext>
              </a:extLst>
            </p:cNvPr>
            <p:cNvGraphicFramePr>
              <a:graphicFrameLocks noChangeAspect="1"/>
            </p:cNvGraphicFramePr>
            <p:nvPr>
              <p:extLst>
                <p:ext uri="{D42A27DB-BD31-4B8C-83A1-F6EECF244321}">
                  <p14:modId xmlns:p14="http://schemas.microsoft.com/office/powerpoint/2010/main" val="425862805"/>
                </p:ext>
              </p:extLst>
            </p:nvPr>
          </p:nvGraphicFramePr>
          <p:xfrm>
            <a:off x="6817853" y="1445618"/>
            <a:ext cx="5261894" cy="4026308"/>
          </p:xfrm>
          <a:graphic>
            <a:graphicData uri="http://schemas.openxmlformats.org/presentationml/2006/ole">
              <mc:AlternateContent xmlns:mc="http://schemas.openxmlformats.org/markup-compatibility/2006">
                <mc:Choice xmlns:v="urn:schemas-microsoft-com:vml" Requires="v">
                  <p:oleObj spid="_x0000_s16400" name="Graph" r:id="rId4" imgW="3920760" imgH="3000960" progId="Origin95.Graph">
                    <p:embed/>
                  </p:oleObj>
                </mc:Choice>
                <mc:Fallback>
                  <p:oleObj name="Graph" r:id="rId4" imgW="3920760" imgH="3000960" progId="Origin95.Graph">
                    <p:embed/>
                    <p:pic>
                      <p:nvPicPr>
                        <p:cNvPr id="13" name="개체 12">
                          <a:extLst>
                            <a:ext uri="{FF2B5EF4-FFF2-40B4-BE49-F238E27FC236}">
                              <a16:creationId xmlns:a16="http://schemas.microsoft.com/office/drawing/2014/main" id="{3350620F-480C-97B8-80D7-B5862719DC3B}"/>
                            </a:ext>
                          </a:extLst>
                        </p:cNvPr>
                        <p:cNvPicPr/>
                        <p:nvPr/>
                      </p:nvPicPr>
                      <p:blipFill>
                        <a:blip r:embed="rId5"/>
                        <a:stretch>
                          <a:fillRect/>
                        </a:stretch>
                      </p:blipFill>
                      <p:spPr>
                        <a:xfrm>
                          <a:off x="6817853" y="1445618"/>
                          <a:ext cx="5261894" cy="4026308"/>
                        </a:xfrm>
                        <a:prstGeom prst="rect">
                          <a:avLst/>
                        </a:prstGeom>
                      </p:spPr>
                    </p:pic>
                  </p:oleObj>
                </mc:Fallback>
              </mc:AlternateContent>
            </a:graphicData>
          </a:graphic>
        </p:graphicFrame>
        <p:sp>
          <p:nvSpPr>
            <p:cNvPr id="16" name="직사각형 15"/>
            <p:cNvSpPr/>
            <p:nvPr/>
          </p:nvSpPr>
          <p:spPr>
            <a:xfrm>
              <a:off x="8268042" y="5099645"/>
              <a:ext cx="2941490" cy="5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Sample (at -0.6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17" name="직사각형 16"/>
            <p:cNvSpPr/>
            <p:nvPr/>
          </p:nvSpPr>
          <p:spPr>
            <a:xfrm>
              <a:off x="7959545" y="481712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(001)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18" name="직사각형 17"/>
            <p:cNvSpPr/>
            <p:nvPr/>
          </p:nvSpPr>
          <p:spPr>
            <a:xfrm>
              <a:off x="9219616" y="481712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(110)</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19" name="직사각형 18"/>
            <p:cNvSpPr/>
            <p:nvPr/>
          </p:nvSpPr>
          <p:spPr>
            <a:xfrm>
              <a:off x="10420975" y="481712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0" name="직사각형 19"/>
            <p:cNvSpPr/>
            <p:nvPr/>
          </p:nvSpPr>
          <p:spPr>
            <a:xfrm rot="16200000">
              <a:off x="5351468" y="3093908"/>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Ammonia yield (</a:t>
              </a:r>
              <a:r>
                <a:rPr lang="el-GR" altLang="ko-KR" sz="1600" dirty="0">
                  <a:solidFill>
                    <a:schemeClr val="tx1"/>
                  </a:solidFill>
                  <a:latin typeface="Arial" panose="020B0604020202020204" pitchFamily="34" charset="0"/>
                  <a:cs typeface="Arial" panose="020B0604020202020204" pitchFamily="34" charset="0"/>
                </a:rPr>
                <a:t>μ</a:t>
              </a:r>
              <a:r>
                <a:rPr lang="en-US" altLang="ko-KR" sz="1600" dirty="0">
                  <a:solidFill>
                    <a:schemeClr val="tx1"/>
                  </a:solidFill>
                  <a:latin typeface="Arial" panose="020B0604020202020204" pitchFamily="34" charset="0"/>
                  <a:cs typeface="Arial" panose="020B0604020202020204" pitchFamily="34" charset="0"/>
                </a:rPr>
                <a:t>g h</a:t>
              </a:r>
              <a:r>
                <a:rPr lang="en-US" altLang="ko-KR" sz="1600" baseline="30000" dirty="0">
                  <a:solidFill>
                    <a:schemeClr val="tx1"/>
                  </a:solidFill>
                  <a:latin typeface="Arial" panose="020B0604020202020204" pitchFamily="34" charset="0"/>
                  <a:cs typeface="Arial" panose="020B0604020202020204" pitchFamily="34" charset="0"/>
                </a:rPr>
                <a:t>-1</a:t>
              </a:r>
              <a:r>
                <a:rPr lang="en-US" altLang="ko-KR" sz="1600" dirty="0">
                  <a:solidFill>
                    <a:schemeClr val="tx1"/>
                  </a:solidFill>
                  <a:latin typeface="Arial" panose="020B0604020202020204" pitchFamily="34" charset="0"/>
                  <a:cs typeface="Arial" panose="020B0604020202020204" pitchFamily="34" charset="0"/>
                </a:rPr>
                <a:t> cm</a:t>
              </a:r>
              <a:r>
                <a:rPr lang="en-US" altLang="ko-KR" sz="1600" baseline="30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1" name="직사각형 20"/>
            <p:cNvSpPr/>
            <p:nvPr/>
          </p:nvSpPr>
          <p:spPr>
            <a:xfrm rot="16200000">
              <a:off x="10051410" y="3093908"/>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Faradaic efficiency (%)</a:t>
              </a:r>
              <a:endParaRPr lang="ko-KR" altLang="en-US" sz="1600" dirty="0">
                <a:solidFill>
                  <a:schemeClr val="tx1"/>
                </a:solidFill>
                <a:latin typeface="Arial" panose="020B0604020202020204" pitchFamily="34" charset="0"/>
                <a:cs typeface="Arial" panose="020B0604020202020204" pitchFamily="34" charset="0"/>
              </a:endParaRPr>
            </a:p>
          </p:txBody>
        </p:sp>
      </p:grpSp>
      <p:pic>
        <p:nvPicPr>
          <p:cNvPr id="23" name="그림 22"/>
          <p:cNvPicPr>
            <a:picLocks noChangeAspect="1"/>
          </p:cNvPicPr>
          <p:nvPr/>
        </p:nvPicPr>
        <p:blipFill rotWithShape="1">
          <a:blip r:embed="rId6" cstate="print">
            <a:extLst>
              <a:ext uri="{28A0092B-C50C-407E-A947-70E740481C1C}">
                <a14:useLocalDpi xmlns:a14="http://schemas.microsoft.com/office/drawing/2010/main" val="0"/>
              </a:ext>
            </a:extLst>
          </a:blip>
          <a:srcRect b="6570"/>
          <a:stretch/>
        </p:blipFill>
        <p:spPr>
          <a:xfrm>
            <a:off x="7022358" y="4940372"/>
            <a:ext cx="2363157" cy="1655920"/>
          </a:xfrm>
          <a:prstGeom prst="rect">
            <a:avLst/>
          </a:prstGeom>
        </p:spPr>
      </p:pic>
      <p:pic>
        <p:nvPicPr>
          <p:cNvPr id="24" name="그림 23"/>
          <p:cNvPicPr>
            <a:picLocks noChangeAspect="1"/>
          </p:cNvPicPr>
          <p:nvPr/>
        </p:nvPicPr>
        <p:blipFill rotWithShape="1">
          <a:blip r:embed="rId7" cstate="print">
            <a:extLst>
              <a:ext uri="{28A0092B-C50C-407E-A947-70E740481C1C}">
                <a14:useLocalDpi xmlns:a14="http://schemas.microsoft.com/office/drawing/2010/main" val="0"/>
              </a:ext>
            </a:extLst>
          </a:blip>
          <a:srcRect t="1" b="6738"/>
          <a:stretch/>
        </p:blipFill>
        <p:spPr>
          <a:xfrm>
            <a:off x="9551762" y="4940372"/>
            <a:ext cx="2359129" cy="1650100"/>
          </a:xfrm>
          <a:prstGeom prst="rect">
            <a:avLst/>
          </a:prstGeom>
        </p:spPr>
      </p:pic>
    </p:spTree>
    <p:extLst>
      <p:ext uri="{BB962C8B-B14F-4D97-AF65-F5344CB8AC3E}">
        <p14:creationId xmlns:p14="http://schemas.microsoft.com/office/powerpoint/2010/main" val="428254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FEE38068-0271-4FC5-98D6-E2CB49F14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4" t="24360" r="7376" b="2502"/>
          <a:stretch/>
        </p:blipFill>
        <p:spPr bwMode="auto">
          <a:xfrm>
            <a:off x="0" y="0"/>
            <a:ext cx="12192000" cy="6995886"/>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a:extLst>
              <a:ext uri="{FF2B5EF4-FFF2-40B4-BE49-F238E27FC236}">
                <a16:creationId xmlns:a16="http://schemas.microsoft.com/office/drawing/2014/main" id="{0CC41BF1-CC1D-EA8E-387B-E5B6E918F9E1}"/>
              </a:ext>
            </a:extLst>
          </p:cNvPr>
          <p:cNvSpPr/>
          <p:nvPr/>
        </p:nvSpPr>
        <p:spPr>
          <a:xfrm>
            <a:off x="-10161" y="1473139"/>
            <a:ext cx="12192000" cy="3174321"/>
          </a:xfrm>
          <a:prstGeom prst="rect">
            <a:avLst/>
          </a:prstGeom>
          <a:solidFill>
            <a:srgbClr val="9F9F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ABEDF2-9EC5-468B-B2F0-63D4B6D10A14}"/>
              </a:ext>
            </a:extLst>
          </p:cNvPr>
          <p:cNvSpPr txBox="1"/>
          <p:nvPr/>
        </p:nvSpPr>
        <p:spPr>
          <a:xfrm>
            <a:off x="1673831" y="1997516"/>
            <a:ext cx="8824015" cy="130952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altLang="ko-KR" sz="4800" b="1" dirty="0">
                <a:solidFill>
                  <a:srgbClr val="FFFFFF"/>
                </a:solidFill>
                <a:latin typeface="Arial" panose="020B0604020202020204" pitchFamily="34" charset="0"/>
                <a:ea typeface="+mj-ea"/>
                <a:cs typeface="Arial" panose="020B0604020202020204" pitchFamily="34" charset="0"/>
              </a:rPr>
              <a:t>Thank you for your attention</a:t>
            </a:r>
          </a:p>
        </p:txBody>
      </p:sp>
      <p:sp>
        <p:nvSpPr>
          <p:cNvPr id="10" name="직사각형 9">
            <a:extLst>
              <a:ext uri="{FF2B5EF4-FFF2-40B4-BE49-F238E27FC236}">
                <a16:creationId xmlns:a16="http://schemas.microsoft.com/office/drawing/2014/main" id="{CA1B2275-CBB8-52AA-7413-ABE45A13C5CB}"/>
              </a:ext>
            </a:extLst>
          </p:cNvPr>
          <p:cNvSpPr/>
          <p:nvPr/>
        </p:nvSpPr>
        <p:spPr>
          <a:xfrm>
            <a:off x="3416017" y="3525390"/>
            <a:ext cx="5366751" cy="1947539"/>
          </a:xfrm>
          <a:prstGeom prst="rect">
            <a:avLst/>
          </a:prstGeom>
          <a:solidFill>
            <a:schemeClr val="accent4">
              <a:lumMod val="20000"/>
              <a:lumOff val="8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 Box 22">
            <a:extLst>
              <a:ext uri="{FF2B5EF4-FFF2-40B4-BE49-F238E27FC236}">
                <a16:creationId xmlns:a16="http://schemas.microsoft.com/office/drawing/2014/main" id="{8E96D026-23A8-C507-14C1-97E395130D46}"/>
              </a:ext>
            </a:extLst>
          </p:cNvPr>
          <p:cNvSpPr txBox="1">
            <a:spLocks noChangeArrowheads="1"/>
          </p:cNvSpPr>
          <p:nvPr/>
        </p:nvSpPr>
        <p:spPr bwMode="auto">
          <a:xfrm>
            <a:off x="3791107" y="3997868"/>
            <a:ext cx="4616574"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defTabSz="762000">
              <a:spcBef>
                <a:spcPct val="20000"/>
              </a:spcBef>
              <a:buChar char="•"/>
              <a:defRPr sz="3200">
                <a:solidFill>
                  <a:schemeClr val="tx1"/>
                </a:solidFill>
                <a:latin typeface="Arial" charset="0"/>
                <a:cs typeface="Arial" charset="0"/>
              </a:defRPr>
            </a:lvl1pPr>
            <a:lvl2pPr marL="742950" indent="-285750" defTabSz="762000">
              <a:spcBef>
                <a:spcPct val="20000"/>
              </a:spcBef>
              <a:buChar char="–"/>
              <a:defRPr sz="2800">
                <a:solidFill>
                  <a:schemeClr val="tx1"/>
                </a:solidFill>
                <a:latin typeface="Arial" charset="0"/>
                <a:cs typeface="Arial" charset="0"/>
              </a:defRPr>
            </a:lvl2pPr>
            <a:lvl3pPr marL="1143000" indent="-228600" defTabSz="762000">
              <a:spcBef>
                <a:spcPct val="20000"/>
              </a:spcBef>
              <a:buChar char="•"/>
              <a:defRPr sz="2400">
                <a:solidFill>
                  <a:schemeClr val="tx1"/>
                </a:solidFill>
                <a:latin typeface="Arial" charset="0"/>
                <a:cs typeface="Arial" charset="0"/>
              </a:defRPr>
            </a:lvl3pPr>
            <a:lvl4pPr marL="1600200" indent="-228600" defTabSz="762000">
              <a:spcBef>
                <a:spcPct val="20000"/>
              </a:spcBef>
              <a:buChar char="–"/>
              <a:defRPr sz="2000">
                <a:solidFill>
                  <a:schemeClr val="tx1"/>
                </a:solidFill>
                <a:latin typeface="Arial" charset="0"/>
                <a:cs typeface="Arial" charset="0"/>
              </a:defRPr>
            </a:lvl4pPr>
            <a:lvl5pPr marL="2057400" indent="-228600" defTabSz="762000">
              <a:spcBef>
                <a:spcPct val="20000"/>
              </a:spcBef>
              <a:buChar char="»"/>
              <a:defRPr sz="2000">
                <a:solidFill>
                  <a:schemeClr val="tx1"/>
                </a:solidFill>
                <a:latin typeface="Arial" charset="0"/>
                <a:cs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cs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cs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cs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cs typeface="Arial" charset="0"/>
              </a:defRPr>
            </a:lvl9pPr>
          </a:lstStyle>
          <a:p>
            <a:pPr algn="ctr" eaLnBrk="1" latinLnBrk="1" hangingPunct="1">
              <a:lnSpc>
                <a:spcPct val="130000"/>
              </a:lnSpc>
              <a:spcBef>
                <a:spcPct val="0"/>
              </a:spcBef>
              <a:buFontTx/>
              <a:buNone/>
            </a:pPr>
            <a:r>
              <a:rPr kumimoji="1" lang="en-US" altLang="ko-KR" sz="2400" b="1" dirty="0">
                <a:solidFill>
                  <a:srgbClr val="0070C0"/>
                </a:solidFill>
                <a:latin typeface="Arial" panose="020B0604020202020204" pitchFamily="34" charset="0"/>
                <a:cs typeface="Arial" panose="020B0604020202020204" pitchFamily="34" charset="0"/>
              </a:rPr>
              <a:t>Presenter: Jun </a:t>
            </a:r>
            <a:r>
              <a:rPr kumimoji="1" lang="en-US" altLang="ko-KR" sz="2400" b="1" dirty="0" err="1">
                <a:solidFill>
                  <a:srgbClr val="0070C0"/>
                </a:solidFill>
                <a:latin typeface="Arial" panose="020B0604020202020204" pitchFamily="34" charset="0"/>
                <a:cs typeface="Arial" panose="020B0604020202020204" pitchFamily="34" charset="0"/>
              </a:rPr>
              <a:t>Beom</a:t>
            </a:r>
            <a:r>
              <a:rPr kumimoji="1" lang="en-US" altLang="ko-KR" sz="2400" b="1" dirty="0">
                <a:solidFill>
                  <a:srgbClr val="0070C0"/>
                </a:solidFill>
                <a:latin typeface="Arial" panose="020B0604020202020204" pitchFamily="34" charset="0"/>
                <a:cs typeface="Arial" panose="020B0604020202020204" pitchFamily="34" charset="0"/>
              </a:rPr>
              <a:t> Hwang</a:t>
            </a:r>
          </a:p>
          <a:p>
            <a:pPr algn="ctr" eaLnBrk="1" latinLnBrk="1" hangingPunct="1">
              <a:lnSpc>
                <a:spcPct val="130000"/>
              </a:lnSpc>
              <a:spcBef>
                <a:spcPct val="0"/>
              </a:spcBef>
              <a:buFontTx/>
              <a:buNone/>
            </a:pPr>
            <a:r>
              <a:rPr kumimoji="1" lang="en-US" altLang="ko-KR" sz="2400" b="1" dirty="0">
                <a:solidFill>
                  <a:srgbClr val="0070C0"/>
                </a:solidFill>
                <a:latin typeface="Arial" panose="020B0604020202020204" pitchFamily="34" charset="0"/>
                <a:cs typeface="Arial" panose="020B0604020202020204" pitchFamily="34" charset="0"/>
              </a:rPr>
              <a:t>pluto134340@gm.gist.ac.kr</a:t>
            </a:r>
            <a:endParaRPr kumimoji="1" lang="en-US" altLang="ko-KR" sz="2400" b="1" dirty="0">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BD2ACE30-5120-4700-DE14-2C0F43EFA63B}"/>
              </a:ext>
            </a:extLst>
          </p:cNvPr>
          <p:cNvPicPr>
            <a:picLocks noChangeAspect="1"/>
          </p:cNvPicPr>
          <p:nvPr/>
        </p:nvPicPr>
        <p:blipFill rotWithShape="1">
          <a:blip r:embed="rId3"/>
          <a:srcRect l="31908" t="11271" r="32263" b="83641"/>
          <a:stretch/>
        </p:blipFill>
        <p:spPr>
          <a:xfrm>
            <a:off x="5584825" y="5583778"/>
            <a:ext cx="2209389" cy="884663"/>
          </a:xfrm>
          <a:prstGeom prst="rect">
            <a:avLst/>
          </a:prstGeom>
        </p:spPr>
      </p:pic>
      <p:pic>
        <p:nvPicPr>
          <p:cNvPr id="13" name="그림 12" descr="텍스트이(가) 표시된 사진&#10;&#10;자동 생성된 설명">
            <a:extLst>
              <a:ext uri="{FF2B5EF4-FFF2-40B4-BE49-F238E27FC236}">
                <a16:creationId xmlns:a16="http://schemas.microsoft.com/office/drawing/2014/main" id="{A914113B-1B30-A394-8F01-28B583D81B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578" b="63093" l="17050" r="77025">
                        <a14:foregroundMark x1="19831" y1="15576" x2="23337" y2="59819"/>
                        <a14:foregroundMark x1="18742" y1="11287" x2="22249" y2="22686"/>
                        <a14:foregroundMark x1="17775" y1="8578" x2="25272" y2="8691"/>
                        <a14:foregroundMark x1="20677" y1="12415" x2="18622" y2="35666"/>
                        <a14:foregroundMark x1="18622" y1="35666" x2="18622" y2="35666"/>
                        <a14:foregroundMark x1="25514" y1="14447" x2="24547" y2="35553"/>
                        <a14:foregroundMark x1="25635" y1="15576" x2="17896" y2="21783"/>
                        <a14:foregroundMark x1="17896" y1="21783" x2="26119" y2="26298"/>
                        <a14:foregroundMark x1="26119" y1="26298" x2="24667" y2="20767"/>
                        <a14:foregroundMark x1="23579" y1="14786" x2="19952" y2="16253"/>
                        <a14:foregroundMark x1="19347" y1="16817" x2="17291" y2="25959"/>
                        <a14:foregroundMark x1="18863" y1="17381" x2="18984" y2="26524"/>
                        <a14:foregroundMark x1="18984" y1="26524" x2="19226" y2="26524"/>
                        <a14:foregroundMark x1="26602" y1="21670" x2="26239" y2="29007"/>
                        <a14:foregroundMark x1="16687" y1="62415" x2="26602" y2="61625"/>
                        <a14:foregroundMark x1="26602" y1="61625" x2="27811" y2="61964"/>
                        <a14:foregroundMark x1="35067" y1="10045" x2="40024" y2="20316"/>
                        <a14:foregroundMark x1="40024" y1="20316" x2="40024" y2="20316"/>
                        <a14:foregroundMark x1="42080" y1="11964" x2="36759" y2="26185"/>
                        <a14:foregroundMark x1="38331" y1="10948" x2="37001" y2="38375"/>
                        <a14:foregroundMark x1="35792" y1="13318" x2="35792" y2="46953"/>
                        <a14:foregroundMark x1="35792" y1="46953" x2="35187" y2="48081"/>
                        <a14:foregroundMark x1="40750" y1="27427" x2="39299" y2="54402"/>
                        <a14:foregroundMark x1="38573" y1="25169" x2="37606" y2="61061"/>
                        <a14:foregroundMark x1="37606" y1="61061" x2="37364" y2="60835"/>
                        <a14:foregroundMark x1="39178" y1="29684" x2="42201" y2="54402"/>
                        <a14:foregroundMark x1="42201" y1="54402" x2="42080" y2="54402"/>
                        <a14:foregroundMark x1="39299" y1="29120" x2="41112" y2="51580"/>
                        <a14:foregroundMark x1="38573" y1="33521" x2="37969" y2="58916"/>
                        <a14:foregroundMark x1="43894" y1="26975" x2="44861" y2="57111"/>
                        <a14:foregroundMark x1="44861" y1="57111" x2="44377" y2="56885"/>
                        <a14:foregroundMark x1="44256" y1="24605" x2="43047" y2="45485"/>
                        <a14:foregroundMark x1="43047" y1="45485" x2="43047" y2="45485"/>
                        <a14:foregroundMark x1="41596" y1="8804" x2="33253" y2="13883"/>
                        <a14:foregroundMark x1="33253" y1="13883" x2="35429" y2="22686"/>
                        <a14:foregroundMark x1="35429" y1="22686" x2="39903" y2="12415"/>
                        <a14:foregroundMark x1="39903" y1="12415" x2="44377" y2="22122"/>
                        <a14:foregroundMark x1="42322" y1="9368" x2="44498" y2="20993"/>
                        <a14:foregroundMark x1="44498" y1="20993" x2="44256" y2="22009"/>
                        <a14:foregroundMark x1="42080" y1="8691" x2="33253" y2="12980"/>
                        <a14:foregroundMark x1="33253" y1="12980" x2="34341" y2="31151"/>
                        <a14:foregroundMark x1="34099" y1="29684" x2="34583" y2="49323"/>
                        <a14:foregroundMark x1="34462" y1="33296" x2="34099" y2="52596"/>
                        <a14:foregroundMark x1="34099" y1="52596" x2="39661" y2="60722"/>
                        <a14:foregroundMark x1="39661" y1="60722" x2="44015" y2="61061"/>
                        <a14:foregroundMark x1="33374" y1="53160" x2="36518" y2="57336"/>
                        <a14:foregroundMark x1="34704" y1="56095" x2="35187" y2="61174"/>
                        <a14:foregroundMark x1="33253" y1="55305" x2="33253" y2="61287"/>
                        <a14:foregroundMark x1="22249" y1="25621" x2="22370" y2="30474"/>
                        <a14:foregroundMark x1="53930" y1="13883" x2="55139" y2="48871"/>
                        <a14:foregroundMark x1="53930" y1="23928" x2="54293" y2="58239"/>
                        <a14:foregroundMark x1="56106" y1="15237" x2="54534" y2="26298"/>
                        <a14:foregroundMark x1="54534" y1="26298" x2="55139" y2="51580"/>
                        <a14:foregroundMark x1="55139" y1="51580" x2="54293" y2="59142"/>
                        <a14:foregroundMark x1="59976" y1="13770" x2="56227" y2="23702"/>
                        <a14:foregroundMark x1="56227" y1="23702" x2="58162" y2="53725"/>
                        <a14:foregroundMark x1="56469" y1="30587" x2="58162" y2="59819"/>
                        <a14:foregroundMark x1="58162" y1="38036" x2="60580" y2="57223"/>
                        <a14:foregroundMark x1="58888" y1="39616" x2="60822" y2="56998"/>
                        <a14:foregroundMark x1="57678" y1="48081" x2="57678" y2="58352"/>
                        <a14:foregroundMark x1="52479" y1="40632" x2="49698" y2="57675"/>
                        <a14:foregroundMark x1="52479" y1="46953" x2="52116" y2="61061"/>
                        <a14:foregroundMark x1="53446" y1="45485" x2="51028" y2="63205"/>
                        <a14:foregroundMark x1="50060" y1="62754" x2="58525" y2="61964"/>
                        <a14:foregroundMark x1="51632" y1="59819" x2="60580" y2="60045"/>
                        <a14:foregroundMark x1="60580" y1="62190" x2="59613" y2="46163"/>
                        <a14:foregroundMark x1="59613" y1="46163" x2="59613" y2="46163"/>
                        <a14:foregroundMark x1="58646" y1="49210" x2="59129" y2="58126"/>
                        <a14:foregroundMark x1="50181" y1="49210" x2="50544" y2="17607"/>
                        <a14:foregroundMark x1="50544" y1="17607" x2="58646" y2="9932"/>
                        <a14:foregroundMark x1="58646" y1="9932" x2="60701" y2="40068"/>
                        <a14:foregroundMark x1="60701" y1="40068" x2="60339" y2="43792"/>
                        <a14:foregroundMark x1="48972" y1="16817" x2="57437" y2="9707"/>
                        <a14:foregroundMark x1="57437" y1="9707" x2="60822" y2="14673"/>
                        <a14:foregroundMark x1="50302" y1="11625" x2="60701" y2="9255"/>
                        <a14:foregroundMark x1="65175" y1="8691" x2="77630" y2="9368"/>
                        <a14:foregroundMark x1="77630" y1="9368" x2="77025" y2="57223"/>
                        <a14:foregroundMark x1="77025" y1="57223" x2="67956" y2="61851"/>
                        <a14:foregroundMark x1="67956" y1="61851" x2="65417" y2="9255"/>
                        <a14:foregroundMark x1="67836" y1="29233" x2="74365" y2="29345"/>
                        <a14:foregroundMark x1="72068" y1="30813" x2="71463" y2="45260"/>
                        <a14:backgroundMark x1="29867" y1="40745" x2="29867" y2="40745"/>
                        <a14:backgroundMark x1="30955" y1="23251" x2="30955" y2="23251"/>
                      </a14:backgroundRemoval>
                    </a14:imgEffect>
                  </a14:imgLayer>
                </a14:imgProps>
              </a:ext>
              <a:ext uri="{28A0092B-C50C-407E-A947-70E740481C1C}">
                <a14:useLocalDpi xmlns:a14="http://schemas.microsoft.com/office/drawing/2010/main" val="0"/>
              </a:ext>
            </a:extLst>
          </a:blip>
          <a:srcRect l="14635" t="7348" r="19616" b="34339"/>
          <a:stretch/>
        </p:blipFill>
        <p:spPr>
          <a:xfrm>
            <a:off x="4445000" y="5563383"/>
            <a:ext cx="952500" cy="905058"/>
          </a:xfrm>
          <a:prstGeom prst="rect">
            <a:avLst/>
          </a:prstGeom>
        </p:spPr>
      </p:pic>
    </p:spTree>
    <p:extLst>
      <p:ext uri="{BB962C8B-B14F-4D97-AF65-F5344CB8AC3E}">
        <p14:creationId xmlns:p14="http://schemas.microsoft.com/office/powerpoint/2010/main" val="21608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개체 4"/>
          <p:cNvGraphicFramePr>
            <a:graphicFrameLocks noChangeAspect="1"/>
          </p:cNvGraphicFramePr>
          <p:nvPr>
            <p:extLst>
              <p:ext uri="{D42A27DB-BD31-4B8C-83A1-F6EECF244321}">
                <p14:modId xmlns:p14="http://schemas.microsoft.com/office/powerpoint/2010/main" val="57177671"/>
              </p:ext>
            </p:extLst>
          </p:nvPr>
        </p:nvGraphicFramePr>
        <p:xfrm>
          <a:off x="2515870" y="791528"/>
          <a:ext cx="7078663" cy="5418137"/>
        </p:xfrm>
        <a:graphic>
          <a:graphicData uri="http://schemas.openxmlformats.org/presentationml/2006/ole">
            <mc:AlternateContent xmlns:mc="http://schemas.openxmlformats.org/markup-compatibility/2006">
              <mc:Choice xmlns:v="urn:schemas-microsoft-com:vml" Requires="v">
                <p:oleObj spid="_x0000_s12311" name="Graph" r:id="rId3" imgW="9802440" imgH="7502760" progId="Origin95.Graph">
                  <p:embed/>
                </p:oleObj>
              </mc:Choice>
              <mc:Fallback>
                <p:oleObj name="Graph" r:id="rId3" imgW="9802440" imgH="7502760" progId="Origin95.Graph">
                  <p:embed/>
                  <p:pic>
                    <p:nvPicPr>
                      <p:cNvPr id="23" name="개체 22"/>
                      <p:cNvPicPr/>
                      <p:nvPr/>
                    </p:nvPicPr>
                    <p:blipFill>
                      <a:blip r:embed="rId4"/>
                      <a:stretch>
                        <a:fillRect/>
                      </a:stretch>
                    </p:blipFill>
                    <p:spPr>
                      <a:xfrm>
                        <a:off x="2515870" y="791528"/>
                        <a:ext cx="7078663" cy="5418137"/>
                      </a:xfrm>
                      <a:prstGeom prst="rect">
                        <a:avLst/>
                      </a:prstGeom>
                    </p:spPr>
                  </p:pic>
                </p:oleObj>
              </mc:Fallback>
            </mc:AlternateContent>
          </a:graphicData>
        </a:graphic>
      </p:graphicFrame>
    </p:spTree>
    <p:extLst>
      <p:ext uri="{BB962C8B-B14F-4D97-AF65-F5344CB8AC3E}">
        <p14:creationId xmlns:p14="http://schemas.microsoft.com/office/powerpoint/2010/main" val="420061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8FCD2E-5163-B4B3-4BC2-8F64DC46C404}"/>
              </a:ext>
            </a:extLst>
          </p:cNvPr>
          <p:cNvSpPr txBox="1"/>
          <p:nvPr/>
        </p:nvSpPr>
        <p:spPr>
          <a:xfrm>
            <a:off x="-525517" y="202164"/>
            <a:ext cx="7702223" cy="369332"/>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Oxygen vacancy engineering for high-performance NRR</a:t>
            </a:r>
            <a:endParaRPr lang="ko-KR" altLang="en-US" b="1" dirty="0">
              <a:latin typeface="Arial" panose="020B0604020202020204" pitchFamily="34" charset="0"/>
              <a:cs typeface="Arial" panose="020B0604020202020204" pitchFamily="34" charset="0"/>
            </a:endParaRPr>
          </a:p>
        </p:txBody>
      </p:sp>
      <p:cxnSp>
        <p:nvCxnSpPr>
          <p:cNvPr id="5" name="직선 연결선 4">
            <a:extLst>
              <a:ext uri="{FF2B5EF4-FFF2-40B4-BE49-F238E27FC236}">
                <a16:creationId xmlns:a16="http://schemas.microsoft.com/office/drawing/2014/main" id="{007C65D5-0D77-12DB-0950-95A82C90089D}"/>
              </a:ext>
            </a:extLst>
          </p:cNvPr>
          <p:cNvCxnSpPr>
            <a:cxnSpLocks/>
          </p:cNvCxnSpPr>
          <p:nvPr/>
        </p:nvCxnSpPr>
        <p:spPr>
          <a:xfrm>
            <a:off x="0" y="626370"/>
            <a:ext cx="11055926"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64EC61-9916-9EA8-3847-BB08E375BA12}"/>
              </a:ext>
            </a:extLst>
          </p:cNvPr>
          <p:cNvSpPr txBox="1"/>
          <p:nvPr/>
        </p:nvSpPr>
        <p:spPr>
          <a:xfrm>
            <a:off x="182617" y="900249"/>
            <a:ext cx="3092380" cy="338554"/>
          </a:xfrm>
          <a:prstGeom prst="rect">
            <a:avLst/>
          </a:prstGeom>
          <a:noFill/>
        </p:spPr>
        <p:txBody>
          <a:bodyPr wrap="square" rtlCol="0">
            <a:spAutoFit/>
          </a:bodyPr>
          <a:lstStyle/>
          <a:p>
            <a:pPr marL="342900" indent="-342900">
              <a:buFont typeface="Wingdings" panose="05000000000000000000" pitchFamily="2" charset="2"/>
              <a:buChar char="v"/>
            </a:pPr>
            <a:r>
              <a:rPr lang="en-US" altLang="ko-KR" sz="1600" b="1" dirty="0">
                <a:latin typeface="Arial" panose="020B0604020202020204" pitchFamily="34" charset="0"/>
                <a:cs typeface="Arial" panose="020B0604020202020204" pitchFamily="34" charset="0"/>
              </a:rPr>
              <a:t>Case-1</a:t>
            </a:r>
            <a:endParaRPr lang="en-US" altLang="ko-KR" sz="1400" b="1" dirty="0">
              <a:latin typeface="Arial" panose="020B0604020202020204" pitchFamily="34" charset="0"/>
              <a:cs typeface="Arial" panose="020B0604020202020204" pitchFamily="34" charset="0"/>
            </a:endParaRPr>
          </a:p>
        </p:txBody>
      </p:sp>
      <p:pic>
        <p:nvPicPr>
          <p:cNvPr id="7" name="그림 6"/>
          <p:cNvPicPr>
            <a:picLocks noChangeAspect="1"/>
          </p:cNvPicPr>
          <p:nvPr/>
        </p:nvPicPr>
        <p:blipFill>
          <a:blip r:embed="rId3"/>
          <a:stretch>
            <a:fillRect/>
          </a:stretch>
        </p:blipFill>
        <p:spPr>
          <a:xfrm>
            <a:off x="810018" y="1283878"/>
            <a:ext cx="3702111" cy="3605663"/>
          </a:xfrm>
          <a:prstGeom prst="rect">
            <a:avLst/>
          </a:prstGeom>
        </p:spPr>
      </p:pic>
      <p:sp>
        <p:nvSpPr>
          <p:cNvPr id="8" name="직사각형 7"/>
          <p:cNvSpPr/>
          <p:nvPr/>
        </p:nvSpPr>
        <p:spPr>
          <a:xfrm>
            <a:off x="3516871" y="5172306"/>
            <a:ext cx="795744" cy="307777"/>
          </a:xfrm>
          <a:prstGeom prst="rect">
            <a:avLst/>
          </a:prstGeom>
        </p:spPr>
        <p:txBody>
          <a:bodyPr wrap="square">
            <a:spAutoFit/>
          </a:bodyPr>
          <a:lstStyle/>
          <a:p>
            <a:r>
              <a:rPr lang="en-US" altLang="ko-KR" sz="1400" dirty="0" err="1">
                <a:latin typeface="Arial" panose="020B0604020202020204" pitchFamily="34" charset="0"/>
                <a:cs typeface="Arial" panose="020B0604020202020204" pitchFamily="34" charset="0"/>
              </a:rPr>
              <a:t>O</a:t>
            </a:r>
            <a:r>
              <a:rPr lang="en-US" altLang="ko-KR" sz="1400" baseline="-25000" dirty="0" err="1">
                <a:latin typeface="Arial" panose="020B0604020202020204" pitchFamily="34" charset="0"/>
                <a:cs typeface="Arial" panose="020B0604020202020204" pitchFamily="34" charset="0"/>
              </a:rPr>
              <a:t>v</a:t>
            </a:r>
            <a:r>
              <a:rPr lang="en-US" altLang="ko-KR" sz="1400" dirty="0">
                <a:latin typeface="Arial" panose="020B0604020202020204" pitchFamily="34" charset="0"/>
                <a:cs typeface="Arial" panose="020B0604020202020204" pitchFamily="34" charset="0"/>
              </a:rPr>
              <a:t> sites</a:t>
            </a:r>
            <a:endParaRPr lang="ko-KR" altLang="en-US" sz="1400" dirty="0">
              <a:latin typeface="Arial" panose="020B0604020202020204" pitchFamily="34" charset="0"/>
              <a:cs typeface="Arial" panose="020B0604020202020204" pitchFamily="34" charset="0"/>
            </a:endParaRPr>
          </a:p>
        </p:txBody>
      </p:sp>
      <p:sp>
        <p:nvSpPr>
          <p:cNvPr id="16" name="직사각형 15"/>
          <p:cNvSpPr/>
          <p:nvPr/>
        </p:nvSpPr>
        <p:spPr>
          <a:xfrm>
            <a:off x="1818763" y="4889541"/>
            <a:ext cx="2693366" cy="215444"/>
          </a:xfrm>
          <a:prstGeom prst="rect">
            <a:avLst/>
          </a:prstGeom>
        </p:spPr>
        <p:txBody>
          <a:bodyPr wrap="none">
            <a:spAutoFit/>
          </a:bodyPr>
          <a:lstStyle/>
          <a:p>
            <a:r>
              <a:rPr lang="en-US" altLang="ko-KR" sz="800" i="1" dirty="0">
                <a:latin typeface="Arial" panose="020B0604020202020204" pitchFamily="34" charset="0"/>
                <a:cs typeface="Arial" panose="020B0604020202020204" pitchFamily="34" charset="0"/>
              </a:rPr>
              <a:t>Applied Catalysis B: Environmental 306 (2022) 121094</a:t>
            </a:r>
            <a:endParaRPr lang="ko-KR" altLang="en-US" sz="800" i="1" dirty="0">
              <a:latin typeface="Arial" panose="020B0604020202020204" pitchFamily="34" charset="0"/>
              <a:cs typeface="Arial" panose="020B0604020202020204" pitchFamily="34" charset="0"/>
            </a:endParaRPr>
          </a:p>
        </p:txBody>
      </p:sp>
      <p:sp>
        <p:nvSpPr>
          <p:cNvPr id="24" name="오른쪽 화살표 9">
            <a:extLst>
              <a:ext uri="{FF2B5EF4-FFF2-40B4-BE49-F238E27FC236}">
                <a16:creationId xmlns:a16="http://schemas.microsoft.com/office/drawing/2014/main" id="{35A456A9-96A9-0A63-97E1-DB939BFAE089}"/>
              </a:ext>
            </a:extLst>
          </p:cNvPr>
          <p:cNvSpPr/>
          <p:nvPr/>
        </p:nvSpPr>
        <p:spPr>
          <a:xfrm>
            <a:off x="2930141" y="5260568"/>
            <a:ext cx="518486" cy="1332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994529" y="5173280"/>
            <a:ext cx="1963999"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Oxygen atoms of NO</a:t>
            </a:r>
            <a:r>
              <a:rPr lang="en-US" altLang="ko-KR" sz="1400" baseline="-25000" dirty="0">
                <a:latin typeface="Arial" panose="020B0604020202020204" pitchFamily="34" charset="0"/>
                <a:cs typeface="Arial" panose="020B0604020202020204" pitchFamily="34" charset="0"/>
              </a:rPr>
              <a:t>3</a:t>
            </a:r>
            <a:r>
              <a:rPr lang="en-US" altLang="ko-KR" sz="1400" baseline="30000" dirty="0">
                <a:latin typeface="Arial" panose="020B0604020202020204" pitchFamily="34" charset="0"/>
                <a:cs typeface="Arial" panose="020B0604020202020204" pitchFamily="34" charset="0"/>
              </a:rPr>
              <a:t>-</a:t>
            </a:r>
            <a:endParaRPr lang="ko-KR" altLang="en-US" sz="1400" dirty="0"/>
          </a:p>
        </p:txBody>
      </p:sp>
      <p:sp>
        <p:nvSpPr>
          <p:cNvPr id="27" name="직사각형 26"/>
          <p:cNvSpPr/>
          <p:nvPr/>
        </p:nvSpPr>
        <p:spPr>
          <a:xfrm>
            <a:off x="1660438" y="5897746"/>
            <a:ext cx="2254305" cy="307777"/>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Formation of by-products</a:t>
            </a:r>
            <a:endParaRPr lang="ko-KR" altLang="en-US" sz="1400" dirty="0">
              <a:latin typeface="Arial" panose="020B0604020202020204" pitchFamily="34" charset="0"/>
              <a:cs typeface="Arial" panose="020B0604020202020204" pitchFamily="34" charset="0"/>
            </a:endParaRPr>
          </a:p>
        </p:txBody>
      </p:sp>
      <p:sp>
        <p:nvSpPr>
          <p:cNvPr id="18" name="직사각형 17"/>
          <p:cNvSpPr/>
          <p:nvPr/>
        </p:nvSpPr>
        <p:spPr>
          <a:xfrm>
            <a:off x="1121750" y="5547405"/>
            <a:ext cx="1665841"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Adsorption of NO</a:t>
            </a:r>
            <a:r>
              <a:rPr lang="en-US" altLang="ko-KR" sz="1400" baseline="-25000" dirty="0">
                <a:latin typeface="Arial" panose="020B0604020202020204" pitchFamily="34" charset="0"/>
                <a:cs typeface="Arial" panose="020B0604020202020204" pitchFamily="34" charset="0"/>
              </a:rPr>
              <a:t>3</a:t>
            </a:r>
            <a:r>
              <a:rPr lang="en-US" altLang="ko-KR" sz="1400" baseline="30000" dirty="0">
                <a:latin typeface="Arial" panose="020B0604020202020204" pitchFamily="34" charset="0"/>
                <a:cs typeface="Arial" panose="020B0604020202020204" pitchFamily="34" charset="0"/>
              </a:rPr>
              <a:t>-</a:t>
            </a:r>
            <a:endParaRPr lang="ko-KR" altLang="en-US" sz="1400" baseline="30000" dirty="0"/>
          </a:p>
        </p:txBody>
      </p:sp>
      <p:sp>
        <p:nvSpPr>
          <p:cNvPr id="29" name="오른쪽 화살표 9">
            <a:extLst>
              <a:ext uri="{FF2B5EF4-FFF2-40B4-BE49-F238E27FC236}">
                <a16:creationId xmlns:a16="http://schemas.microsoft.com/office/drawing/2014/main" id="{35A456A9-96A9-0A63-97E1-DB939BFAE089}"/>
              </a:ext>
            </a:extLst>
          </p:cNvPr>
          <p:cNvSpPr/>
          <p:nvPr/>
        </p:nvSpPr>
        <p:spPr>
          <a:xfrm rot="16200000">
            <a:off x="2669886" y="5651934"/>
            <a:ext cx="277991" cy="126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오른쪽 화살표 9">
            <a:extLst>
              <a:ext uri="{FF2B5EF4-FFF2-40B4-BE49-F238E27FC236}">
                <a16:creationId xmlns:a16="http://schemas.microsoft.com/office/drawing/2014/main" id="{35A456A9-96A9-0A63-97E1-DB939BFAE089}"/>
              </a:ext>
            </a:extLst>
          </p:cNvPr>
          <p:cNvSpPr/>
          <p:nvPr/>
        </p:nvSpPr>
        <p:spPr>
          <a:xfrm rot="5400000">
            <a:off x="3737099" y="6003197"/>
            <a:ext cx="277991" cy="126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9A64EC61-9916-9EA8-3847-BB08E375BA12}"/>
              </a:ext>
            </a:extLst>
          </p:cNvPr>
          <p:cNvSpPr txBox="1"/>
          <p:nvPr/>
        </p:nvSpPr>
        <p:spPr>
          <a:xfrm>
            <a:off x="4680472" y="900249"/>
            <a:ext cx="3092380" cy="338554"/>
          </a:xfrm>
          <a:prstGeom prst="rect">
            <a:avLst/>
          </a:prstGeom>
          <a:noFill/>
        </p:spPr>
        <p:txBody>
          <a:bodyPr wrap="square" rtlCol="0">
            <a:spAutoFit/>
          </a:bodyPr>
          <a:lstStyle/>
          <a:p>
            <a:pPr marL="342900" indent="-342900">
              <a:buFont typeface="Wingdings" panose="05000000000000000000" pitchFamily="2" charset="2"/>
              <a:buChar char="v"/>
            </a:pPr>
            <a:r>
              <a:rPr lang="en-US" altLang="ko-KR" sz="1600" b="1" dirty="0">
                <a:latin typeface="Arial" panose="020B0604020202020204" pitchFamily="34" charset="0"/>
                <a:cs typeface="Arial" panose="020B0604020202020204" pitchFamily="34" charset="0"/>
              </a:rPr>
              <a:t>Case-2</a:t>
            </a:r>
            <a:endParaRPr lang="en-US" altLang="ko-KR" sz="1400" b="1" dirty="0">
              <a:latin typeface="Arial" panose="020B0604020202020204" pitchFamily="34" charset="0"/>
              <a:cs typeface="Arial" panose="020B0604020202020204" pitchFamily="34" charset="0"/>
            </a:endParaRPr>
          </a:p>
        </p:txBody>
      </p:sp>
      <p:sp>
        <p:nvSpPr>
          <p:cNvPr id="35" name="직사각형 34"/>
          <p:cNvSpPr/>
          <p:nvPr/>
        </p:nvSpPr>
        <p:spPr>
          <a:xfrm>
            <a:off x="8812833" y="4889541"/>
            <a:ext cx="2693366" cy="215444"/>
          </a:xfrm>
          <a:prstGeom prst="rect">
            <a:avLst/>
          </a:prstGeom>
        </p:spPr>
        <p:txBody>
          <a:bodyPr wrap="none">
            <a:spAutoFit/>
          </a:bodyPr>
          <a:lstStyle/>
          <a:p>
            <a:r>
              <a:rPr lang="en-US" altLang="ko-KR" sz="800" i="1" dirty="0">
                <a:latin typeface="Arial" panose="020B0604020202020204" pitchFamily="34" charset="0"/>
                <a:cs typeface="Arial" panose="020B0604020202020204" pitchFamily="34" charset="0"/>
              </a:rPr>
              <a:t>Applied Catalysis B: Environmental 306 (2022) 121094</a:t>
            </a:r>
            <a:endParaRPr lang="ko-KR" altLang="en-US" sz="800" i="1" dirty="0">
              <a:latin typeface="Arial" panose="020B0604020202020204" pitchFamily="34" charset="0"/>
              <a:cs typeface="Arial" panose="020B0604020202020204" pitchFamily="34" charset="0"/>
            </a:endParaRPr>
          </a:p>
        </p:txBody>
      </p:sp>
      <p:sp>
        <p:nvSpPr>
          <p:cNvPr id="38" name="직사각형 37"/>
          <p:cNvSpPr/>
          <p:nvPr/>
        </p:nvSpPr>
        <p:spPr>
          <a:xfrm>
            <a:off x="7574889" y="5897746"/>
            <a:ext cx="2105593" cy="307777"/>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Thermodynamic barrier </a:t>
            </a:r>
            <a:endParaRPr lang="ko-KR" altLang="en-US" sz="1400" dirty="0">
              <a:latin typeface="Arial" panose="020B0604020202020204" pitchFamily="34" charset="0"/>
              <a:cs typeface="Arial" panose="020B0604020202020204" pitchFamily="34" charset="0"/>
            </a:endParaRPr>
          </a:p>
        </p:txBody>
      </p:sp>
      <p:sp>
        <p:nvSpPr>
          <p:cNvPr id="39" name="직사각형 38"/>
          <p:cNvSpPr/>
          <p:nvPr/>
        </p:nvSpPr>
        <p:spPr>
          <a:xfrm>
            <a:off x="7176706" y="5547405"/>
            <a:ext cx="960519"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N-O bond</a:t>
            </a:r>
            <a:endParaRPr lang="ko-KR" altLang="en-US" sz="1400" baseline="30000" dirty="0"/>
          </a:p>
        </p:txBody>
      </p:sp>
      <p:sp>
        <p:nvSpPr>
          <p:cNvPr id="40" name="오른쪽 화살표 9">
            <a:extLst>
              <a:ext uri="{FF2B5EF4-FFF2-40B4-BE49-F238E27FC236}">
                <a16:creationId xmlns:a16="http://schemas.microsoft.com/office/drawing/2014/main" id="{35A456A9-96A9-0A63-97E1-DB939BFAE089}"/>
              </a:ext>
            </a:extLst>
          </p:cNvPr>
          <p:cNvSpPr/>
          <p:nvPr/>
        </p:nvSpPr>
        <p:spPr>
          <a:xfrm rot="5400000">
            <a:off x="8061560" y="5651934"/>
            <a:ext cx="277991" cy="126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오른쪽 화살표 9">
            <a:extLst>
              <a:ext uri="{FF2B5EF4-FFF2-40B4-BE49-F238E27FC236}">
                <a16:creationId xmlns:a16="http://schemas.microsoft.com/office/drawing/2014/main" id="{35A456A9-96A9-0A63-97E1-DB939BFAE089}"/>
              </a:ext>
            </a:extLst>
          </p:cNvPr>
          <p:cNvSpPr/>
          <p:nvPr/>
        </p:nvSpPr>
        <p:spPr>
          <a:xfrm rot="5400000">
            <a:off x="9478156" y="6003197"/>
            <a:ext cx="277991" cy="126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그림 19"/>
          <p:cNvPicPr>
            <a:picLocks noChangeAspect="1"/>
          </p:cNvPicPr>
          <p:nvPr/>
        </p:nvPicPr>
        <p:blipFill>
          <a:blip r:embed="rId4"/>
          <a:stretch>
            <a:fillRect/>
          </a:stretch>
        </p:blipFill>
        <p:spPr>
          <a:xfrm>
            <a:off x="5100934" y="1347553"/>
            <a:ext cx="6405265" cy="3542792"/>
          </a:xfrm>
          <a:prstGeom prst="rect">
            <a:avLst/>
          </a:prstGeom>
        </p:spPr>
      </p:pic>
      <p:sp>
        <p:nvSpPr>
          <p:cNvPr id="42" name="직사각형 41"/>
          <p:cNvSpPr/>
          <p:nvPr/>
        </p:nvSpPr>
        <p:spPr>
          <a:xfrm>
            <a:off x="8884738" y="5172306"/>
            <a:ext cx="795744" cy="307777"/>
          </a:xfrm>
          <a:prstGeom prst="rect">
            <a:avLst/>
          </a:prstGeom>
        </p:spPr>
        <p:txBody>
          <a:bodyPr wrap="square">
            <a:spAutoFit/>
          </a:bodyPr>
          <a:lstStyle/>
          <a:p>
            <a:r>
              <a:rPr lang="en-US" altLang="ko-KR" sz="1400" dirty="0" err="1">
                <a:latin typeface="Arial" panose="020B0604020202020204" pitchFamily="34" charset="0"/>
                <a:cs typeface="Arial" panose="020B0604020202020204" pitchFamily="34" charset="0"/>
              </a:rPr>
              <a:t>O</a:t>
            </a:r>
            <a:r>
              <a:rPr lang="en-US" altLang="ko-KR" sz="1400" baseline="-25000" dirty="0" err="1">
                <a:latin typeface="Arial" panose="020B0604020202020204" pitchFamily="34" charset="0"/>
                <a:cs typeface="Arial" panose="020B0604020202020204" pitchFamily="34" charset="0"/>
              </a:rPr>
              <a:t>v</a:t>
            </a:r>
            <a:r>
              <a:rPr lang="en-US" altLang="ko-KR" sz="1400" dirty="0">
                <a:latin typeface="Arial" panose="020B0604020202020204" pitchFamily="34" charset="0"/>
                <a:cs typeface="Arial" panose="020B0604020202020204" pitchFamily="34" charset="0"/>
              </a:rPr>
              <a:t> sites</a:t>
            </a:r>
            <a:endParaRPr lang="ko-KR" altLang="en-US" sz="1400" dirty="0">
              <a:latin typeface="Arial" panose="020B0604020202020204" pitchFamily="34" charset="0"/>
              <a:cs typeface="Arial" panose="020B0604020202020204" pitchFamily="34" charset="0"/>
            </a:endParaRPr>
          </a:p>
        </p:txBody>
      </p:sp>
      <p:sp>
        <p:nvSpPr>
          <p:cNvPr id="43" name="오른쪽 화살표 9">
            <a:extLst>
              <a:ext uri="{FF2B5EF4-FFF2-40B4-BE49-F238E27FC236}">
                <a16:creationId xmlns:a16="http://schemas.microsoft.com/office/drawing/2014/main" id="{35A456A9-96A9-0A63-97E1-DB939BFAE089}"/>
              </a:ext>
            </a:extLst>
          </p:cNvPr>
          <p:cNvSpPr/>
          <p:nvPr/>
        </p:nvSpPr>
        <p:spPr>
          <a:xfrm>
            <a:off x="8263886" y="5260568"/>
            <a:ext cx="518486" cy="1332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사각형 43"/>
          <p:cNvSpPr/>
          <p:nvPr/>
        </p:nvSpPr>
        <p:spPr>
          <a:xfrm>
            <a:off x="6516292" y="5173280"/>
            <a:ext cx="1747594" cy="307777"/>
          </a:xfrm>
          <a:prstGeom prst="rect">
            <a:avLst/>
          </a:prstGeom>
        </p:spPr>
        <p:txBody>
          <a:bodyPr wrap="none">
            <a:spAutoFit/>
          </a:bodyPr>
          <a:lstStyle/>
          <a:p>
            <a:r>
              <a:rPr lang="en-US" altLang="ko-KR" sz="1400" dirty="0">
                <a:latin typeface="Arial" panose="020B0604020202020204" pitchFamily="34" charset="0"/>
                <a:cs typeface="Arial" panose="020B0604020202020204" pitchFamily="34" charset="0"/>
              </a:rPr>
              <a:t>NRR intermediates</a:t>
            </a:r>
            <a:endParaRPr lang="ko-KR" altLang="en-US" sz="1400" dirty="0"/>
          </a:p>
        </p:txBody>
      </p:sp>
    </p:spTree>
    <p:extLst>
      <p:ext uri="{BB962C8B-B14F-4D97-AF65-F5344CB8AC3E}">
        <p14:creationId xmlns:p14="http://schemas.microsoft.com/office/powerpoint/2010/main" val="3881696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377FE058-70C7-4CDB-BE9F-CF6F47A2DAAC}" type="slidenum">
              <a:rPr lang="ko-KR" altLang="en-US" smtClean="0"/>
              <a:t>18</a:t>
            </a:fld>
            <a:endParaRPr lang="ko-KR" altLang="en-US"/>
          </a:p>
        </p:txBody>
      </p:sp>
      <p:grpSp>
        <p:nvGrpSpPr>
          <p:cNvPr id="3" name="그룹 2">
            <a:extLst>
              <a:ext uri="{FF2B5EF4-FFF2-40B4-BE49-F238E27FC236}">
                <a16:creationId xmlns:a16="http://schemas.microsoft.com/office/drawing/2014/main" id="{38476E3C-CBE8-49AA-9C83-E7A6CA50685A}"/>
              </a:ext>
            </a:extLst>
          </p:cNvPr>
          <p:cNvGrpSpPr/>
          <p:nvPr/>
        </p:nvGrpSpPr>
        <p:grpSpPr>
          <a:xfrm>
            <a:off x="3174494" y="568651"/>
            <a:ext cx="6145827" cy="5513934"/>
            <a:chOff x="3374906" y="402149"/>
            <a:chExt cx="6145827" cy="5513934"/>
          </a:xfrm>
          <a:solidFill>
            <a:schemeClr val="bg1"/>
          </a:solidFill>
        </p:grpSpPr>
        <p:sp>
          <p:nvSpPr>
            <p:cNvPr id="4" name="직사각형 3">
              <a:extLst>
                <a:ext uri="{FF2B5EF4-FFF2-40B4-BE49-F238E27FC236}">
                  <a16:creationId xmlns:a16="http://schemas.microsoft.com/office/drawing/2014/main" id="{DAD99A81-5166-421D-84E0-DA9A56A353AD}"/>
                </a:ext>
              </a:extLst>
            </p:cNvPr>
            <p:cNvSpPr/>
            <p:nvPr/>
          </p:nvSpPr>
          <p:spPr>
            <a:xfrm>
              <a:off x="3374906" y="402149"/>
              <a:ext cx="4955203" cy="369332"/>
            </a:xfrm>
            <a:prstGeom prst="rect">
              <a:avLst/>
            </a:prstGeom>
            <a:grpFill/>
          </p:spPr>
          <p:txBody>
            <a:bodyPr wrap="none">
              <a:spAutoFit/>
            </a:bodyPr>
            <a:lstStyle/>
            <a:p>
              <a:r>
                <a:rPr lang="en-US" altLang="ko-KR" b="1" dirty="0">
                  <a:latin typeface="Arial" panose="020B0604020202020204" pitchFamily="34" charset="0"/>
                  <a:cs typeface="Arial" panose="020B0604020202020204" pitchFamily="34" charset="0"/>
                </a:rPr>
                <a:t>Critical Parameters for Thin-Film Formation</a:t>
              </a:r>
              <a:endParaRPr lang="ko-KR" altLang="en-US" b="1"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7D507CB7-E9B4-4DB7-8353-EC566D7D5401}"/>
                </a:ext>
              </a:extLst>
            </p:cNvPr>
            <p:cNvSpPr/>
            <p:nvPr/>
          </p:nvSpPr>
          <p:spPr>
            <a:xfrm>
              <a:off x="3862730" y="868547"/>
              <a:ext cx="5658003" cy="5047536"/>
            </a:xfrm>
            <a:prstGeom prst="rect">
              <a:avLst/>
            </a:prstGeom>
            <a:grpFill/>
          </p:spPr>
          <p:txBody>
            <a:bodyPr wrap="square" anchor="ctr">
              <a:spAutoFit/>
            </a:bodyPr>
            <a:lstStyle/>
            <a:p>
              <a:pPr marL="342900" indent="-342900">
                <a:buFont typeface="+mj-lt"/>
                <a:buAutoNum type="arabicPeriod"/>
              </a:pPr>
              <a:r>
                <a:rPr lang="en-US" altLang="ko-KR" sz="1400" dirty="0">
                  <a:latin typeface="Arial" panose="020B0604020202020204" pitchFamily="34" charset="0"/>
                  <a:cs typeface="Arial" panose="020B0604020202020204" pitchFamily="34" charset="0"/>
                </a:rPr>
                <a:t>Substrate Temperature (</a:t>
              </a:r>
              <a:r>
                <a:rPr lang="en-US" altLang="ko-KR" sz="1400" i="1" dirty="0">
                  <a:latin typeface="Arial" panose="020B0604020202020204" pitchFamily="34" charset="0"/>
                  <a:cs typeface="Arial" panose="020B0604020202020204" pitchFamily="34" charset="0"/>
                </a:rPr>
                <a:t>T</a:t>
              </a:r>
              <a:r>
                <a:rPr lang="en-US" altLang="ko-KR" sz="1400" baseline="-25000" dirty="0">
                  <a:latin typeface="Arial" panose="020B0604020202020204" pitchFamily="34" charset="0"/>
                  <a:cs typeface="Arial" panose="020B0604020202020204" pitchFamily="34" charset="0"/>
                </a:rPr>
                <a:t>S</a:t>
              </a:r>
              <a:r>
                <a:rPr lang="en-US" altLang="ko-KR" sz="1400" dirty="0">
                  <a:latin typeface="Arial" panose="020B0604020202020204" pitchFamily="34" charset="0"/>
                  <a:cs typeface="Arial" panose="020B0604020202020204" pitchFamily="34" charset="0"/>
                </a:rPr>
                <a:t>)</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Melting temperature of deposition materials (</a:t>
              </a:r>
              <a:r>
                <a:rPr lang="en-US" altLang="ko-KR" sz="1400" i="1" dirty="0">
                  <a:latin typeface="Arial" panose="020B0604020202020204" pitchFamily="34" charset="0"/>
                  <a:cs typeface="Arial" panose="020B0604020202020204" pitchFamily="34" charset="0"/>
                </a:rPr>
                <a:t>T</a:t>
              </a:r>
              <a:r>
                <a:rPr lang="en-US" altLang="ko-KR" sz="1400" baseline="-25000" dirty="0">
                  <a:latin typeface="Arial" panose="020B0604020202020204" pitchFamily="34" charset="0"/>
                  <a:cs typeface="Arial" panose="020B0604020202020204" pitchFamily="34" charset="0"/>
                </a:rPr>
                <a:t>M</a:t>
              </a:r>
              <a:r>
                <a:rPr lang="en-US" altLang="ko-KR" sz="1400" dirty="0">
                  <a:latin typeface="Arial" panose="020B0604020202020204" pitchFamily="34" charset="0"/>
                  <a:cs typeface="Arial" panose="020B0604020202020204" pitchFamily="34" charset="0"/>
                </a:rPr>
                <a:t>)</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Deposition rate</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Surface mobility of atoms (and clusters)</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Base pressure</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Working pressure</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Substrate surface energy (</a:t>
              </a:r>
              <a:r>
                <a:rPr lang="el-GR" altLang="ko-KR" sz="1400" i="1" dirty="0">
                  <a:latin typeface="Arial" panose="020B0604020202020204" pitchFamily="34" charset="0"/>
                  <a:cs typeface="Arial" panose="020B0604020202020204" pitchFamily="34" charset="0"/>
                </a:rPr>
                <a:t>γ</a:t>
              </a:r>
              <a:r>
                <a:rPr lang="en-US" altLang="ko-KR" sz="1400" baseline="-25000" dirty="0">
                  <a:latin typeface="Arial" panose="020B0604020202020204" pitchFamily="34" charset="0"/>
                  <a:cs typeface="Arial" panose="020B0604020202020204" pitchFamily="34" charset="0"/>
                </a:rPr>
                <a:t>SV</a:t>
              </a:r>
              <a:r>
                <a:rPr lang="en-US" altLang="ko-KR" sz="1400" dirty="0">
                  <a:latin typeface="Arial" panose="020B0604020202020204" pitchFamily="34" charset="0"/>
                  <a:cs typeface="Arial" panose="020B0604020202020204" pitchFamily="34" charset="0"/>
                </a:rPr>
                <a:t>)</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Interfacial energy (</a:t>
              </a:r>
              <a:r>
                <a:rPr lang="el-GR" altLang="ko-KR" sz="1400" i="1" dirty="0">
                  <a:latin typeface="Arial" panose="020B0604020202020204" pitchFamily="34" charset="0"/>
                  <a:cs typeface="Arial" panose="020B0604020202020204" pitchFamily="34" charset="0"/>
                </a:rPr>
                <a:t>γ</a:t>
              </a:r>
              <a:r>
                <a:rPr lang="en-US" altLang="ko-KR" sz="1400" baseline="-25000" dirty="0">
                  <a:latin typeface="Arial" panose="020B0604020202020204" pitchFamily="34" charset="0"/>
                  <a:cs typeface="Arial" panose="020B0604020202020204" pitchFamily="34" charset="0"/>
                </a:rPr>
                <a:t>fs</a:t>
              </a:r>
              <a:r>
                <a:rPr lang="en-US" altLang="ko-KR" sz="1400" dirty="0">
                  <a:latin typeface="Arial" panose="020B0604020202020204" pitchFamily="34" charset="0"/>
                  <a:cs typeface="Arial" panose="020B0604020202020204" pitchFamily="34" charset="0"/>
                </a:rPr>
                <a:t>)</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Contaminants</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Film thickness </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Crystal structure of the surface</a:t>
              </a:r>
            </a:p>
            <a:p>
              <a:pPr marL="342900" indent="-342900">
                <a:buFont typeface="+mj-lt"/>
                <a:buAutoNum type="arabicPeriod"/>
              </a:pPr>
              <a:endParaRPr lang="en-US" altLang="ko-KR" sz="1400" dirty="0">
                <a:latin typeface="Arial" panose="020B0604020202020204" pitchFamily="34" charset="0"/>
                <a:cs typeface="Arial" panose="020B0604020202020204" pitchFamily="34" charset="0"/>
              </a:endParaRPr>
            </a:p>
            <a:p>
              <a:pPr marL="342900" indent="-342900">
                <a:buFont typeface="+mj-lt"/>
                <a:buAutoNum type="arabicPeriod"/>
              </a:pPr>
              <a:r>
                <a:rPr lang="en-US" altLang="ko-KR" sz="1400" dirty="0">
                  <a:latin typeface="Arial" panose="020B0604020202020204" pitchFamily="34" charset="0"/>
                  <a:cs typeface="Arial" panose="020B0604020202020204" pitchFamily="34" charset="0"/>
                </a:rPr>
                <a:t>Laser energy (energy density)</a:t>
              </a:r>
            </a:p>
          </p:txBody>
        </p:sp>
      </p:grpSp>
    </p:spTree>
    <p:extLst>
      <p:ext uri="{BB962C8B-B14F-4D97-AF65-F5344CB8AC3E}">
        <p14:creationId xmlns:p14="http://schemas.microsoft.com/office/powerpoint/2010/main" val="3465876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39513" y="60510"/>
            <a:ext cx="4603212" cy="6615953"/>
          </a:xfrm>
          <a:prstGeom prst="rect">
            <a:avLst/>
          </a:prstGeom>
        </p:spPr>
      </p:pic>
      <p:sp>
        <p:nvSpPr>
          <p:cNvPr id="5" name="직사각형 4"/>
          <p:cNvSpPr/>
          <p:nvPr/>
        </p:nvSpPr>
        <p:spPr>
          <a:xfrm>
            <a:off x="4796117" y="1860648"/>
            <a:ext cx="6096000" cy="923330"/>
          </a:xfrm>
          <a:prstGeom prst="rect">
            <a:avLst/>
          </a:prstGeom>
        </p:spPr>
        <p:txBody>
          <a:bodyPr>
            <a:spAutoFit/>
          </a:bodyPr>
          <a:lstStyle/>
          <a:p>
            <a:r>
              <a:rPr lang="en-US" altLang="ko-KR" dirty="0"/>
              <a:t>Epitaxial stabilization is also strongly associated with the </a:t>
            </a:r>
            <a:r>
              <a:rPr lang="en-US" altLang="ko-KR" b="1" dirty="0"/>
              <a:t>surface energy</a:t>
            </a:r>
            <a:r>
              <a:rPr lang="en-US" altLang="ko-KR" dirty="0"/>
              <a:t> and </a:t>
            </a:r>
            <a:r>
              <a:rPr lang="en-US" altLang="ko-KR" b="1" dirty="0"/>
              <a:t>structural continuity</a:t>
            </a:r>
            <a:r>
              <a:rPr lang="en-US" altLang="ko-KR" dirty="0"/>
              <a:t> resulted from BFO and the STO substrates.</a:t>
            </a:r>
            <a:endParaRPr lang="ko-KR" altLang="en-US" dirty="0"/>
          </a:p>
        </p:txBody>
      </p:sp>
      <p:sp>
        <p:nvSpPr>
          <p:cNvPr id="6" name="직사각형 5"/>
          <p:cNvSpPr/>
          <p:nvPr/>
        </p:nvSpPr>
        <p:spPr>
          <a:xfrm>
            <a:off x="4796116" y="3029208"/>
            <a:ext cx="7286065" cy="1200329"/>
          </a:xfrm>
          <a:prstGeom prst="rect">
            <a:avLst/>
          </a:prstGeom>
        </p:spPr>
        <p:txBody>
          <a:bodyPr wrap="square">
            <a:spAutoFit/>
          </a:bodyPr>
          <a:lstStyle/>
          <a:p>
            <a:r>
              <a:rPr lang="en-US" altLang="ko-KR" dirty="0"/>
              <a:t>Here, </a:t>
            </a:r>
            <a:r>
              <a:rPr lang="en-US" altLang="ko-KR" b="1" dirty="0"/>
              <a:t>STO(100) has non-polar surface</a:t>
            </a:r>
            <a:r>
              <a:rPr lang="en-US" altLang="ko-KR" dirty="0"/>
              <a:t>, while </a:t>
            </a:r>
            <a:r>
              <a:rPr lang="en-US" altLang="ko-KR" b="1" dirty="0"/>
              <a:t>-(110), and –(111) have polar surface</a:t>
            </a:r>
            <a:r>
              <a:rPr lang="en-US" altLang="ko-KR" dirty="0"/>
              <a:t>. It has been reported a distinct </a:t>
            </a:r>
            <a:r>
              <a:rPr lang="en-US" altLang="ko-KR" b="1" dirty="0"/>
              <a:t>island nucleation</a:t>
            </a:r>
            <a:r>
              <a:rPr lang="en-US" altLang="ko-KR" dirty="0"/>
              <a:t> kinetics in different surface polarities, wherein, the early stage island nucleation contributes to the final surface morphology of the film.</a:t>
            </a:r>
            <a:endParaRPr lang="ko-KR" altLang="en-US" dirty="0"/>
          </a:p>
        </p:txBody>
      </p:sp>
    </p:spTree>
    <p:extLst>
      <p:ext uri="{BB962C8B-B14F-4D97-AF65-F5344CB8AC3E}">
        <p14:creationId xmlns:p14="http://schemas.microsoft.com/office/powerpoint/2010/main" val="326189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Introduction</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5" name="직사각형 4"/>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6" name="직사각형 5"/>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7" name="직사각형 6"/>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2</a:t>
            </a:fld>
            <a:endParaRPr lang="ko-KR" altLang="en-US" sz="1600" dirty="0">
              <a:solidFill>
                <a:schemeClr val="bg1"/>
              </a:solidFill>
              <a:latin typeface="Arial" panose="020B0604020202020204" pitchFamily="34" charset="0"/>
              <a:cs typeface="Arial" panose="020B0604020202020204" pitchFamily="34" charset="0"/>
            </a:endParaRPr>
          </a:p>
        </p:txBody>
      </p:sp>
      <p:grpSp>
        <p:nvGrpSpPr>
          <p:cNvPr id="22" name="그룹 21"/>
          <p:cNvGrpSpPr/>
          <p:nvPr/>
        </p:nvGrpSpPr>
        <p:grpSpPr>
          <a:xfrm>
            <a:off x="529051" y="1411024"/>
            <a:ext cx="4816904" cy="3011312"/>
            <a:chOff x="219078" y="-2308796"/>
            <a:chExt cx="3921584" cy="2451598"/>
          </a:xfrm>
        </p:grpSpPr>
        <p:pic>
          <p:nvPicPr>
            <p:cNvPr id="1028" name="Picture 4" descr="https://d32m1btok6bzqh.cloudfront.net/wp-content/uploads/2020/06/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8" y="-2308796"/>
              <a:ext cx="3921584" cy="22300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CFB7A11-D86D-E8E6-A287-E3049D2654EB}"/>
                </a:ext>
              </a:extLst>
            </p:cNvPr>
            <p:cNvSpPr txBox="1"/>
            <p:nvPr/>
          </p:nvSpPr>
          <p:spPr>
            <a:xfrm>
              <a:off x="367983" y="-32597"/>
              <a:ext cx="3622139" cy="175399"/>
            </a:xfrm>
            <a:prstGeom prst="rect">
              <a:avLst/>
            </a:prstGeom>
            <a:noFill/>
          </p:spPr>
          <p:txBody>
            <a:bodyPr wrap="square">
              <a:spAutoFit/>
            </a:bodyPr>
            <a:lstStyle/>
            <a:p>
              <a:pPr algn="ctr"/>
              <a:r>
                <a:rPr lang="en-US" altLang="ko-KR" sz="800" i="1" dirty="0">
                  <a:latin typeface="Arial" panose="020B0604020202020204" pitchFamily="34" charset="0"/>
                  <a:cs typeface="Arial" panose="020B0604020202020204" pitchFamily="34" charset="0"/>
                </a:rPr>
                <a:t>Ref. What’s Next for Corporate Sustainability in a Post-COVID19 World</a:t>
              </a:r>
            </a:p>
          </p:txBody>
        </p:sp>
      </p:grpSp>
      <p:sp>
        <p:nvSpPr>
          <p:cNvPr id="14" name="TextBox 13"/>
          <p:cNvSpPr txBox="1"/>
          <p:nvPr/>
        </p:nvSpPr>
        <p:spPr>
          <a:xfrm>
            <a:off x="521335" y="792480"/>
            <a:ext cx="6983835"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World Climate Crisis &amp; Carbon Neutral Society</a:t>
            </a:r>
            <a:endParaRPr lang="ko-KR" altLang="en-US" sz="2400" b="1" dirty="0">
              <a:latin typeface="Arial" panose="020B0604020202020204" pitchFamily="34" charset="0"/>
              <a:cs typeface="Arial" panose="020B0604020202020204" pitchFamily="34" charset="0"/>
            </a:endParaRPr>
          </a:p>
        </p:txBody>
      </p:sp>
      <p:pic>
        <p:nvPicPr>
          <p:cNvPr id="1044" name="Picture 20" descr="https://impact-investor.com/wp-content/uploads/2022/06/Hydrogen-iStock-12547955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214" y="3992626"/>
            <a:ext cx="2817809" cy="191523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그룹 22"/>
          <p:cNvGrpSpPr/>
          <p:nvPr/>
        </p:nvGrpSpPr>
        <p:grpSpPr>
          <a:xfrm>
            <a:off x="572051" y="4460181"/>
            <a:ext cx="5132592" cy="2357043"/>
            <a:chOff x="572051" y="4460181"/>
            <a:chExt cx="5132592" cy="2357043"/>
          </a:xfrm>
        </p:grpSpPr>
        <p:pic>
          <p:nvPicPr>
            <p:cNvPr id="20" name="그림 19"/>
            <p:cNvPicPr>
              <a:picLocks noChangeAspect="1"/>
            </p:cNvPicPr>
            <p:nvPr/>
          </p:nvPicPr>
          <p:blipFill>
            <a:blip r:embed="rId5"/>
            <a:stretch>
              <a:fillRect/>
            </a:stretch>
          </p:blipFill>
          <p:spPr>
            <a:xfrm>
              <a:off x="572051" y="4460181"/>
              <a:ext cx="5132592" cy="2141599"/>
            </a:xfrm>
            <a:prstGeom prst="rect">
              <a:avLst/>
            </a:prstGeom>
          </p:spPr>
        </p:pic>
        <p:sp>
          <p:nvSpPr>
            <p:cNvPr id="21" name="직사각형 20"/>
            <p:cNvSpPr/>
            <p:nvPr/>
          </p:nvSpPr>
          <p:spPr>
            <a:xfrm>
              <a:off x="659964" y="6601780"/>
              <a:ext cx="4956766" cy="215444"/>
            </a:xfrm>
            <a:prstGeom prst="rect">
              <a:avLst/>
            </a:prstGeom>
          </p:spPr>
          <p:txBody>
            <a:bodyPr wrap="square">
              <a:spAutoFit/>
            </a:bodyPr>
            <a:lstStyle/>
            <a:p>
              <a:pPr algn="ctr"/>
              <a:r>
                <a:rPr lang="en-US" altLang="ko-KR" sz="800" i="1" dirty="0">
                  <a:latin typeface="Arial" panose="020B0604020202020204" pitchFamily="34" charset="0"/>
                  <a:cs typeface="Arial" panose="020B0604020202020204" pitchFamily="34" charset="0"/>
                </a:rPr>
                <a:t>Ref. NOAA National Centers for Environmental Information, Monthly Global Climate Report for April 2023</a:t>
              </a:r>
              <a:endParaRPr lang="ko-KR" altLang="en-US" sz="800" i="1" dirty="0">
                <a:latin typeface="Arial" panose="020B0604020202020204" pitchFamily="34" charset="0"/>
                <a:cs typeface="Arial" panose="020B0604020202020204" pitchFamily="34" charset="0"/>
              </a:endParaRPr>
            </a:p>
          </p:txBody>
        </p:sp>
      </p:grpSp>
      <p:grpSp>
        <p:nvGrpSpPr>
          <p:cNvPr id="24" name="그룹 23"/>
          <p:cNvGrpSpPr/>
          <p:nvPr/>
        </p:nvGrpSpPr>
        <p:grpSpPr>
          <a:xfrm>
            <a:off x="6096000" y="1481004"/>
            <a:ext cx="5581678" cy="2391512"/>
            <a:chOff x="6096000" y="1481004"/>
            <a:chExt cx="5581678" cy="2391512"/>
          </a:xfrm>
        </p:grpSpPr>
        <p:pic>
          <p:nvPicPr>
            <p:cNvPr id="39" name="그림 38"/>
            <p:cNvPicPr>
              <a:picLocks noChangeAspect="1"/>
            </p:cNvPicPr>
            <p:nvPr/>
          </p:nvPicPr>
          <p:blipFill>
            <a:blip r:embed="rId6"/>
            <a:stretch>
              <a:fillRect/>
            </a:stretch>
          </p:blipFill>
          <p:spPr>
            <a:xfrm>
              <a:off x="6096000" y="1481004"/>
              <a:ext cx="5581678" cy="2245690"/>
            </a:xfrm>
            <a:prstGeom prst="rect">
              <a:avLst/>
            </a:prstGeom>
          </p:spPr>
        </p:pic>
        <p:sp>
          <p:nvSpPr>
            <p:cNvPr id="48" name="직사각형 47"/>
            <p:cNvSpPr/>
            <p:nvPr/>
          </p:nvSpPr>
          <p:spPr>
            <a:xfrm>
              <a:off x="7319886" y="3657072"/>
              <a:ext cx="3121367" cy="215444"/>
            </a:xfrm>
            <a:prstGeom prst="rect">
              <a:avLst/>
            </a:prstGeom>
          </p:spPr>
          <p:txBody>
            <a:bodyPr wrap="none">
              <a:spAutoFit/>
            </a:bodyPr>
            <a:lstStyle/>
            <a:p>
              <a:pPr algn="ctr"/>
              <a:r>
                <a:rPr lang="en-US" altLang="ko-KR" sz="800" i="1" dirty="0">
                  <a:latin typeface="Arial" panose="020B0604020202020204" pitchFamily="34" charset="0"/>
                  <a:cs typeface="Arial" panose="020B0604020202020204" pitchFamily="34" charset="0"/>
                </a:rPr>
                <a:t>Green hydrogen, International Renewable Energy Agency, 2020</a:t>
              </a:r>
              <a:endParaRPr lang="ko-KR" altLang="en-US" sz="800" i="1" dirty="0">
                <a:latin typeface="Arial" panose="020B0604020202020204" pitchFamily="34" charset="0"/>
                <a:cs typeface="Arial" panose="020B0604020202020204" pitchFamily="34" charset="0"/>
              </a:endParaRPr>
            </a:p>
          </p:txBody>
        </p:sp>
      </p:grpSp>
      <p:pic>
        <p:nvPicPr>
          <p:cNvPr id="1050" name="Picture 26" descr="MOE_Hydrogen Supply Chain Platfor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80" t="4957" r="18120"/>
          <a:stretch/>
        </p:blipFill>
        <p:spPr bwMode="auto">
          <a:xfrm>
            <a:off x="9131396" y="4345547"/>
            <a:ext cx="2558956" cy="228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6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t zero, carbon neutral, carbon negative... what do they mean exact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704" y="5242560"/>
            <a:ext cx="3230879" cy="3230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FB7A11-D86D-E8E6-A287-E3049D2654EB}"/>
              </a:ext>
            </a:extLst>
          </p:cNvPr>
          <p:cNvSpPr txBox="1"/>
          <p:nvPr/>
        </p:nvSpPr>
        <p:spPr>
          <a:xfrm>
            <a:off x="-1408335" y="8547238"/>
            <a:ext cx="3622139"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Net zero, carbon neutral, carbon negative... what do they mean exactly?</a:t>
            </a:r>
          </a:p>
        </p:txBody>
      </p:sp>
      <p:pic>
        <p:nvPicPr>
          <p:cNvPr id="6" name="Picture 6" descr="P&amp;G Accelerates Action on Climate Change Toward Net Zero GHG Emissions by 20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428" y="401359"/>
            <a:ext cx="7593690" cy="4271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nfographic: The Road to Net Zero | Statista"/>
          <p:cNvPicPr>
            <a:picLocks noChangeAspect="1" noChangeArrowheads="1"/>
          </p:cNvPicPr>
          <p:nvPr/>
        </p:nvPicPr>
        <p:blipFill rotWithShape="1">
          <a:blip r:embed="rId4">
            <a:extLst>
              <a:ext uri="{28A0092B-C50C-407E-A947-70E740481C1C}">
                <a14:useLocalDpi xmlns:a14="http://schemas.microsoft.com/office/drawing/2010/main" val="0"/>
              </a:ext>
            </a:extLst>
          </a:blip>
          <a:srcRect t="4857" b="14762"/>
          <a:stretch/>
        </p:blipFill>
        <p:spPr bwMode="auto">
          <a:xfrm>
            <a:off x="9222425" y="636817"/>
            <a:ext cx="5268362" cy="4234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et Zero and Carbon Neutral Concepts Net Zero Emissions Goals A climate-neutral long-term strategy Ready to put wooden blocks by hand with green net center icon and green icon on gray background."/>
          <p:cNvPicPr>
            <a:picLocks noChangeAspect="1" noChangeArrowheads="1"/>
          </p:cNvPicPr>
          <p:nvPr/>
        </p:nvPicPr>
        <p:blipFill rotWithShape="1">
          <a:blip r:embed="rId5">
            <a:extLst>
              <a:ext uri="{28A0092B-C50C-407E-A947-70E740481C1C}">
                <a14:useLocalDpi xmlns:a14="http://schemas.microsoft.com/office/drawing/2010/main" val="0"/>
              </a:ext>
            </a:extLst>
          </a:blip>
          <a:srcRect l="37021"/>
          <a:stretch/>
        </p:blipFill>
        <p:spPr bwMode="auto">
          <a:xfrm>
            <a:off x="4173780" y="5381578"/>
            <a:ext cx="7018472"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12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개체 13">
            <a:extLst>
              <a:ext uri="{FF2B5EF4-FFF2-40B4-BE49-F238E27FC236}">
                <a16:creationId xmlns:a16="http://schemas.microsoft.com/office/drawing/2014/main" id="{D7493619-B4B2-42A2-AB79-CA74CE1869D4}"/>
              </a:ext>
            </a:extLst>
          </p:cNvPr>
          <p:cNvGraphicFramePr>
            <a:graphicFrameLocks noChangeAspect="1"/>
          </p:cNvGraphicFramePr>
          <p:nvPr>
            <p:extLst>
              <p:ext uri="{D42A27DB-BD31-4B8C-83A1-F6EECF244321}">
                <p14:modId xmlns:p14="http://schemas.microsoft.com/office/powerpoint/2010/main" val="2193483770"/>
              </p:ext>
            </p:extLst>
          </p:nvPr>
        </p:nvGraphicFramePr>
        <p:xfrm>
          <a:off x="-190800" y="1300777"/>
          <a:ext cx="6480000" cy="4960401"/>
        </p:xfrm>
        <a:graphic>
          <a:graphicData uri="http://schemas.openxmlformats.org/presentationml/2006/ole">
            <mc:AlternateContent xmlns:mc="http://schemas.openxmlformats.org/markup-compatibility/2006">
              <mc:Choice xmlns:v="urn:schemas-microsoft-com:vml" Requires="v">
                <p:oleObj spid="_x0000_s11294" name="Graph" r:id="rId3" imgW="9802440" imgH="7502760" progId="Origin95.Graph">
                  <p:embed/>
                </p:oleObj>
              </mc:Choice>
              <mc:Fallback>
                <p:oleObj name="Graph" r:id="rId3" imgW="9802440" imgH="7502760" progId="Origin95.Graph">
                  <p:embed/>
                  <p:pic>
                    <p:nvPicPr>
                      <p:cNvPr id="25" name="개체 24">
                        <a:extLst>
                          <a:ext uri="{FF2B5EF4-FFF2-40B4-BE49-F238E27FC236}">
                            <a16:creationId xmlns:a16="http://schemas.microsoft.com/office/drawing/2014/main" id="{D7493619-B4B2-42A2-AB79-CA74CE1869D4}"/>
                          </a:ext>
                        </a:extLst>
                      </p:cNvPr>
                      <p:cNvPicPr/>
                      <p:nvPr/>
                    </p:nvPicPr>
                    <p:blipFill>
                      <a:blip r:embed="rId4"/>
                      <a:stretch>
                        <a:fillRect/>
                      </a:stretch>
                    </p:blipFill>
                    <p:spPr>
                      <a:xfrm>
                        <a:off x="-190800" y="1300777"/>
                        <a:ext cx="6480000" cy="4960401"/>
                      </a:xfrm>
                      <a:prstGeom prst="rect">
                        <a:avLst/>
                      </a:prstGeom>
                    </p:spPr>
                  </p:pic>
                </p:oleObj>
              </mc:Fallback>
            </mc:AlternateContent>
          </a:graphicData>
        </a:graphic>
      </p:graphicFrame>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9</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Future plan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TextBox 11"/>
          <p:cNvSpPr txBox="1"/>
          <p:nvPr/>
        </p:nvSpPr>
        <p:spPr>
          <a:xfrm>
            <a:off x="521335" y="754836"/>
            <a:ext cx="4873450"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LSV curves &amp; NRR performance</a:t>
            </a:r>
          </a:p>
        </p:txBody>
      </p:sp>
      <p:graphicFrame>
        <p:nvGraphicFramePr>
          <p:cNvPr id="13" name="개체 12">
            <a:extLst>
              <a:ext uri="{FF2B5EF4-FFF2-40B4-BE49-F238E27FC236}">
                <a16:creationId xmlns:a16="http://schemas.microsoft.com/office/drawing/2014/main" id="{3350620F-480C-97B8-80D7-B5862719DC3B}"/>
              </a:ext>
            </a:extLst>
          </p:cNvPr>
          <p:cNvGraphicFramePr>
            <a:graphicFrameLocks noChangeAspect="1"/>
          </p:cNvGraphicFramePr>
          <p:nvPr>
            <p:extLst>
              <p:ext uri="{D42A27DB-BD31-4B8C-83A1-F6EECF244321}">
                <p14:modId xmlns:p14="http://schemas.microsoft.com/office/powerpoint/2010/main" val="1922962504"/>
              </p:ext>
            </p:extLst>
          </p:nvPr>
        </p:nvGraphicFramePr>
        <p:xfrm>
          <a:off x="5612940" y="1300777"/>
          <a:ext cx="6480000" cy="4958381"/>
        </p:xfrm>
        <a:graphic>
          <a:graphicData uri="http://schemas.openxmlformats.org/presentationml/2006/ole">
            <mc:AlternateContent xmlns:mc="http://schemas.openxmlformats.org/markup-compatibility/2006">
              <mc:Choice xmlns:v="urn:schemas-microsoft-com:vml" Requires="v">
                <p:oleObj spid="_x0000_s11295" name="Graph" r:id="rId5" imgW="3920760" imgH="3000960" progId="Origin95.Graph">
                  <p:embed/>
                </p:oleObj>
              </mc:Choice>
              <mc:Fallback>
                <p:oleObj name="Graph" r:id="rId5" imgW="3920760" imgH="3000960" progId="Origin95.Graph">
                  <p:embed/>
                  <p:pic>
                    <p:nvPicPr>
                      <p:cNvPr id="3" name="개체 2">
                        <a:extLst>
                          <a:ext uri="{FF2B5EF4-FFF2-40B4-BE49-F238E27FC236}">
                            <a16:creationId xmlns:a16="http://schemas.microsoft.com/office/drawing/2014/main" id="{3350620F-480C-97B8-80D7-B5862719DC3B}"/>
                          </a:ext>
                        </a:extLst>
                      </p:cNvPr>
                      <p:cNvPicPr/>
                      <p:nvPr/>
                    </p:nvPicPr>
                    <p:blipFill>
                      <a:blip r:embed="rId6"/>
                      <a:stretch>
                        <a:fillRect/>
                      </a:stretch>
                    </p:blipFill>
                    <p:spPr>
                      <a:xfrm>
                        <a:off x="5612940" y="1300777"/>
                        <a:ext cx="6480000" cy="4958381"/>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8A71BA37-E602-477F-AEE9-673B0CA80FA4}"/>
              </a:ext>
            </a:extLst>
          </p:cNvPr>
          <p:cNvSpPr txBox="1"/>
          <p:nvPr/>
        </p:nvSpPr>
        <p:spPr>
          <a:xfrm>
            <a:off x="1011236" y="1938255"/>
            <a:ext cx="2129109"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0.1M KOH + 0.1M KNO</a:t>
            </a:r>
            <a:r>
              <a:rPr lang="en-US" altLang="ko-KR" sz="1400" baseline="-25000" dirty="0">
                <a:latin typeface="Arial" panose="020B0604020202020204" pitchFamily="34" charset="0"/>
                <a:cs typeface="Arial" panose="020B0604020202020204" pitchFamily="34" charset="0"/>
              </a:rPr>
              <a:t>3</a:t>
            </a:r>
          </a:p>
        </p:txBody>
      </p:sp>
      <p:sp>
        <p:nvSpPr>
          <p:cNvPr id="16" name="TextBox 15"/>
          <p:cNvSpPr txBox="1"/>
          <p:nvPr/>
        </p:nvSpPr>
        <p:spPr>
          <a:xfrm>
            <a:off x="3103055" y="3928736"/>
            <a:ext cx="1515158"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BFO/SRO/STO (100)</a:t>
            </a:r>
            <a:endParaRPr lang="ko-KR" altLang="en-US" sz="1100" dirty="0">
              <a:latin typeface="Arial" panose="020B0604020202020204" pitchFamily="34" charset="0"/>
              <a:cs typeface="Arial" panose="020B0604020202020204" pitchFamily="34" charset="0"/>
            </a:endParaRPr>
          </a:p>
        </p:txBody>
      </p:sp>
      <p:sp>
        <p:nvSpPr>
          <p:cNvPr id="17" name="TextBox 16"/>
          <p:cNvSpPr txBox="1"/>
          <p:nvPr/>
        </p:nvSpPr>
        <p:spPr>
          <a:xfrm>
            <a:off x="3103055" y="4164735"/>
            <a:ext cx="1515158" cy="261610"/>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BFO/SRO/STO (110)</a:t>
            </a:r>
            <a:endParaRPr lang="ko-KR" altLang="en-US" sz="1100" dirty="0">
              <a:solidFill>
                <a:srgbClr val="0000FF"/>
              </a:solidFill>
              <a:latin typeface="Arial" panose="020B0604020202020204" pitchFamily="34" charset="0"/>
              <a:cs typeface="Arial" panose="020B0604020202020204" pitchFamily="34" charset="0"/>
            </a:endParaRPr>
          </a:p>
        </p:txBody>
      </p:sp>
      <p:sp>
        <p:nvSpPr>
          <p:cNvPr id="18" name="TextBox 17"/>
          <p:cNvSpPr txBox="1"/>
          <p:nvPr/>
        </p:nvSpPr>
        <p:spPr>
          <a:xfrm>
            <a:off x="3103055" y="4373396"/>
            <a:ext cx="1515158"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BFO/SRO/STO (111)</a:t>
            </a:r>
            <a:endParaRPr lang="ko-KR" altLang="en-US" sz="1100"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3103055" y="4604631"/>
            <a:ext cx="214033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BFO/SRO/STO (100) with NO</a:t>
            </a:r>
            <a:r>
              <a:rPr lang="en-US" altLang="ko-KR" sz="1100" baseline="-25000" dirty="0">
                <a:latin typeface="Arial" panose="020B0604020202020204" pitchFamily="34" charset="0"/>
                <a:cs typeface="Arial" panose="020B0604020202020204" pitchFamily="34" charset="0"/>
              </a:rPr>
              <a:t>3</a:t>
            </a:r>
            <a:r>
              <a:rPr lang="en-US" altLang="ko-KR" sz="1100" baseline="30000" dirty="0">
                <a:latin typeface="Arial" panose="020B0604020202020204" pitchFamily="34" charset="0"/>
                <a:cs typeface="Arial" panose="020B0604020202020204" pitchFamily="34" charset="0"/>
              </a:rPr>
              <a:t>-</a:t>
            </a:r>
            <a:endParaRPr lang="ko-KR" altLang="en-US" sz="1100" baseline="30000" dirty="0">
              <a:latin typeface="Arial" panose="020B0604020202020204" pitchFamily="34" charset="0"/>
              <a:cs typeface="Arial" panose="020B0604020202020204" pitchFamily="34" charset="0"/>
            </a:endParaRPr>
          </a:p>
        </p:txBody>
      </p:sp>
      <p:sp>
        <p:nvSpPr>
          <p:cNvPr id="21" name="TextBox 20"/>
          <p:cNvSpPr txBox="1"/>
          <p:nvPr/>
        </p:nvSpPr>
        <p:spPr>
          <a:xfrm>
            <a:off x="3103055" y="4827576"/>
            <a:ext cx="2140330" cy="430887"/>
          </a:xfrm>
          <a:prstGeom prst="rect">
            <a:avLst/>
          </a:prstGeom>
          <a:noFill/>
        </p:spPr>
        <p:txBody>
          <a:bodyPr wrap="none" rtlCol="0">
            <a:spAutoFit/>
          </a:bodyPr>
          <a:lstStyle/>
          <a:p>
            <a:r>
              <a:rPr lang="en-US" altLang="ko-KR" sz="1100" dirty="0">
                <a:solidFill>
                  <a:srgbClr val="0000FF"/>
                </a:solidFill>
                <a:latin typeface="Arial" panose="020B0604020202020204" pitchFamily="34" charset="0"/>
                <a:cs typeface="Arial" panose="020B0604020202020204" pitchFamily="34" charset="0"/>
              </a:rPr>
              <a:t>BFO/SRO/STO (110) with NO</a:t>
            </a:r>
            <a:r>
              <a:rPr lang="en-US" altLang="ko-KR" sz="1100" baseline="-25000" dirty="0">
                <a:solidFill>
                  <a:srgbClr val="0000FF"/>
                </a:solidFill>
                <a:latin typeface="Arial" panose="020B0604020202020204" pitchFamily="34" charset="0"/>
                <a:cs typeface="Arial" panose="020B0604020202020204" pitchFamily="34" charset="0"/>
              </a:rPr>
              <a:t>3</a:t>
            </a:r>
            <a:r>
              <a:rPr lang="en-US" altLang="ko-KR" sz="1100" baseline="30000" dirty="0">
                <a:solidFill>
                  <a:srgbClr val="0000FF"/>
                </a:solidFill>
                <a:latin typeface="Arial" panose="020B0604020202020204" pitchFamily="34" charset="0"/>
                <a:cs typeface="Arial" panose="020B0604020202020204" pitchFamily="34" charset="0"/>
              </a:rPr>
              <a:t>-</a:t>
            </a:r>
            <a:endParaRPr lang="ko-KR" altLang="en-US" sz="1100" baseline="30000" dirty="0">
              <a:solidFill>
                <a:srgbClr val="0000FF"/>
              </a:solidFill>
              <a:latin typeface="Arial" panose="020B0604020202020204" pitchFamily="34" charset="0"/>
              <a:cs typeface="Arial" panose="020B0604020202020204" pitchFamily="34" charset="0"/>
            </a:endParaRPr>
          </a:p>
          <a:p>
            <a:endParaRPr lang="ko-KR" altLang="en-US" sz="1100" dirty="0">
              <a:latin typeface="Arial" panose="020B0604020202020204" pitchFamily="34" charset="0"/>
              <a:cs typeface="Arial" panose="020B0604020202020204" pitchFamily="34" charset="0"/>
            </a:endParaRPr>
          </a:p>
        </p:txBody>
      </p:sp>
      <p:sp>
        <p:nvSpPr>
          <p:cNvPr id="22" name="TextBox 21"/>
          <p:cNvSpPr txBox="1"/>
          <p:nvPr/>
        </p:nvSpPr>
        <p:spPr>
          <a:xfrm>
            <a:off x="3103055" y="5060441"/>
            <a:ext cx="2140330" cy="261610"/>
          </a:xfrm>
          <a:prstGeom prst="rect">
            <a:avLst/>
          </a:prstGeom>
          <a:noFill/>
        </p:spPr>
        <p:txBody>
          <a:bodyPr wrap="none" rtlCol="0">
            <a:spAutoFit/>
          </a:bodyPr>
          <a:lstStyle/>
          <a:p>
            <a:r>
              <a:rPr lang="en-US" altLang="ko-KR" sz="1100" dirty="0">
                <a:solidFill>
                  <a:srgbClr val="FF0000"/>
                </a:solidFill>
                <a:latin typeface="Arial" panose="020B0604020202020204" pitchFamily="34" charset="0"/>
                <a:cs typeface="Arial" panose="020B0604020202020204" pitchFamily="34" charset="0"/>
              </a:rPr>
              <a:t>BFO/SRO/STO (111) with NO</a:t>
            </a:r>
            <a:r>
              <a:rPr lang="en-US" altLang="ko-KR" sz="1100" baseline="-25000" dirty="0">
                <a:solidFill>
                  <a:srgbClr val="FF0000"/>
                </a:solidFill>
                <a:latin typeface="Arial" panose="020B0604020202020204" pitchFamily="34" charset="0"/>
                <a:cs typeface="Arial" panose="020B0604020202020204" pitchFamily="34" charset="0"/>
              </a:rPr>
              <a:t>3</a:t>
            </a:r>
            <a:r>
              <a:rPr lang="en-US" altLang="ko-KR" sz="1100" baseline="30000" dirty="0">
                <a:solidFill>
                  <a:srgbClr val="FF0000"/>
                </a:solidFill>
                <a:latin typeface="Arial" panose="020B0604020202020204" pitchFamily="34" charset="0"/>
                <a:cs typeface="Arial" panose="020B0604020202020204" pitchFamily="34" charset="0"/>
              </a:rPr>
              <a:t>-</a:t>
            </a:r>
            <a:endParaRPr lang="ko-KR" altLang="en-US" sz="1100" baseline="30000" dirty="0">
              <a:solidFill>
                <a:srgbClr val="FF0000"/>
              </a:solidFill>
              <a:latin typeface="Arial" panose="020B0604020202020204" pitchFamily="34" charset="0"/>
              <a:cs typeface="Arial" panose="020B0604020202020204" pitchFamily="34" charset="0"/>
            </a:endParaRPr>
          </a:p>
        </p:txBody>
      </p:sp>
      <p:sp>
        <p:nvSpPr>
          <p:cNvPr id="23" name="직사각형 22"/>
          <p:cNvSpPr/>
          <p:nvPr/>
        </p:nvSpPr>
        <p:spPr>
          <a:xfrm>
            <a:off x="1632310" y="5673260"/>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Applied potential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4" name="직사각형 23"/>
          <p:cNvSpPr/>
          <p:nvPr/>
        </p:nvSpPr>
        <p:spPr>
          <a:xfrm rot="16200000">
            <a:off x="-1038268" y="3511525"/>
            <a:ext cx="294149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Current density (mA/cm</a:t>
            </a:r>
            <a:r>
              <a:rPr lang="en-US" altLang="ko-KR" sz="1600" baseline="-25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5" name="직사각형 24"/>
          <p:cNvSpPr/>
          <p:nvPr/>
        </p:nvSpPr>
        <p:spPr>
          <a:xfrm>
            <a:off x="7523940" y="5673260"/>
            <a:ext cx="2941490" cy="5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Sample (at -0.6 V </a:t>
            </a:r>
            <a:r>
              <a:rPr lang="en-US" altLang="ko-KR" sz="1600" i="1" dirty="0">
                <a:solidFill>
                  <a:schemeClr val="tx1"/>
                </a:solidFill>
                <a:latin typeface="Arial" panose="020B0604020202020204" pitchFamily="34" charset="0"/>
                <a:cs typeface="Arial" panose="020B0604020202020204" pitchFamily="34" charset="0"/>
              </a:rPr>
              <a:t>vs</a:t>
            </a:r>
            <a:r>
              <a:rPr lang="en-US" altLang="ko-KR" sz="1600" dirty="0">
                <a:solidFill>
                  <a:schemeClr val="tx1"/>
                </a:solidFill>
                <a:latin typeface="Arial" panose="020B0604020202020204" pitchFamily="34" charset="0"/>
                <a:cs typeface="Arial" panose="020B0604020202020204" pitchFamily="34" charset="0"/>
              </a:rPr>
              <a:t>. RHE)</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6" name="직사각형 25"/>
          <p:cNvSpPr/>
          <p:nvPr/>
        </p:nvSpPr>
        <p:spPr>
          <a:xfrm rot="16200000">
            <a:off x="4254188" y="3444107"/>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Ammonia yield (</a:t>
            </a:r>
            <a:r>
              <a:rPr lang="el-GR" altLang="ko-KR" sz="1600" dirty="0">
                <a:solidFill>
                  <a:schemeClr val="tx1"/>
                </a:solidFill>
                <a:latin typeface="Arial" panose="020B0604020202020204" pitchFamily="34" charset="0"/>
                <a:cs typeface="Arial" panose="020B0604020202020204" pitchFamily="34" charset="0"/>
              </a:rPr>
              <a:t>μ</a:t>
            </a:r>
            <a:r>
              <a:rPr lang="en-US" altLang="ko-KR" sz="1600" dirty="0">
                <a:solidFill>
                  <a:schemeClr val="tx1"/>
                </a:solidFill>
                <a:latin typeface="Arial" panose="020B0604020202020204" pitchFamily="34" charset="0"/>
                <a:cs typeface="Arial" panose="020B0604020202020204" pitchFamily="34" charset="0"/>
              </a:rPr>
              <a:t>g h</a:t>
            </a:r>
            <a:r>
              <a:rPr lang="en-US" altLang="ko-KR" sz="1600" baseline="30000" dirty="0">
                <a:solidFill>
                  <a:schemeClr val="tx1"/>
                </a:solidFill>
                <a:latin typeface="Arial" panose="020B0604020202020204" pitchFamily="34" charset="0"/>
                <a:cs typeface="Arial" panose="020B0604020202020204" pitchFamily="34" charset="0"/>
              </a:rPr>
              <a:t>-1</a:t>
            </a:r>
            <a:r>
              <a:rPr lang="en-US" altLang="ko-KR" sz="1600" dirty="0">
                <a:solidFill>
                  <a:schemeClr val="tx1"/>
                </a:solidFill>
                <a:latin typeface="Arial" panose="020B0604020202020204" pitchFamily="34" charset="0"/>
                <a:cs typeface="Arial" panose="020B0604020202020204" pitchFamily="34" charset="0"/>
              </a:rPr>
              <a:t> cm</a:t>
            </a:r>
            <a:r>
              <a:rPr lang="en-US" altLang="ko-KR" sz="1600" baseline="30000" dirty="0">
                <a:solidFill>
                  <a:schemeClr val="tx1"/>
                </a:solidFill>
                <a:latin typeface="Arial" panose="020B0604020202020204" pitchFamily="34" charset="0"/>
                <a:cs typeface="Arial" panose="020B0604020202020204" pitchFamily="34" charset="0"/>
              </a:rPr>
              <a:t>-2</a:t>
            </a:r>
            <a:r>
              <a:rPr lang="en-US" altLang="ko-KR" sz="1600" dirty="0">
                <a:solidFill>
                  <a:schemeClr val="tx1"/>
                </a:solidFill>
                <a:latin typeface="Arial" panose="020B0604020202020204" pitchFamily="34" charset="0"/>
                <a:cs typeface="Arial" panose="020B0604020202020204" pitchFamily="34" charset="0"/>
              </a:rPr>
              <a:t>)</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7" name="직사각형 26"/>
          <p:cNvSpPr/>
          <p:nvPr/>
        </p:nvSpPr>
        <p:spPr>
          <a:xfrm>
            <a:off x="7205165"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(001)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8" name="직사각형 27"/>
          <p:cNvSpPr/>
          <p:nvPr/>
        </p:nvSpPr>
        <p:spPr>
          <a:xfrm>
            <a:off x="8675910"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(110)</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29" name="직사각형 28"/>
          <p:cNvSpPr/>
          <p:nvPr/>
        </p:nvSpPr>
        <p:spPr>
          <a:xfrm>
            <a:off x="10146655" y="5472444"/>
            <a:ext cx="637550"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(111)</a:t>
            </a:r>
            <a:endParaRPr lang="ko-KR" altLang="en-US" sz="1600" dirty="0">
              <a:solidFill>
                <a:schemeClr val="tx1"/>
              </a:solidFill>
              <a:latin typeface="Arial" panose="020B0604020202020204" pitchFamily="34" charset="0"/>
              <a:cs typeface="Arial" panose="020B0604020202020204" pitchFamily="34" charset="0"/>
            </a:endParaRPr>
          </a:p>
        </p:txBody>
      </p:sp>
      <p:sp>
        <p:nvSpPr>
          <p:cNvPr id="30" name="직사각형 29"/>
          <p:cNvSpPr/>
          <p:nvPr/>
        </p:nvSpPr>
        <p:spPr>
          <a:xfrm rot="16200000">
            <a:off x="9825488" y="3444107"/>
            <a:ext cx="3699227" cy="357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Arial" panose="020B0604020202020204" pitchFamily="34" charset="0"/>
                <a:cs typeface="Arial" panose="020B0604020202020204" pitchFamily="34" charset="0"/>
              </a:rPr>
              <a:t>Faradaic efficiency (%)</a:t>
            </a:r>
            <a:endParaRPr lang="ko-KR" alt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019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Introduction</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6" name="직사각형 5"/>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7" name="직사각형 6"/>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3</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521335" y="792480"/>
            <a:ext cx="5280613"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Ammonia: Green hydrogen carrier </a:t>
            </a:r>
            <a:endParaRPr lang="ko-KR" altLang="en-US" sz="2400" b="1" dirty="0">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4E0E2A8B-DE23-60BC-2081-A6C4FE5ABC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55" t="7768" r="25224" b="13669"/>
          <a:stretch/>
        </p:blipFill>
        <p:spPr bwMode="auto">
          <a:xfrm rot="831740">
            <a:off x="4017423" y="1442501"/>
            <a:ext cx="1424899" cy="1187978"/>
          </a:xfrm>
          <a:prstGeom prst="rect">
            <a:avLst/>
          </a:prstGeom>
          <a:noFill/>
          <a:extLst>
            <a:ext uri="{909E8E84-426E-40DD-AFC4-6F175D3DCCD1}">
              <a14:hiddenFill xmlns:a14="http://schemas.microsoft.com/office/drawing/2010/main">
                <a:solidFill>
                  <a:srgbClr val="FFFFFF"/>
                </a:solidFill>
              </a14:hiddenFill>
            </a:ext>
          </a:extLst>
        </p:spPr>
      </p:pic>
      <p:sp>
        <p:nvSpPr>
          <p:cNvPr id="14" name="사각형: 둥근 모서리 15">
            <a:extLst>
              <a:ext uri="{FF2B5EF4-FFF2-40B4-BE49-F238E27FC236}">
                <a16:creationId xmlns:a16="http://schemas.microsoft.com/office/drawing/2014/main" id="{0AA1EA37-CA46-0C01-5266-C1CC9D3DC797}"/>
              </a:ext>
            </a:extLst>
          </p:cNvPr>
          <p:cNvSpPr/>
          <p:nvPr/>
        </p:nvSpPr>
        <p:spPr>
          <a:xfrm>
            <a:off x="4174753" y="2725393"/>
            <a:ext cx="1272173" cy="46166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rPr>
              <a:t>NH</a:t>
            </a:r>
            <a:r>
              <a:rPr lang="en-US" altLang="ko-KR" sz="2400" b="1" baseline="-25000" dirty="0">
                <a:solidFill>
                  <a:schemeClr val="tx1"/>
                </a:solidFill>
              </a:rPr>
              <a:t>3</a:t>
            </a:r>
            <a:endParaRPr lang="ko-KR" altLang="en-US" sz="2400" b="1" baseline="-25000" dirty="0">
              <a:solidFill>
                <a:schemeClr val="tx1"/>
              </a:solidFill>
            </a:endParaRPr>
          </a:p>
        </p:txBody>
      </p:sp>
      <p:sp>
        <p:nvSpPr>
          <p:cNvPr id="15" name="화살표: 오른쪽 16">
            <a:extLst>
              <a:ext uri="{FF2B5EF4-FFF2-40B4-BE49-F238E27FC236}">
                <a16:creationId xmlns:a16="http://schemas.microsoft.com/office/drawing/2014/main" id="{A874BF6A-60FA-9EDD-A3BB-D506A41BF754}"/>
              </a:ext>
            </a:extLst>
          </p:cNvPr>
          <p:cNvSpPr/>
          <p:nvPr/>
        </p:nvSpPr>
        <p:spPr>
          <a:xfrm>
            <a:off x="1935273" y="1547700"/>
            <a:ext cx="2078348" cy="1404523"/>
          </a:xfrm>
          <a:prstGeom prst="rightArrow">
            <a:avLst>
              <a:gd name="adj1" fmla="val 50000"/>
              <a:gd name="adj2" fmla="val 50000"/>
            </a:avLst>
          </a:prstGeom>
          <a:gradFill flip="none" rotWithShape="1">
            <a:gsLst>
              <a:gs pos="26000">
                <a:schemeClr val="bg1"/>
              </a:gs>
              <a:gs pos="82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사각형: 둥근 모서리 17">
            <a:extLst>
              <a:ext uri="{FF2B5EF4-FFF2-40B4-BE49-F238E27FC236}">
                <a16:creationId xmlns:a16="http://schemas.microsoft.com/office/drawing/2014/main" id="{01E17761-2657-113F-693E-F1B2417C39A3}"/>
              </a:ext>
            </a:extLst>
          </p:cNvPr>
          <p:cNvSpPr/>
          <p:nvPr/>
        </p:nvSpPr>
        <p:spPr>
          <a:xfrm>
            <a:off x="1066859" y="2727299"/>
            <a:ext cx="1272173" cy="46166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rPr>
              <a:t>H</a:t>
            </a:r>
            <a:r>
              <a:rPr lang="en-US" altLang="ko-KR" sz="2400" b="1" baseline="-25000" dirty="0">
                <a:solidFill>
                  <a:schemeClr val="tx1"/>
                </a:solidFill>
              </a:rPr>
              <a:t>2</a:t>
            </a:r>
            <a:endParaRPr lang="ko-KR" altLang="en-US" sz="2400" b="1" baseline="-25000" dirty="0">
              <a:solidFill>
                <a:schemeClr val="tx1"/>
              </a:solidFill>
            </a:endParaRPr>
          </a:p>
        </p:txBody>
      </p:sp>
      <p:pic>
        <p:nvPicPr>
          <p:cNvPr id="17" name="Picture 2" descr="Hydrogen - American Chemical Society">
            <a:extLst>
              <a:ext uri="{FF2B5EF4-FFF2-40B4-BE49-F238E27FC236}">
                <a16:creationId xmlns:a16="http://schemas.microsoft.com/office/drawing/2014/main" id="{D99780D6-9006-1710-E531-CB81478BDF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34" t="16347" r="17734" b="16347"/>
          <a:stretch/>
        </p:blipFill>
        <p:spPr bwMode="auto">
          <a:xfrm>
            <a:off x="794797" y="1501406"/>
            <a:ext cx="1661997" cy="1161403"/>
          </a:xfrm>
          <a:prstGeom prst="rect">
            <a:avLst/>
          </a:prstGeom>
          <a:noFill/>
          <a:extLst>
            <a:ext uri="{909E8E84-426E-40DD-AFC4-6F175D3DCCD1}">
              <a14:hiddenFill xmlns:a14="http://schemas.microsoft.com/office/drawing/2010/main">
                <a:solidFill>
                  <a:srgbClr val="FFFFFF"/>
                </a:solidFill>
              </a14:hiddenFill>
            </a:ext>
          </a:extLst>
        </p:spPr>
      </p:pic>
      <p:sp>
        <p:nvSpPr>
          <p:cNvPr id="18" name="사각형: 둥근 모서리 21">
            <a:extLst>
              <a:ext uri="{FF2B5EF4-FFF2-40B4-BE49-F238E27FC236}">
                <a16:creationId xmlns:a16="http://schemas.microsoft.com/office/drawing/2014/main" id="{D0FA054C-06E8-048E-E5FE-97F23CE005E7}"/>
              </a:ext>
            </a:extLst>
          </p:cNvPr>
          <p:cNvSpPr/>
          <p:nvPr/>
        </p:nvSpPr>
        <p:spPr>
          <a:xfrm>
            <a:off x="512541" y="3518280"/>
            <a:ext cx="5494295" cy="273012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a16="http://schemas.microsoft.com/office/drawing/2014/main" id="{1B065FF4-ED5B-CCB6-292E-DC79C7016026}"/>
              </a:ext>
            </a:extLst>
          </p:cNvPr>
          <p:cNvSpPr txBox="1"/>
          <p:nvPr/>
        </p:nvSpPr>
        <p:spPr>
          <a:xfrm>
            <a:off x="589217" y="3815155"/>
            <a:ext cx="5263433" cy="21698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1500" b="1" dirty="0">
                <a:latin typeface="Arial" panose="020B0604020202020204" pitchFamily="34" charset="0"/>
                <a:cs typeface="Arial" panose="020B0604020202020204" pitchFamily="34" charset="0"/>
              </a:rPr>
              <a:t>Carbon-free energy carrier (hydrogen storage carrier)</a:t>
            </a:r>
            <a:br>
              <a:rPr lang="en-US" altLang="ko-KR" sz="1500" b="1" dirty="0">
                <a:latin typeface="Arial" panose="020B0604020202020204" pitchFamily="34" charset="0"/>
                <a:cs typeface="Arial" panose="020B0604020202020204" pitchFamily="34" charset="0"/>
              </a:rPr>
            </a:br>
            <a:r>
              <a:rPr lang="en-US" altLang="ko-KR" sz="1500" b="1" dirty="0">
                <a:latin typeface="Arial" panose="020B0604020202020204" pitchFamily="34" charset="0"/>
                <a:cs typeface="Arial" panose="020B0604020202020204" pitchFamily="34" charset="0"/>
              </a:rPr>
              <a:t>→  </a:t>
            </a:r>
            <a:r>
              <a:rPr lang="en-US" altLang="ko-KR" sz="1500" b="1" dirty="0">
                <a:solidFill>
                  <a:srgbClr val="00B050"/>
                </a:solidFill>
                <a:latin typeface="Arial" panose="020B0604020202020204" pitchFamily="34" charset="0"/>
                <a:cs typeface="Arial" panose="020B0604020202020204" pitchFamily="34" charset="0"/>
              </a:rPr>
              <a:t>High hydrogen content </a:t>
            </a:r>
          </a:p>
          <a:p>
            <a:pPr>
              <a:lnSpc>
                <a:spcPct val="150000"/>
              </a:lnSpc>
            </a:pPr>
            <a:r>
              <a:rPr lang="en-US" altLang="ko-KR" sz="1500" b="1" dirty="0">
                <a:solidFill>
                  <a:srgbClr val="00B050"/>
                </a:solidFill>
                <a:latin typeface="Arial" panose="020B0604020202020204" pitchFamily="34" charset="0"/>
                <a:cs typeface="Arial" panose="020B0604020202020204" pitchFamily="34" charset="0"/>
              </a:rPr>
              <a:t>                     &amp; low liquefying temperature &amp; pressure</a:t>
            </a:r>
          </a:p>
          <a:p>
            <a:pPr marL="285750" indent="-285750">
              <a:lnSpc>
                <a:spcPct val="150000"/>
              </a:lnSpc>
              <a:buFont typeface="Arial" panose="020B0604020202020204" pitchFamily="34" charset="0"/>
              <a:buChar char="•"/>
            </a:pPr>
            <a:r>
              <a:rPr lang="en-US" altLang="ko-KR" sz="1500" b="1" dirty="0">
                <a:latin typeface="Arial" panose="020B0604020202020204" pitchFamily="34" charset="0"/>
                <a:cs typeface="Arial" panose="020B0604020202020204" pitchFamily="34" charset="0"/>
              </a:rPr>
              <a:t>Essential chemical of industry and agriculture</a:t>
            </a:r>
            <a:br>
              <a:rPr lang="en-US" altLang="ko-KR" sz="1500" b="1" dirty="0">
                <a:latin typeface="Arial" panose="020B0604020202020204" pitchFamily="34" charset="0"/>
                <a:cs typeface="Arial" panose="020B0604020202020204" pitchFamily="34" charset="0"/>
              </a:rPr>
            </a:br>
            <a:r>
              <a:rPr lang="en-US" altLang="ko-KR" sz="1500" b="1" dirty="0">
                <a:latin typeface="Arial" panose="020B0604020202020204" pitchFamily="34" charset="0"/>
                <a:cs typeface="Arial" panose="020B0604020202020204" pitchFamily="34" charset="0"/>
              </a:rPr>
              <a:t>→  </a:t>
            </a:r>
            <a:r>
              <a:rPr lang="en-US" altLang="ko-KR" sz="1500" b="1" dirty="0">
                <a:solidFill>
                  <a:srgbClr val="00B050"/>
                </a:solidFill>
                <a:latin typeface="Arial" panose="020B0604020202020204" pitchFamily="34" charset="0"/>
                <a:cs typeface="Arial" panose="020B0604020202020204" pitchFamily="34" charset="0"/>
              </a:rPr>
              <a:t>Production, transportation, and utilization 	infrastructure are extensively established.</a:t>
            </a:r>
          </a:p>
        </p:txBody>
      </p:sp>
      <p:pic>
        <p:nvPicPr>
          <p:cNvPr id="2050" name="Picture 2" descr="A Simple Explanation of Haber-Bosch Process for Ammonia Production -  Science Stru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882" y="1357199"/>
            <a:ext cx="5102636" cy="3401757"/>
          </a:xfrm>
          <a:prstGeom prst="rect">
            <a:avLst/>
          </a:prstGeom>
          <a:noFill/>
          <a:extLst>
            <a:ext uri="{909E8E84-426E-40DD-AFC4-6F175D3DCCD1}">
              <a14:hiddenFill xmlns:a14="http://schemas.microsoft.com/office/drawing/2010/main">
                <a:solidFill>
                  <a:srgbClr val="FFFFFF"/>
                </a:solidFill>
              </a14:hiddenFill>
            </a:ext>
          </a:extLst>
        </p:spPr>
      </p:pic>
      <p:sp>
        <p:nvSpPr>
          <p:cNvPr id="24" name="직사각형 23"/>
          <p:cNvSpPr/>
          <p:nvPr/>
        </p:nvSpPr>
        <p:spPr>
          <a:xfrm>
            <a:off x="10750550" y="4146550"/>
            <a:ext cx="781050" cy="393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p:cNvSpPr/>
          <p:nvPr/>
        </p:nvSpPr>
        <p:spPr>
          <a:xfrm>
            <a:off x="6489882" y="3901659"/>
            <a:ext cx="1481164" cy="393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a:extLst>
              <a:ext uri="{FF2B5EF4-FFF2-40B4-BE49-F238E27FC236}">
                <a16:creationId xmlns:a16="http://schemas.microsoft.com/office/drawing/2014/main" id="{031B6B2C-3179-F806-3AFE-300AB2242CCF}"/>
              </a:ext>
            </a:extLst>
          </p:cNvPr>
          <p:cNvSpPr txBox="1"/>
          <p:nvPr/>
        </p:nvSpPr>
        <p:spPr>
          <a:xfrm>
            <a:off x="6381650" y="4851265"/>
            <a:ext cx="2974645" cy="147732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1500" dirty="0">
                <a:latin typeface="Arial" panose="020B0604020202020204" pitchFamily="34" charset="0"/>
                <a:cs typeface="Arial" panose="020B0604020202020204" pitchFamily="34" charset="0"/>
              </a:rPr>
              <a:t>Significant energy consume (400-500 </a:t>
            </a:r>
            <a:r>
              <a:rPr lang="ko-KR" altLang="en-US" sz="1500" dirty="0">
                <a:latin typeface="Arial" panose="020B0604020202020204" pitchFamily="34" charset="0"/>
                <a:cs typeface="Arial" panose="020B0604020202020204" pitchFamily="34" charset="0"/>
              </a:rPr>
              <a:t>℃ </a:t>
            </a:r>
            <a:r>
              <a:rPr lang="en-US" altLang="ko-KR" sz="1500" dirty="0">
                <a:latin typeface="Arial" panose="020B0604020202020204" pitchFamily="34" charset="0"/>
                <a:cs typeface="Arial" panose="020B0604020202020204" pitchFamily="34" charset="0"/>
              </a:rPr>
              <a:t>/ 10–30 MPa)</a:t>
            </a:r>
          </a:p>
          <a:p>
            <a:pPr marL="285750" indent="-285750">
              <a:lnSpc>
                <a:spcPct val="150000"/>
              </a:lnSpc>
              <a:buFont typeface="Arial" panose="020B0604020202020204" pitchFamily="34" charset="0"/>
              <a:buChar char="•"/>
            </a:pPr>
            <a:r>
              <a:rPr lang="en-US" altLang="ko-KR" sz="1500" dirty="0">
                <a:solidFill>
                  <a:srgbClr val="FF0000"/>
                </a:solidFill>
                <a:latin typeface="Arial" panose="020B0604020202020204" pitchFamily="34" charset="0"/>
                <a:cs typeface="Arial" panose="020B0604020202020204" pitchFamily="34" charset="0"/>
              </a:rPr>
              <a:t>Emitting significant amounts of greenhouse gases</a:t>
            </a:r>
            <a:endParaRPr lang="ko-KR" altLang="en-US" sz="1500" dirty="0">
              <a:solidFill>
                <a:srgbClr val="FF0000"/>
              </a:solidFill>
              <a:latin typeface="Arial" panose="020B0604020202020204" pitchFamily="34" charset="0"/>
              <a:cs typeface="Arial" panose="020B0604020202020204" pitchFamily="34" charset="0"/>
            </a:endParaRPr>
          </a:p>
        </p:txBody>
      </p:sp>
      <p:pic>
        <p:nvPicPr>
          <p:cNvPr id="29" name="Picture 2" descr="Researchers discover a way to tease oxygen molecules from carbon dioxide">
            <a:extLst>
              <a:ext uri="{FF2B5EF4-FFF2-40B4-BE49-F238E27FC236}">
                <a16:creationId xmlns:a16="http://schemas.microsoft.com/office/drawing/2014/main" id="{B9713363-AF68-9B75-7E51-83A64D52A1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0764" y="5462811"/>
            <a:ext cx="10132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ethane - SEG Wiki">
            <a:extLst>
              <a:ext uri="{FF2B5EF4-FFF2-40B4-BE49-F238E27FC236}">
                <a16:creationId xmlns:a16="http://schemas.microsoft.com/office/drawing/2014/main" id="{6AE87481-490D-E4F5-E7CE-1E7E31318F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140052">
            <a:off x="10261263" y="5456937"/>
            <a:ext cx="7128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ow to Make Nitrous Oxide (Laughing Gas)">
            <a:extLst>
              <a:ext uri="{FF2B5EF4-FFF2-40B4-BE49-F238E27FC236}">
                <a16:creationId xmlns:a16="http://schemas.microsoft.com/office/drawing/2014/main" id="{822D52C0-B9D7-B5FE-BD5E-CA51CE893E1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56" b="92800" l="6467" r="92800">
                        <a14:foregroundMark x1="8467" y1="65600" x2="6467" y2="79200"/>
                        <a14:foregroundMark x1="18200" y1="92800" x2="28133" y2="91556"/>
                        <a14:foregroundMark x1="82000" y1="7644" x2="88200" y2="9156"/>
                        <a14:foregroundMark x1="88200" y1="9156" x2="92800" y2="23822"/>
                        <a14:foregroundMark x1="92800" y1="23822" x2="91867" y2="27911"/>
                      </a14:backgroundRemoval>
                    </a14:imgEffect>
                  </a14:imgLayer>
                </a14:imgProps>
              </a:ext>
              <a:ext uri="{28A0092B-C50C-407E-A947-70E740481C1C}">
                <a14:useLocalDpi xmlns:a14="http://schemas.microsoft.com/office/drawing/2010/main" val="0"/>
              </a:ext>
            </a:extLst>
          </a:blip>
          <a:srcRect/>
          <a:stretch>
            <a:fillRect/>
          </a:stretch>
        </p:blipFill>
        <p:spPr bwMode="auto">
          <a:xfrm>
            <a:off x="11174447" y="5484102"/>
            <a:ext cx="959999" cy="72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386B150-8EB7-7D1C-DF2B-8F5099A25620}"/>
              </a:ext>
            </a:extLst>
          </p:cNvPr>
          <p:cNvSpPr txBox="1"/>
          <p:nvPr/>
        </p:nvSpPr>
        <p:spPr>
          <a:xfrm>
            <a:off x="9060180" y="5064142"/>
            <a:ext cx="1206786" cy="338554"/>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CO</a:t>
            </a:r>
            <a:r>
              <a:rPr lang="en-US" altLang="ko-KR" sz="1600" baseline="-25000" dirty="0">
                <a:latin typeface="Arial" panose="020B0604020202020204" pitchFamily="34" charset="0"/>
                <a:cs typeface="Arial" panose="020B0604020202020204" pitchFamily="34" charset="0"/>
              </a:rPr>
              <a:t>2</a:t>
            </a:r>
            <a:endParaRPr lang="ko-KR" altLang="en-US" sz="1600" baseline="-25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565756B-FF69-88A0-0693-AC0368CF37A2}"/>
              </a:ext>
            </a:extLst>
          </p:cNvPr>
          <p:cNvSpPr txBox="1"/>
          <p:nvPr/>
        </p:nvSpPr>
        <p:spPr>
          <a:xfrm>
            <a:off x="10068207" y="5064142"/>
            <a:ext cx="1206786" cy="338554"/>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CH</a:t>
            </a:r>
            <a:r>
              <a:rPr lang="en-US" altLang="ko-KR" sz="1600" baseline="-25000" dirty="0">
                <a:latin typeface="Arial" panose="020B0604020202020204" pitchFamily="34" charset="0"/>
                <a:cs typeface="Arial" panose="020B0604020202020204" pitchFamily="34" charset="0"/>
              </a:rPr>
              <a:t>4</a:t>
            </a:r>
            <a:endParaRPr lang="ko-KR" altLang="en-US" sz="1600" baseline="-25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6C7F861-E68E-5093-6F75-B3A4C68156DE}"/>
              </a:ext>
            </a:extLst>
          </p:cNvPr>
          <p:cNvSpPr txBox="1"/>
          <p:nvPr/>
        </p:nvSpPr>
        <p:spPr>
          <a:xfrm>
            <a:off x="11030515" y="5064142"/>
            <a:ext cx="1206786" cy="338554"/>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N</a:t>
            </a:r>
            <a:r>
              <a:rPr lang="en-US" altLang="ko-KR" sz="1600" baseline="-25000" dirty="0">
                <a:latin typeface="Arial" panose="020B0604020202020204" pitchFamily="34" charset="0"/>
                <a:cs typeface="Arial" panose="020B0604020202020204" pitchFamily="34" charset="0"/>
              </a:rPr>
              <a:t>2</a:t>
            </a:r>
            <a:r>
              <a:rPr lang="en-US" altLang="ko-KR" sz="1600" dirty="0">
                <a:latin typeface="Arial" panose="020B0604020202020204" pitchFamily="34" charset="0"/>
                <a:cs typeface="Arial" panose="020B0604020202020204" pitchFamily="34" charset="0"/>
              </a:rPr>
              <a:t>O</a:t>
            </a:r>
            <a:endParaRPr lang="ko-KR" altLang="en-US" sz="1600" dirty="0">
              <a:latin typeface="Arial" panose="020B0604020202020204" pitchFamily="34" charset="0"/>
              <a:cs typeface="Arial" panose="020B0604020202020204" pitchFamily="34" charset="0"/>
            </a:endParaRPr>
          </a:p>
        </p:txBody>
      </p:sp>
      <p:sp>
        <p:nvSpPr>
          <p:cNvPr id="27" name="직사각형 26"/>
          <p:cNvSpPr/>
          <p:nvPr/>
        </p:nvSpPr>
        <p:spPr>
          <a:xfrm>
            <a:off x="7109686" y="4742260"/>
            <a:ext cx="6096000" cy="215444"/>
          </a:xfrm>
          <a:prstGeom prst="rect">
            <a:avLst/>
          </a:prstGeom>
        </p:spPr>
        <p:txBody>
          <a:bodyPr>
            <a:spAutoFit/>
          </a:bodyPr>
          <a:lstStyle/>
          <a:p>
            <a:r>
              <a:rPr lang="en-US" altLang="ko-KR" sz="800" dirty="0">
                <a:latin typeface="Arial" panose="020B0604020202020204" pitchFamily="34" charset="0"/>
                <a:cs typeface="Arial" panose="020B0604020202020204" pitchFamily="34" charset="0"/>
              </a:rPr>
              <a:t>Ref. sciencestruck.com/explanation-of-</a:t>
            </a:r>
            <a:r>
              <a:rPr lang="en-US" altLang="ko-KR" sz="800" dirty="0" err="1">
                <a:latin typeface="Arial" panose="020B0604020202020204" pitchFamily="34" charset="0"/>
                <a:cs typeface="Arial" panose="020B0604020202020204" pitchFamily="34" charset="0"/>
              </a:rPr>
              <a:t>haber</a:t>
            </a:r>
            <a:r>
              <a:rPr lang="en-US" altLang="ko-KR" sz="800" dirty="0">
                <a:latin typeface="Arial" panose="020B0604020202020204" pitchFamily="34" charset="0"/>
                <a:cs typeface="Arial" panose="020B0604020202020204" pitchFamily="34" charset="0"/>
              </a:rPr>
              <a:t>-</a:t>
            </a:r>
            <a:r>
              <a:rPr lang="en-US" altLang="ko-KR" sz="800" dirty="0" err="1">
                <a:latin typeface="Arial" panose="020B0604020202020204" pitchFamily="34" charset="0"/>
                <a:cs typeface="Arial" panose="020B0604020202020204" pitchFamily="34" charset="0"/>
              </a:rPr>
              <a:t>bosch</a:t>
            </a:r>
            <a:r>
              <a:rPr lang="en-US" altLang="ko-KR" sz="800" dirty="0">
                <a:latin typeface="Arial" panose="020B0604020202020204" pitchFamily="34" charset="0"/>
                <a:cs typeface="Arial" panose="020B0604020202020204" pitchFamily="34" charset="0"/>
              </a:rPr>
              <a:t>-process-for-ammonia-production</a:t>
            </a:r>
            <a:endParaRPr lang="ko-KR"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10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Introduction</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6" name="직사각형 5"/>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7" name="직사각형 6"/>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521335" y="792480"/>
            <a:ext cx="11149014"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Electrochemical reduction reaction for Ammonia production (N</a:t>
            </a:r>
            <a:r>
              <a:rPr lang="en-US" altLang="ko-KR" sz="2400" b="1" baseline="-25000" dirty="0">
                <a:latin typeface="Arial" panose="020B0604020202020204" pitchFamily="34" charset="0"/>
                <a:cs typeface="Arial" panose="020B0604020202020204" pitchFamily="34" charset="0"/>
              </a:rPr>
              <a:t>2</a:t>
            </a:r>
            <a:r>
              <a:rPr lang="en-US" altLang="ko-KR" sz="2400" b="1" dirty="0">
                <a:latin typeface="Arial" panose="020B0604020202020204" pitchFamily="34" charset="0"/>
                <a:cs typeface="Arial" panose="020B0604020202020204" pitchFamily="34" charset="0"/>
              </a:rPr>
              <a:t> vs. NO</a:t>
            </a:r>
            <a:r>
              <a:rPr lang="en-US" altLang="ko-KR" sz="2400" b="1" baseline="-25000" dirty="0">
                <a:latin typeface="Arial" panose="020B0604020202020204" pitchFamily="34" charset="0"/>
                <a:cs typeface="Arial" panose="020B0604020202020204" pitchFamily="34" charset="0"/>
              </a:rPr>
              <a:t>3</a:t>
            </a:r>
            <a:r>
              <a:rPr lang="en-US" altLang="ko-KR" sz="2400" b="1" baseline="30000" dirty="0">
                <a:latin typeface="Arial" panose="020B0604020202020204" pitchFamily="34" charset="0"/>
                <a:cs typeface="Arial" panose="020B0604020202020204" pitchFamily="34" charset="0"/>
              </a:rPr>
              <a:t>-</a:t>
            </a:r>
            <a:r>
              <a:rPr lang="en-US" altLang="ko-KR" sz="2400" b="1" dirty="0">
                <a:latin typeface="Arial" panose="020B0604020202020204" pitchFamily="34" charset="0"/>
                <a:cs typeface="Arial" panose="020B0604020202020204" pitchFamily="34" charset="0"/>
              </a:rPr>
              <a:t>)</a:t>
            </a:r>
            <a:endParaRPr lang="ko-KR" altLang="en-US" sz="2400" b="1" dirty="0">
              <a:latin typeface="Arial" panose="020B0604020202020204" pitchFamily="34" charset="0"/>
              <a:cs typeface="Arial" panose="020B0604020202020204" pitchFamily="34" charset="0"/>
            </a:endParaRPr>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4</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A64EC61-9916-9EA8-3847-BB08E375BA12}"/>
              </a:ext>
            </a:extLst>
          </p:cNvPr>
          <p:cNvSpPr txBox="1"/>
          <p:nvPr/>
        </p:nvSpPr>
        <p:spPr>
          <a:xfrm>
            <a:off x="678180" y="1376065"/>
            <a:ext cx="3223260"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Nitrogen (N</a:t>
            </a:r>
            <a:r>
              <a:rPr lang="en-US" altLang="ko-KR" sz="1600" b="1" baseline="-25000" dirty="0">
                <a:latin typeface="Arial" panose="020B0604020202020204" pitchFamily="34" charset="0"/>
                <a:cs typeface="Arial" panose="020B0604020202020204" pitchFamily="34" charset="0"/>
              </a:rPr>
              <a:t>2</a:t>
            </a:r>
            <a:r>
              <a:rPr lang="en-US" altLang="ko-KR" sz="1600" b="1" dirty="0">
                <a:latin typeface="Arial" panose="020B0604020202020204" pitchFamily="34" charset="0"/>
                <a:cs typeface="Arial" panose="020B0604020202020204" pitchFamily="34" charset="0"/>
              </a:rPr>
              <a:t>) reduction – N</a:t>
            </a:r>
            <a:r>
              <a:rPr lang="en-US" altLang="ko-KR" sz="1600" b="1" baseline="-25000" dirty="0">
                <a:latin typeface="Arial" panose="020B0604020202020204" pitchFamily="34" charset="0"/>
                <a:cs typeface="Arial" panose="020B0604020202020204" pitchFamily="34" charset="0"/>
              </a:rPr>
              <a:t>2</a:t>
            </a:r>
            <a:r>
              <a:rPr lang="en-US" altLang="ko-KR" sz="1600" b="1" dirty="0">
                <a:latin typeface="Arial" panose="020B0604020202020204" pitchFamily="34" charset="0"/>
                <a:cs typeface="Arial" panose="020B0604020202020204" pitchFamily="34" charset="0"/>
              </a:rPr>
              <a:t>RR</a:t>
            </a:r>
            <a:endParaRPr lang="en-US" altLang="ko-KR"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31B6B2C-3179-F806-3AFE-300AB2242CCF}"/>
              </a:ext>
            </a:extLst>
          </p:cNvPr>
          <p:cNvSpPr txBox="1"/>
          <p:nvPr/>
        </p:nvSpPr>
        <p:spPr>
          <a:xfrm>
            <a:off x="500425" y="4325539"/>
            <a:ext cx="5773877" cy="12003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Non-polarity of N</a:t>
            </a:r>
            <a:r>
              <a:rPr lang="en-US" altLang="ko-KR" sz="1600" baseline="-25000" dirty="0">
                <a:latin typeface="Arial" panose="020B0604020202020204" pitchFamily="34" charset="0"/>
                <a:cs typeface="Arial" panose="020B0604020202020204" pitchFamily="34" charset="0"/>
              </a:rPr>
              <a:t>2</a:t>
            </a:r>
            <a:r>
              <a:rPr lang="en-US" altLang="ko-KR" sz="1600" dirty="0">
                <a:latin typeface="Arial" panose="020B0604020202020204" pitchFamily="34" charset="0"/>
                <a:cs typeface="Arial" panose="020B0604020202020204" pitchFamily="34" charset="0"/>
              </a:rPr>
              <a:t> molecule: </a:t>
            </a:r>
            <a:r>
              <a:rPr lang="en-US" altLang="ko-KR" sz="1600" b="1" dirty="0">
                <a:latin typeface="Arial" panose="020B0604020202020204" pitchFamily="34" charset="0"/>
                <a:cs typeface="Arial" panose="020B0604020202020204" pitchFamily="34" charset="0"/>
              </a:rPr>
              <a:t>Low solubility</a:t>
            </a:r>
          </a:p>
          <a:p>
            <a:pPr marL="285750" indent="-285750">
              <a:lnSpc>
                <a:spcPct val="150000"/>
              </a:lnSpc>
              <a:buFont typeface="Arial" panose="020B0604020202020204" pitchFamily="34" charset="0"/>
              <a:buChar char="•"/>
            </a:pPr>
            <a:r>
              <a:rPr lang="en-US" altLang="ko-KR" sz="1600" b="1" dirty="0">
                <a:latin typeface="Arial" panose="020B0604020202020204" pitchFamily="34" charset="0"/>
                <a:cs typeface="Arial" panose="020B0604020202020204" pitchFamily="34" charset="0"/>
              </a:rPr>
              <a:t>High fracture energy</a:t>
            </a:r>
            <a:r>
              <a:rPr lang="en-US" altLang="ko-KR" sz="1600" dirty="0">
                <a:latin typeface="Arial" panose="020B0604020202020204" pitchFamily="34" charset="0"/>
                <a:cs typeface="Arial" panose="020B0604020202020204" pitchFamily="34" charset="0"/>
              </a:rPr>
              <a:t> of N</a:t>
            </a:r>
            <a:r>
              <a:rPr lang="en-US" altLang="ko-KR" sz="1600" baseline="-25000" dirty="0">
                <a:latin typeface="Arial" panose="020B0604020202020204" pitchFamily="34" charset="0"/>
                <a:cs typeface="Arial" panose="020B0604020202020204" pitchFamily="34" charset="0"/>
              </a:rPr>
              <a:t>2</a:t>
            </a:r>
            <a:r>
              <a:rPr lang="en-US" altLang="ko-KR" sz="1600" dirty="0">
                <a:latin typeface="Arial" panose="020B0604020202020204" pitchFamily="34" charset="0"/>
                <a:cs typeface="Arial" panose="020B0604020202020204" pitchFamily="34" charset="0"/>
              </a:rPr>
              <a:t> (941  kJ  mol</a:t>
            </a:r>
            <a:r>
              <a:rPr lang="en-US" altLang="ko-KR" sz="1600" baseline="30000" dirty="0">
                <a:latin typeface="Arial" panose="020B0604020202020204" pitchFamily="34" charset="0"/>
                <a:cs typeface="Arial" panose="020B0604020202020204" pitchFamily="34" charset="0"/>
              </a:rPr>
              <a:t>-1</a:t>
            </a:r>
            <a:r>
              <a:rPr lang="en-US" altLang="ko-KR" sz="16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Slightly positive reduction potential </a:t>
            </a:r>
            <a:r>
              <a:rPr lang="en-US" altLang="ko-KR" sz="1600" i="1" dirty="0">
                <a:latin typeface="Arial" panose="020B0604020202020204" pitchFamily="34" charset="0"/>
                <a:cs typeface="Arial" panose="020B0604020202020204" pitchFamily="34" charset="0"/>
              </a:rPr>
              <a:t>vs.</a:t>
            </a:r>
            <a:r>
              <a:rPr lang="en-US" altLang="ko-KR" sz="1600" dirty="0">
                <a:latin typeface="Arial" panose="020B0604020202020204" pitchFamily="34" charset="0"/>
                <a:cs typeface="Arial" panose="020B0604020202020204" pitchFamily="34" charset="0"/>
              </a:rPr>
              <a:t> hydrogen reduction</a:t>
            </a:r>
            <a:endParaRPr lang="ko-KR" alt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FCB3805-F00F-B51B-6874-13E34D75466C}"/>
              </a:ext>
            </a:extLst>
          </p:cNvPr>
          <p:cNvSpPr txBox="1"/>
          <p:nvPr/>
        </p:nvSpPr>
        <p:spPr>
          <a:xfrm>
            <a:off x="7179134" y="1393049"/>
            <a:ext cx="3366946"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Nitrate (NO</a:t>
            </a:r>
            <a:r>
              <a:rPr lang="en-US" altLang="ko-KR" sz="1600" b="1" baseline="-25000" dirty="0">
                <a:latin typeface="Arial" panose="020B0604020202020204" pitchFamily="34" charset="0"/>
                <a:cs typeface="Arial" panose="020B0604020202020204" pitchFamily="34" charset="0"/>
              </a:rPr>
              <a:t>3</a:t>
            </a:r>
            <a:r>
              <a:rPr lang="en-US" altLang="ko-KR" sz="1600" b="1" baseline="30000" dirty="0">
                <a:latin typeface="Arial" panose="020B0604020202020204" pitchFamily="34" charset="0"/>
                <a:cs typeface="Arial" panose="020B0604020202020204" pitchFamily="34" charset="0"/>
              </a:rPr>
              <a:t>-</a:t>
            </a:r>
            <a:r>
              <a:rPr lang="en-US" altLang="ko-KR" sz="1600" b="1" dirty="0">
                <a:latin typeface="Arial" panose="020B0604020202020204" pitchFamily="34" charset="0"/>
                <a:cs typeface="Arial" panose="020B0604020202020204" pitchFamily="34" charset="0"/>
              </a:rPr>
              <a:t>) reduction – NO</a:t>
            </a:r>
            <a:r>
              <a:rPr lang="en-US" altLang="ko-KR" sz="1600" b="1" baseline="-25000" dirty="0">
                <a:latin typeface="Arial" panose="020B0604020202020204" pitchFamily="34" charset="0"/>
                <a:cs typeface="Arial" panose="020B0604020202020204" pitchFamily="34" charset="0"/>
              </a:rPr>
              <a:t>3</a:t>
            </a:r>
            <a:r>
              <a:rPr lang="en-US" altLang="ko-KR" sz="1600" b="1" dirty="0">
                <a:latin typeface="Arial" panose="020B0604020202020204" pitchFamily="34" charset="0"/>
                <a:cs typeface="Arial" panose="020B0604020202020204" pitchFamily="34" charset="0"/>
              </a:rPr>
              <a:t>RR</a:t>
            </a:r>
          </a:p>
        </p:txBody>
      </p:sp>
      <p:sp>
        <p:nvSpPr>
          <p:cNvPr id="15" name="TextBox 14">
            <a:extLst>
              <a:ext uri="{FF2B5EF4-FFF2-40B4-BE49-F238E27FC236}">
                <a16:creationId xmlns:a16="http://schemas.microsoft.com/office/drawing/2014/main" id="{6055CA4C-FE2E-F46D-5953-7493A39B5581}"/>
              </a:ext>
            </a:extLst>
          </p:cNvPr>
          <p:cNvSpPr txBox="1"/>
          <p:nvPr/>
        </p:nvSpPr>
        <p:spPr>
          <a:xfrm>
            <a:off x="6707682" y="4327467"/>
            <a:ext cx="6183665" cy="12003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1600" b="1" dirty="0">
                <a:latin typeface="Arial" panose="020B0604020202020204" pitchFamily="34" charset="0"/>
                <a:cs typeface="Arial" panose="020B0604020202020204" pitchFamily="34" charset="0"/>
              </a:rPr>
              <a:t>Higher solubility of NO</a:t>
            </a:r>
            <a:r>
              <a:rPr lang="en-US" altLang="ko-KR" sz="1600" b="1" baseline="-25000" dirty="0">
                <a:latin typeface="Arial" panose="020B0604020202020204" pitchFamily="34" charset="0"/>
                <a:cs typeface="Arial" panose="020B0604020202020204" pitchFamily="34" charset="0"/>
              </a:rPr>
              <a:t>3</a:t>
            </a:r>
            <a:r>
              <a:rPr lang="en-US" altLang="ko-KR" sz="1600" b="1" baseline="300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 in aqueous electrolyte</a:t>
            </a:r>
          </a:p>
          <a:p>
            <a:pPr marL="285750" indent="-285750">
              <a:lnSpc>
                <a:spcPct val="150000"/>
              </a:lnSpc>
              <a:buFont typeface="Arial" panose="020B0604020202020204" pitchFamily="34" charset="0"/>
              <a:buChar char="•"/>
            </a:pPr>
            <a:r>
              <a:rPr lang="en-US" altLang="ko-KR" sz="1600" b="1" dirty="0">
                <a:latin typeface="Arial" panose="020B0604020202020204" pitchFamily="34" charset="0"/>
                <a:cs typeface="Arial" panose="020B0604020202020204" pitchFamily="34" charset="0"/>
              </a:rPr>
              <a:t>Smaller dissociation energy</a:t>
            </a:r>
            <a:r>
              <a:rPr lang="en-US" altLang="ko-KR" sz="1600" dirty="0">
                <a:latin typeface="Arial" panose="020B0604020202020204" pitchFamily="34" charset="0"/>
                <a:cs typeface="Arial" panose="020B0604020202020204" pitchFamily="34" charset="0"/>
              </a:rPr>
              <a:t> of NO</a:t>
            </a:r>
            <a:r>
              <a:rPr lang="en-US" altLang="ko-KR" sz="1600" baseline="-25000" dirty="0">
                <a:latin typeface="Arial" panose="020B0604020202020204" pitchFamily="34" charset="0"/>
                <a:cs typeface="Arial" panose="020B0604020202020204" pitchFamily="34" charset="0"/>
              </a:rPr>
              <a:t>3</a:t>
            </a:r>
            <a:r>
              <a:rPr lang="en-US" altLang="ko-KR" sz="1600" baseline="300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 (204 kJ mol</a:t>
            </a:r>
            <a:r>
              <a:rPr lang="en-US" altLang="ko-KR" sz="1600" baseline="30000" dirty="0">
                <a:latin typeface="Arial" panose="020B0604020202020204" pitchFamily="34" charset="0"/>
                <a:cs typeface="Arial" panose="020B0604020202020204" pitchFamily="34" charset="0"/>
              </a:rPr>
              <a:t>-1</a:t>
            </a:r>
            <a:r>
              <a:rPr lang="en-US" altLang="ko-KR" sz="16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NO</a:t>
            </a:r>
            <a:r>
              <a:rPr lang="en-US" altLang="ko-KR" sz="1600" baseline="-25000" dirty="0">
                <a:latin typeface="Arial" panose="020B0604020202020204" pitchFamily="34" charset="0"/>
                <a:cs typeface="Arial" panose="020B0604020202020204" pitchFamily="34" charset="0"/>
              </a:rPr>
              <a:t>3</a:t>
            </a:r>
            <a:r>
              <a:rPr lang="en-US" altLang="ko-KR" sz="1600" baseline="300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 polluted water to NH</a:t>
            </a:r>
            <a:r>
              <a:rPr lang="en-US" altLang="ko-KR" sz="1600" baseline="-25000" dirty="0">
                <a:latin typeface="Arial" panose="020B0604020202020204" pitchFamily="34" charset="0"/>
                <a:cs typeface="Arial" panose="020B0604020202020204" pitchFamily="34" charset="0"/>
              </a:rPr>
              <a:t>3</a:t>
            </a:r>
            <a:r>
              <a:rPr lang="en-US" altLang="ko-KR" sz="1600"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Upcycling</a:t>
            </a:r>
            <a:r>
              <a:rPr lang="en-US" altLang="ko-KR" sz="16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068FDC38-D213-7E83-D67E-016BF0CDF5DF}"/>
              </a:ext>
            </a:extLst>
          </p:cNvPr>
          <p:cNvSpPr txBox="1"/>
          <p:nvPr/>
        </p:nvSpPr>
        <p:spPr>
          <a:xfrm>
            <a:off x="596665" y="4044081"/>
            <a:ext cx="2678332" cy="215444"/>
          </a:xfrm>
          <a:prstGeom prst="rect">
            <a:avLst/>
          </a:prstGeom>
          <a:noFill/>
        </p:spPr>
        <p:txBody>
          <a:bodyPr wrap="square">
            <a:spAutoFit/>
          </a:bodyPr>
          <a:lstStyle/>
          <a:p>
            <a:pPr algn="ctr"/>
            <a:r>
              <a:rPr lang="nb-NO" altLang="ko-KR" sz="800" i="1" dirty="0">
                <a:latin typeface="Arial" panose="020B0604020202020204" pitchFamily="34" charset="0"/>
                <a:cs typeface="Arial" panose="020B0604020202020204" pitchFamily="34" charset="0"/>
              </a:rPr>
              <a:t>ACS Energy Lett. 2020, 5, 6, 1834.</a:t>
            </a:r>
          </a:p>
        </p:txBody>
      </p:sp>
      <p:pic>
        <p:nvPicPr>
          <p:cNvPr id="17" name="Main graphic">
            <a:extLst>
              <a:ext uri="{FF2B5EF4-FFF2-40B4-BE49-F238E27FC236}">
                <a16:creationId xmlns:a16="http://schemas.microsoft.com/office/drawing/2014/main" id="{61207159-02BE-72D0-24DF-640BD23DC836}"/>
              </a:ext>
            </a:extLst>
          </p:cNvPr>
          <p:cNvPicPr/>
          <p:nvPr/>
        </p:nvPicPr>
        <p:blipFill rotWithShape="1">
          <a:blip r:embed="rId3"/>
          <a:srcRect l="1450" r="56878"/>
          <a:stretch/>
        </p:blipFill>
        <p:spPr>
          <a:xfrm>
            <a:off x="678180" y="1806901"/>
            <a:ext cx="2646228" cy="2230920"/>
          </a:xfrm>
          <a:prstGeom prst="rect">
            <a:avLst/>
          </a:prstGeom>
          <a:ln>
            <a:noFill/>
          </a:ln>
        </p:spPr>
      </p:pic>
      <p:pic>
        <p:nvPicPr>
          <p:cNvPr id="18" name="Picture 2" descr="Heterogeneous electrocatalysts design for nitrogen reduction reaction under ambient condi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164" y="1806901"/>
            <a:ext cx="2132312" cy="2237180"/>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3713064" y="4044081"/>
            <a:ext cx="1561646" cy="215444"/>
          </a:xfrm>
          <a:prstGeom prst="rect">
            <a:avLst/>
          </a:prstGeom>
        </p:spPr>
        <p:txBody>
          <a:bodyPr wrap="none">
            <a:spAutoFit/>
          </a:bodyPr>
          <a:lstStyle/>
          <a:p>
            <a:r>
              <a:rPr lang="en-US" altLang="ko-KR" sz="800" i="1" dirty="0">
                <a:latin typeface="Arial" panose="020B0604020202020204" pitchFamily="34" charset="0"/>
                <a:cs typeface="Arial" panose="020B0604020202020204" pitchFamily="34" charset="0"/>
              </a:rPr>
              <a:t>10.1016/j.mattod.2019.03.002</a:t>
            </a:r>
            <a:endParaRPr lang="ko-KR" altLang="en-US" sz="800" i="1" dirty="0">
              <a:latin typeface="Arial" panose="020B0604020202020204" pitchFamily="34" charset="0"/>
              <a:cs typeface="Arial" panose="020B0604020202020204" pitchFamily="34" charset="0"/>
            </a:endParaRPr>
          </a:p>
        </p:txBody>
      </p:sp>
      <p:pic>
        <p:nvPicPr>
          <p:cNvPr id="20" name="그림 19"/>
          <p:cNvPicPr>
            <a:picLocks noChangeAspect="1"/>
          </p:cNvPicPr>
          <p:nvPr/>
        </p:nvPicPr>
        <p:blipFill>
          <a:blip r:embed="rId5"/>
          <a:stretch>
            <a:fillRect/>
          </a:stretch>
        </p:blipFill>
        <p:spPr>
          <a:xfrm>
            <a:off x="7206614" y="1806902"/>
            <a:ext cx="4103371" cy="2377324"/>
          </a:xfrm>
          <a:prstGeom prst="rect">
            <a:avLst/>
          </a:prstGeom>
        </p:spPr>
      </p:pic>
      <p:sp>
        <p:nvSpPr>
          <p:cNvPr id="21" name="직사각형 20"/>
          <p:cNvSpPr/>
          <p:nvPr/>
        </p:nvSpPr>
        <p:spPr>
          <a:xfrm>
            <a:off x="10010810" y="4125305"/>
            <a:ext cx="1197764" cy="215444"/>
          </a:xfrm>
          <a:prstGeom prst="rect">
            <a:avLst/>
          </a:prstGeom>
        </p:spPr>
        <p:txBody>
          <a:bodyPr wrap="none">
            <a:spAutoFit/>
          </a:bodyPr>
          <a:lstStyle/>
          <a:p>
            <a:r>
              <a:rPr lang="en-US" altLang="ko-KR" sz="800" i="1" dirty="0">
                <a:latin typeface="Arial" panose="020B0604020202020204" pitchFamily="34" charset="0"/>
                <a:cs typeface="Arial" panose="020B0604020202020204" pitchFamily="34" charset="0"/>
              </a:rPr>
              <a:t>Ref. Joule 5, 290–294</a:t>
            </a:r>
            <a:endParaRPr lang="ko-KR" altLang="en-US" sz="800" i="1" dirty="0">
              <a:latin typeface="Arial" panose="020B0604020202020204" pitchFamily="34" charset="0"/>
              <a:cs typeface="Arial" panose="020B0604020202020204" pitchFamily="34" charset="0"/>
            </a:endParaRPr>
          </a:p>
        </p:txBody>
      </p:sp>
      <p:sp>
        <p:nvSpPr>
          <p:cNvPr id="22" name="직사각형 21"/>
          <p:cNvSpPr/>
          <p:nvPr/>
        </p:nvSpPr>
        <p:spPr>
          <a:xfrm>
            <a:off x="5739869" y="2818762"/>
            <a:ext cx="753732" cy="584775"/>
          </a:xfrm>
          <a:prstGeom prst="rect">
            <a:avLst/>
          </a:prstGeom>
        </p:spPr>
        <p:txBody>
          <a:bodyPr wrap="none">
            <a:spAutoFit/>
          </a:bodyPr>
          <a:lstStyle/>
          <a:p>
            <a:r>
              <a:rPr lang="en-US" altLang="ko-KR" sz="3200" b="1" dirty="0">
                <a:latin typeface="Arial" panose="020B0604020202020204" pitchFamily="34" charset="0"/>
                <a:cs typeface="Arial" panose="020B0604020202020204" pitchFamily="34" charset="0"/>
              </a:rPr>
              <a:t>vs.</a:t>
            </a:r>
            <a:endParaRPr lang="ko-KR" altLang="en-US" sz="3200" dirty="0"/>
          </a:p>
        </p:txBody>
      </p:sp>
      <p:sp>
        <p:nvSpPr>
          <p:cNvPr id="28" name="TextBox 27">
            <a:extLst>
              <a:ext uri="{FF2B5EF4-FFF2-40B4-BE49-F238E27FC236}">
                <a16:creationId xmlns:a16="http://schemas.microsoft.com/office/drawing/2014/main" id="{E97964A5-A40F-F818-8413-68A67A7E0444}"/>
              </a:ext>
            </a:extLst>
          </p:cNvPr>
          <p:cNvSpPr txBox="1"/>
          <p:nvPr/>
        </p:nvSpPr>
        <p:spPr>
          <a:xfrm>
            <a:off x="365760" y="5952312"/>
            <a:ext cx="11559540" cy="369332"/>
          </a:xfrm>
          <a:prstGeom prst="rect">
            <a:avLst/>
          </a:prstGeom>
          <a:gradFill flip="none" rotWithShape="1">
            <a:gsLst>
              <a:gs pos="0">
                <a:schemeClr val="bg1"/>
              </a:gs>
              <a:gs pos="50000">
                <a:schemeClr val="accent2">
                  <a:lumMod val="40000"/>
                  <a:lumOff val="60000"/>
                </a:schemeClr>
              </a:gs>
              <a:gs pos="85000">
                <a:schemeClr val="accent2">
                  <a:lumMod val="40000"/>
                  <a:lumOff val="60000"/>
                </a:schemeClr>
              </a:gs>
              <a:gs pos="15000">
                <a:schemeClr val="accent2">
                  <a:lumMod val="40000"/>
                  <a:lumOff val="60000"/>
                </a:schemeClr>
              </a:gs>
              <a:gs pos="100000">
                <a:schemeClr val="bg1"/>
              </a:gs>
            </a:gsLst>
            <a:lin ang="0" scaled="1"/>
            <a:tileRect/>
          </a:gradFill>
        </p:spPr>
        <p:txBody>
          <a:bodyPr wrap="square">
            <a:spAutoFit/>
          </a:bodyPr>
          <a:lstStyle/>
          <a:p>
            <a:pPr algn="ctr"/>
            <a:r>
              <a:rPr lang="en-US" altLang="ko-KR" b="1" dirty="0">
                <a:latin typeface="Arial" panose="020B0604020202020204" pitchFamily="34" charset="0"/>
                <a:cs typeface="Arial" panose="020B0604020202020204" pitchFamily="34" charset="0"/>
              </a:rPr>
              <a:t>Electrochemical </a:t>
            </a:r>
            <a:r>
              <a:rPr lang="en-US" altLang="ko-KR" b="1" dirty="0">
                <a:solidFill>
                  <a:srgbClr val="FF0000"/>
                </a:solidFill>
                <a:latin typeface="Arial" panose="020B0604020202020204" pitchFamily="34" charset="0"/>
                <a:cs typeface="Arial" panose="020B0604020202020204" pitchFamily="34" charset="0"/>
              </a:rPr>
              <a:t>Nitrate Reduction</a:t>
            </a:r>
            <a:r>
              <a:rPr lang="en-US" altLang="ko-KR" b="1" dirty="0">
                <a:latin typeface="Arial" panose="020B0604020202020204" pitchFamily="34" charset="0"/>
                <a:cs typeface="Arial" panose="020B0604020202020204" pitchFamily="34" charset="0"/>
              </a:rPr>
              <a:t> Reaction as a promising alternative to Nitrogen Reduction Reaction</a:t>
            </a:r>
            <a:endParaRPr lang="ko-KR" altLang="en-US" b="1" dirty="0">
              <a:latin typeface="Arial" panose="020B0604020202020204" pitchFamily="34" charset="0"/>
              <a:cs typeface="Arial" panose="020B0604020202020204" pitchFamily="34" charset="0"/>
            </a:endParaRPr>
          </a:p>
        </p:txBody>
      </p:sp>
      <p:sp>
        <p:nvSpPr>
          <p:cNvPr id="2" name="직사각형 1"/>
          <p:cNvSpPr/>
          <p:nvPr/>
        </p:nvSpPr>
        <p:spPr>
          <a:xfrm>
            <a:off x="6591300" y="1310640"/>
            <a:ext cx="5334000" cy="432054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555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Introduction</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6" name="직사각형 5"/>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7" name="직사각형 6"/>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5</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21335" y="792480"/>
            <a:ext cx="5793574"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Studies on facet-engineered catalysts </a:t>
            </a:r>
            <a:endParaRPr lang="ko-KR" altLang="en-US" sz="2400" b="1" dirty="0">
              <a:latin typeface="Arial" panose="020B0604020202020204" pitchFamily="34" charset="0"/>
              <a:cs typeface="Arial" panose="020B0604020202020204" pitchFamily="34" charset="0"/>
            </a:endParaRPr>
          </a:p>
        </p:txBody>
      </p:sp>
      <p:pic>
        <p:nvPicPr>
          <p:cNvPr id="3" name="그림 2"/>
          <p:cNvPicPr>
            <a:picLocks noChangeAspect="1"/>
          </p:cNvPicPr>
          <p:nvPr/>
        </p:nvPicPr>
        <p:blipFill rotWithShape="1">
          <a:blip r:embed="rId3"/>
          <a:srcRect l="3968"/>
          <a:stretch/>
        </p:blipFill>
        <p:spPr>
          <a:xfrm>
            <a:off x="521335" y="1889317"/>
            <a:ext cx="2974837" cy="2499063"/>
          </a:xfrm>
          <a:prstGeom prst="rect">
            <a:avLst/>
          </a:prstGeom>
        </p:spPr>
      </p:pic>
      <p:sp>
        <p:nvSpPr>
          <p:cNvPr id="13" name="사각형: 둥근 모서리 12">
            <a:extLst>
              <a:ext uri="{FF2B5EF4-FFF2-40B4-BE49-F238E27FC236}">
                <a16:creationId xmlns:a16="http://schemas.microsoft.com/office/drawing/2014/main" id="{A7C03CAF-0EF7-1167-80BB-D67D5E4853D0}"/>
              </a:ext>
            </a:extLst>
          </p:cNvPr>
          <p:cNvSpPr/>
          <p:nvPr/>
        </p:nvSpPr>
        <p:spPr>
          <a:xfrm>
            <a:off x="411151" y="1519986"/>
            <a:ext cx="6104775" cy="3290139"/>
          </a:xfrm>
          <a:prstGeom prst="roundRect">
            <a:avLst>
              <a:gd name="adj" fmla="val 473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사각형: 둥근 모서리 16">
            <a:extLst>
              <a:ext uri="{FF2B5EF4-FFF2-40B4-BE49-F238E27FC236}">
                <a16:creationId xmlns:a16="http://schemas.microsoft.com/office/drawing/2014/main" id="{0E004C05-2430-A5AD-05BA-6E23C560A9B6}"/>
              </a:ext>
            </a:extLst>
          </p:cNvPr>
          <p:cNvSpPr/>
          <p:nvPr/>
        </p:nvSpPr>
        <p:spPr>
          <a:xfrm>
            <a:off x="1591469" y="1330226"/>
            <a:ext cx="3768302" cy="36933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latin typeface="Arial" panose="020B0604020202020204" pitchFamily="34" charset="0"/>
                <a:cs typeface="Arial" panose="020B0604020202020204" pitchFamily="34" charset="0"/>
              </a:rPr>
              <a:t>OER, HER, Biomass Oxidation</a:t>
            </a:r>
            <a:endParaRPr lang="ko-KR" alt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2C67C53-E467-D4A3-E8D3-E4775D51474F}"/>
              </a:ext>
            </a:extLst>
          </p:cNvPr>
          <p:cNvSpPr txBox="1"/>
          <p:nvPr/>
        </p:nvSpPr>
        <p:spPr>
          <a:xfrm>
            <a:off x="728190" y="4392039"/>
            <a:ext cx="2678332"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a:t>
            </a:r>
            <a:r>
              <a:rPr lang="nb-NO" altLang="ko-KR" sz="800" i="1" dirty="0">
                <a:latin typeface="Arial" panose="020B0604020202020204" pitchFamily="34" charset="0"/>
                <a:cs typeface="Arial" panose="020B0604020202020204" pitchFamily="34" charset="0"/>
              </a:rPr>
              <a:t>ChemElectroChem </a:t>
            </a:r>
            <a:r>
              <a:rPr lang="nb-NO" altLang="ko-KR" sz="800" b="1" i="1" dirty="0">
                <a:latin typeface="Arial" panose="020B0604020202020204" pitchFamily="34" charset="0"/>
                <a:cs typeface="Arial" panose="020B0604020202020204" pitchFamily="34" charset="0"/>
              </a:rPr>
              <a:t>2018</a:t>
            </a:r>
            <a:r>
              <a:rPr lang="nb-NO" altLang="ko-KR" sz="800" i="1" dirty="0">
                <a:latin typeface="Arial" panose="020B0604020202020204" pitchFamily="34" charset="0"/>
                <a:cs typeface="Arial" panose="020B0604020202020204" pitchFamily="34" charset="0"/>
              </a:rPr>
              <a:t>, 5, 1080-1086.</a:t>
            </a:r>
          </a:p>
        </p:txBody>
      </p:sp>
      <p:sp>
        <p:nvSpPr>
          <p:cNvPr id="16" name="TextBox 15">
            <a:extLst>
              <a:ext uri="{FF2B5EF4-FFF2-40B4-BE49-F238E27FC236}">
                <a16:creationId xmlns:a16="http://schemas.microsoft.com/office/drawing/2014/main" id="{766620CD-FAA5-B01D-B8D2-1373195CBC51}"/>
              </a:ext>
            </a:extLst>
          </p:cNvPr>
          <p:cNvSpPr txBox="1"/>
          <p:nvPr/>
        </p:nvSpPr>
        <p:spPr>
          <a:xfrm>
            <a:off x="8868583" y="4392040"/>
            <a:ext cx="2892411"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a:t>
            </a:r>
            <a:r>
              <a:rPr lang="fr-FR" altLang="ko-KR" sz="800" i="1" dirty="0">
                <a:latin typeface="Arial" panose="020B0604020202020204" pitchFamily="34" charset="0"/>
                <a:cs typeface="Arial" panose="020B0604020202020204" pitchFamily="34" charset="0"/>
              </a:rPr>
              <a:t>Science, </a:t>
            </a:r>
            <a:r>
              <a:rPr lang="fr-FR" altLang="ko-KR" sz="800" b="1" i="1" dirty="0">
                <a:latin typeface="Arial" panose="020B0604020202020204" pitchFamily="34" charset="0"/>
                <a:cs typeface="Arial" panose="020B0604020202020204" pitchFamily="34" charset="0"/>
              </a:rPr>
              <a:t>2023</a:t>
            </a:r>
            <a:r>
              <a:rPr lang="fr-FR" altLang="ko-KR" sz="800" i="1" dirty="0">
                <a:latin typeface="Arial" panose="020B0604020202020204" pitchFamily="34" charset="0"/>
                <a:cs typeface="Arial" panose="020B0604020202020204" pitchFamily="34" charset="0"/>
              </a:rPr>
              <a:t>, 379, 173-178</a:t>
            </a:r>
            <a:r>
              <a:rPr lang="nb-NO" altLang="ko-KR" sz="800" i="1" dirty="0">
                <a:latin typeface="Arial" panose="020B0604020202020204" pitchFamily="34" charset="0"/>
                <a:cs typeface="Arial" panose="020B0604020202020204" pitchFamily="34" charset="0"/>
              </a:rPr>
              <a:t>.</a:t>
            </a:r>
          </a:p>
        </p:txBody>
      </p:sp>
      <p:sp>
        <p:nvSpPr>
          <p:cNvPr id="17" name="사각형: 둥근 모서리 10">
            <a:extLst>
              <a:ext uri="{FF2B5EF4-FFF2-40B4-BE49-F238E27FC236}">
                <a16:creationId xmlns:a16="http://schemas.microsoft.com/office/drawing/2014/main" id="{EF61FBF7-E563-3EA5-A028-57D7A9B3B807}"/>
              </a:ext>
            </a:extLst>
          </p:cNvPr>
          <p:cNvSpPr/>
          <p:nvPr/>
        </p:nvSpPr>
        <p:spPr>
          <a:xfrm>
            <a:off x="6859359" y="1519986"/>
            <a:ext cx="4946890" cy="3290139"/>
          </a:xfrm>
          <a:prstGeom prst="roundRect">
            <a:avLst>
              <a:gd name="adj" fmla="val 473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사각형: 둥근 모서리 13">
            <a:extLst>
              <a:ext uri="{FF2B5EF4-FFF2-40B4-BE49-F238E27FC236}">
                <a16:creationId xmlns:a16="http://schemas.microsoft.com/office/drawing/2014/main" id="{77B7A026-117B-BF3A-2534-7E75F3A9D55E}"/>
              </a:ext>
            </a:extLst>
          </p:cNvPr>
          <p:cNvSpPr/>
          <p:nvPr/>
        </p:nvSpPr>
        <p:spPr>
          <a:xfrm>
            <a:off x="8077097" y="1330225"/>
            <a:ext cx="2511413" cy="36933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a:latin typeface="Arial" panose="020B0604020202020204" pitchFamily="34" charset="0"/>
                <a:cs typeface="Arial" panose="020B0604020202020204" pitchFamily="34" charset="0"/>
              </a:rPr>
              <a:t>Battery, Solar-cell</a:t>
            </a:r>
            <a:endParaRPr lang="ko-KR" altLang="en-US" sz="2000" dirty="0">
              <a:latin typeface="Arial" panose="020B0604020202020204" pitchFamily="34" charset="0"/>
              <a:cs typeface="Arial" panose="020B0604020202020204" pitchFamily="34" charset="0"/>
            </a:endParaRPr>
          </a:p>
        </p:txBody>
      </p:sp>
      <p:pic>
        <p:nvPicPr>
          <p:cNvPr id="3080" name="Picture 8" descr="https://www.science.org/cms/10.1126/science.adf3349/asset/c22f53d4-1788-4c5f-9e87-c040a874b8d6/assets/images/large/science.adf3349-f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8583" y="1839001"/>
            <a:ext cx="2753667" cy="25493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ars.els-cdn.com/content/image/1-s2.0-S0926337320307189-ga1_l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2805" y="1784534"/>
            <a:ext cx="2797800" cy="126601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2C67C53-E467-D4A3-E8D3-E4775D51474F}"/>
              </a:ext>
            </a:extLst>
          </p:cNvPr>
          <p:cNvSpPr txBox="1"/>
          <p:nvPr/>
        </p:nvSpPr>
        <p:spPr>
          <a:xfrm>
            <a:off x="2314554" y="3055101"/>
            <a:ext cx="3654445"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a:t>
            </a:r>
            <a:r>
              <a:rPr lang="nb-NO" altLang="ko-KR" sz="800" i="1" dirty="0">
                <a:latin typeface="Arial" panose="020B0604020202020204" pitchFamily="34" charset="0"/>
                <a:cs typeface="Arial" panose="020B0604020202020204" pitchFamily="34" charset="0"/>
              </a:rPr>
              <a:t>Appl. Catal. </a:t>
            </a:r>
            <a:r>
              <a:rPr lang="nb-NO" altLang="ko-KR" sz="800" b="1" i="1" dirty="0">
                <a:latin typeface="Arial" panose="020B0604020202020204" pitchFamily="34" charset="0"/>
                <a:cs typeface="Arial" panose="020B0604020202020204" pitchFamily="34" charset="0"/>
              </a:rPr>
              <a:t>2020</a:t>
            </a:r>
            <a:r>
              <a:rPr lang="nb-NO" altLang="ko-KR" sz="800" i="1" dirty="0">
                <a:latin typeface="Arial" panose="020B0604020202020204" pitchFamily="34" charset="0"/>
                <a:cs typeface="Arial" panose="020B0604020202020204" pitchFamily="34" charset="0"/>
              </a:rPr>
              <a:t>, 278 119303</a:t>
            </a:r>
          </a:p>
        </p:txBody>
      </p:sp>
      <p:sp>
        <p:nvSpPr>
          <p:cNvPr id="26" name="TextBox 25">
            <a:extLst>
              <a:ext uri="{FF2B5EF4-FFF2-40B4-BE49-F238E27FC236}">
                <a16:creationId xmlns:a16="http://schemas.microsoft.com/office/drawing/2014/main" id="{32C67C53-E467-D4A3-E8D3-E4775D51474F}"/>
              </a:ext>
            </a:extLst>
          </p:cNvPr>
          <p:cNvSpPr txBox="1"/>
          <p:nvPr/>
        </p:nvSpPr>
        <p:spPr>
          <a:xfrm>
            <a:off x="2375497" y="4406090"/>
            <a:ext cx="3654445"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J</a:t>
            </a:r>
            <a:r>
              <a:rPr lang="de-DE" altLang="ko-KR" sz="800" i="1" dirty="0">
                <a:latin typeface="Arial" panose="020B0604020202020204" pitchFamily="34" charset="0"/>
                <a:cs typeface="Arial" panose="020B0604020202020204" pitchFamily="34" charset="0"/>
              </a:rPr>
              <a:t>. Am. Chem. Soc. 2022, 144,21224-21231</a:t>
            </a:r>
            <a:endParaRPr lang="nb-NO" altLang="ko-KR" sz="800" i="1" dirty="0">
              <a:latin typeface="Arial" panose="020B0604020202020204" pitchFamily="34" charset="0"/>
              <a:cs typeface="Arial" panose="020B0604020202020204" pitchFamily="34" charset="0"/>
            </a:endParaRPr>
          </a:p>
        </p:txBody>
      </p:sp>
      <p:pic>
        <p:nvPicPr>
          <p:cNvPr id="27" name="Main graphic"/>
          <p:cNvPicPr/>
          <p:nvPr/>
        </p:nvPicPr>
        <p:blipFill>
          <a:blip r:embed="rId6"/>
          <a:stretch/>
        </p:blipFill>
        <p:spPr>
          <a:xfrm>
            <a:off x="3872954" y="3312602"/>
            <a:ext cx="1982297" cy="1072119"/>
          </a:xfrm>
          <a:prstGeom prst="rect">
            <a:avLst/>
          </a:prstGeom>
          <a:ln>
            <a:noFill/>
          </a:ln>
        </p:spPr>
      </p:pic>
      <p:sp>
        <p:nvSpPr>
          <p:cNvPr id="29" name="TextBox 28">
            <a:extLst>
              <a:ext uri="{FF2B5EF4-FFF2-40B4-BE49-F238E27FC236}">
                <a16:creationId xmlns:a16="http://schemas.microsoft.com/office/drawing/2014/main" id="{766620CD-FAA5-B01D-B8D2-1373195CBC51}"/>
              </a:ext>
            </a:extLst>
          </p:cNvPr>
          <p:cNvSpPr txBox="1"/>
          <p:nvPr/>
        </p:nvSpPr>
        <p:spPr>
          <a:xfrm>
            <a:off x="5976171" y="4392039"/>
            <a:ext cx="2892411" cy="215444"/>
          </a:xfrm>
          <a:prstGeom prst="rect">
            <a:avLst/>
          </a:prstGeom>
          <a:noFill/>
        </p:spPr>
        <p:txBody>
          <a:bodyPr wrap="square">
            <a:spAutoFit/>
          </a:bodyPr>
          <a:lstStyle/>
          <a:p>
            <a:pPr algn="r"/>
            <a:r>
              <a:rPr lang="en-US" altLang="ko-KR" sz="800" i="1" dirty="0">
                <a:latin typeface="Arial" panose="020B0604020202020204" pitchFamily="34" charset="0"/>
                <a:cs typeface="Arial" panose="020B0604020202020204" pitchFamily="34" charset="0"/>
              </a:rPr>
              <a:t>ref. </a:t>
            </a:r>
            <a:r>
              <a:rPr lang="fr-FR" altLang="ko-KR" sz="800" i="1" dirty="0">
                <a:latin typeface="Arial" panose="020B0604020202020204" pitchFamily="34" charset="0"/>
                <a:cs typeface="Arial" panose="020B0604020202020204" pitchFamily="34" charset="0"/>
              </a:rPr>
              <a:t>Science, </a:t>
            </a:r>
            <a:r>
              <a:rPr lang="fr-FR" altLang="ko-KR" sz="800" b="1" i="1" dirty="0">
                <a:latin typeface="Arial" panose="020B0604020202020204" pitchFamily="34" charset="0"/>
                <a:cs typeface="Arial" panose="020B0604020202020204" pitchFamily="34" charset="0"/>
              </a:rPr>
              <a:t>2023</a:t>
            </a:r>
            <a:r>
              <a:rPr lang="fr-FR" altLang="ko-KR" sz="800" i="1" dirty="0">
                <a:latin typeface="Arial" panose="020B0604020202020204" pitchFamily="34" charset="0"/>
                <a:cs typeface="Arial" panose="020B0604020202020204" pitchFamily="34" charset="0"/>
              </a:rPr>
              <a:t>, 379, 173-178</a:t>
            </a:r>
            <a:r>
              <a:rPr lang="nb-NO" altLang="ko-KR" sz="800" i="1" dirty="0">
                <a:latin typeface="Arial" panose="020B0604020202020204" pitchFamily="34" charset="0"/>
                <a:cs typeface="Arial" panose="020B0604020202020204" pitchFamily="34" charset="0"/>
              </a:rPr>
              <a:t>.</a:t>
            </a:r>
          </a:p>
        </p:txBody>
      </p:sp>
      <p:pic>
        <p:nvPicPr>
          <p:cNvPr id="30" name="Main graphic"/>
          <p:cNvPicPr/>
          <p:nvPr/>
        </p:nvPicPr>
        <p:blipFill>
          <a:blip r:embed="rId7"/>
          <a:stretch/>
        </p:blipFill>
        <p:spPr>
          <a:xfrm>
            <a:off x="6951441" y="3147079"/>
            <a:ext cx="1797504" cy="1244960"/>
          </a:xfrm>
          <a:prstGeom prst="rect">
            <a:avLst/>
          </a:prstGeom>
          <a:ln>
            <a:noFill/>
          </a:ln>
        </p:spPr>
      </p:pic>
      <p:sp>
        <p:nvSpPr>
          <p:cNvPr id="31" name="TextBox 30">
            <a:extLst>
              <a:ext uri="{FF2B5EF4-FFF2-40B4-BE49-F238E27FC236}">
                <a16:creationId xmlns:a16="http://schemas.microsoft.com/office/drawing/2014/main" id="{766620CD-FAA5-B01D-B8D2-1373195CBC51}"/>
              </a:ext>
            </a:extLst>
          </p:cNvPr>
          <p:cNvSpPr txBox="1"/>
          <p:nvPr/>
        </p:nvSpPr>
        <p:spPr>
          <a:xfrm>
            <a:off x="6859360" y="2779208"/>
            <a:ext cx="2070148" cy="338554"/>
          </a:xfrm>
          <a:prstGeom prst="rect">
            <a:avLst/>
          </a:prstGeom>
          <a:noFill/>
        </p:spPr>
        <p:txBody>
          <a:bodyPr wrap="square">
            <a:spAutoFit/>
          </a:bodyPr>
          <a:lstStyle/>
          <a:p>
            <a:pPr algn="ctr"/>
            <a:r>
              <a:rPr lang="en-US" altLang="ko-KR" sz="800" i="1" dirty="0">
                <a:latin typeface="Arial" panose="020B0604020202020204" pitchFamily="34" charset="0"/>
                <a:cs typeface="Arial" panose="020B0604020202020204" pitchFamily="34" charset="0"/>
              </a:rPr>
              <a:t>ref. </a:t>
            </a:r>
            <a:r>
              <a:rPr lang="de-DE" altLang="ko-KR" sz="800" i="1" dirty="0">
                <a:latin typeface="Arial" panose="020B0604020202020204" pitchFamily="34" charset="0"/>
                <a:cs typeface="Arial" panose="020B0604020202020204" pitchFamily="34" charset="0"/>
              </a:rPr>
              <a:t>J. Am. Chem. Soc. </a:t>
            </a:r>
            <a:r>
              <a:rPr lang="de-DE" altLang="ko-KR" sz="800" b="1" i="1" dirty="0">
                <a:latin typeface="Arial" panose="020B0604020202020204" pitchFamily="34" charset="0"/>
                <a:cs typeface="Arial" panose="020B0604020202020204" pitchFamily="34" charset="0"/>
              </a:rPr>
              <a:t>2019</a:t>
            </a:r>
            <a:r>
              <a:rPr lang="de-DE" altLang="ko-KR" sz="800" i="1" dirty="0">
                <a:latin typeface="Arial" panose="020B0604020202020204" pitchFamily="34" charset="0"/>
                <a:cs typeface="Arial" panose="020B0604020202020204" pitchFamily="34" charset="0"/>
              </a:rPr>
              <a:t>, 141, 2832-12838</a:t>
            </a:r>
            <a:endParaRPr lang="nb-NO" altLang="ko-KR" sz="800" i="1" dirty="0">
              <a:latin typeface="Arial" panose="020B0604020202020204" pitchFamily="34" charset="0"/>
              <a:cs typeface="Arial" panose="020B0604020202020204" pitchFamily="34" charset="0"/>
            </a:endParaRPr>
          </a:p>
        </p:txBody>
      </p:sp>
      <p:pic>
        <p:nvPicPr>
          <p:cNvPr id="32" name="Main graphic"/>
          <p:cNvPicPr/>
          <p:nvPr/>
        </p:nvPicPr>
        <p:blipFill>
          <a:blip r:embed="rId8"/>
          <a:stretch/>
        </p:blipFill>
        <p:spPr>
          <a:xfrm>
            <a:off x="7000182" y="1784534"/>
            <a:ext cx="1808582" cy="994674"/>
          </a:xfrm>
          <a:prstGeom prst="rect">
            <a:avLst/>
          </a:prstGeom>
          <a:ln>
            <a:noFill/>
          </a:ln>
        </p:spPr>
      </p:pic>
      <p:sp>
        <p:nvSpPr>
          <p:cNvPr id="35" name="화살표: 아래쪽 19">
            <a:extLst>
              <a:ext uri="{FF2B5EF4-FFF2-40B4-BE49-F238E27FC236}">
                <a16:creationId xmlns:a16="http://schemas.microsoft.com/office/drawing/2014/main" id="{7744DEB2-D41F-0477-CEC5-EAF81B710EE3}"/>
              </a:ext>
            </a:extLst>
          </p:cNvPr>
          <p:cNvSpPr/>
          <p:nvPr/>
        </p:nvSpPr>
        <p:spPr>
          <a:xfrm rot="16200000">
            <a:off x="5250399" y="-48740"/>
            <a:ext cx="1951051" cy="11659337"/>
          </a:xfrm>
          <a:prstGeom prst="downArrow">
            <a:avLst>
              <a:gd name="adj1" fmla="val 62783"/>
              <a:gd name="adj2" fmla="val 56165"/>
            </a:avLst>
          </a:prstGeom>
          <a:gradFill flip="none" rotWithShape="1">
            <a:gsLst>
              <a:gs pos="41000">
                <a:schemeClr val="accent4">
                  <a:lumMod val="5000"/>
                  <a:lumOff val="95000"/>
                </a:schemeClr>
              </a:gs>
              <a:gs pos="72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a:extLst>
              <a:ext uri="{FF2B5EF4-FFF2-40B4-BE49-F238E27FC236}">
                <a16:creationId xmlns:a16="http://schemas.microsoft.com/office/drawing/2014/main" id="{F83590C4-C1E6-036C-F87C-C9A9C61B30BC}"/>
              </a:ext>
            </a:extLst>
          </p:cNvPr>
          <p:cNvSpPr txBox="1"/>
          <p:nvPr/>
        </p:nvSpPr>
        <p:spPr>
          <a:xfrm>
            <a:off x="429554" y="5090998"/>
            <a:ext cx="6817066" cy="1246495"/>
          </a:xfrm>
          <a:prstGeom prst="rect">
            <a:avLst/>
          </a:prstGeom>
          <a:noFill/>
        </p:spPr>
        <p:txBody>
          <a:bodyPr wrap="square" rtlCol="0">
            <a:spAutoFit/>
          </a:bodyPr>
          <a:lstStyle/>
          <a:p>
            <a:pPr>
              <a:lnSpc>
                <a:spcPct val="150000"/>
              </a:lnSpc>
            </a:pPr>
            <a:r>
              <a:rPr lang="en-US" altLang="ko-KR" dirty="0">
                <a:latin typeface="Arial" panose="020B0604020202020204" pitchFamily="34" charset="0"/>
                <a:cs typeface="Arial" panose="020B0604020202020204" pitchFamily="34" charset="0"/>
              </a:rPr>
              <a:t>However, </a:t>
            </a:r>
            <a:r>
              <a:rPr lang="en-US" altLang="ko-KR" b="1" dirty="0">
                <a:latin typeface="Arial" panose="020B0604020202020204" pitchFamily="34" charset="0"/>
                <a:cs typeface="Arial" panose="020B0604020202020204" pitchFamily="34" charset="0"/>
              </a:rPr>
              <a:t>no studies on facet-engineered NO</a:t>
            </a:r>
            <a:r>
              <a:rPr lang="en-US" altLang="ko-KR" b="1" baseline="-25000" dirty="0">
                <a:latin typeface="Arial" panose="020B0604020202020204" pitchFamily="34" charset="0"/>
                <a:cs typeface="Arial" panose="020B0604020202020204" pitchFamily="34" charset="0"/>
              </a:rPr>
              <a:t>3</a:t>
            </a:r>
            <a:r>
              <a:rPr lang="en-US" altLang="ko-KR" b="1" dirty="0">
                <a:latin typeface="Arial" panose="020B0604020202020204" pitchFamily="34" charset="0"/>
                <a:cs typeface="Arial" panose="020B0604020202020204" pitchFamily="34" charset="0"/>
              </a:rPr>
              <a:t>RR</a:t>
            </a:r>
            <a:r>
              <a:rPr lang="en-US" altLang="ko-KR" dirty="0">
                <a:latin typeface="Arial" panose="020B0604020202020204" pitchFamily="34" charset="0"/>
                <a:cs typeface="Arial" panose="020B0604020202020204" pitchFamily="34" charset="0"/>
              </a:rPr>
              <a:t>. It caused by</a:t>
            </a:r>
          </a:p>
          <a:p>
            <a:pPr lvl="1">
              <a:lnSpc>
                <a:spcPct val="150000"/>
              </a:lnSpc>
            </a:pPr>
            <a:r>
              <a:rPr lang="en-US" altLang="ko-KR" sz="1600" dirty="0">
                <a:latin typeface="Arial" panose="020B0604020202020204" pitchFamily="34" charset="0"/>
                <a:cs typeface="Arial" panose="020B0604020202020204" pitchFamily="34" charset="0"/>
              </a:rPr>
              <a:t>1. Poly crystalline nature of reported </a:t>
            </a:r>
            <a:r>
              <a:rPr lang="en-US" altLang="ko-KR" sz="1600" dirty="0" err="1">
                <a:latin typeface="Arial" panose="020B0604020202020204" pitchFamily="34" charset="0"/>
                <a:cs typeface="Arial" panose="020B0604020202020204" pitchFamily="34" charset="0"/>
              </a:rPr>
              <a:t>materias</a:t>
            </a:r>
            <a:endParaRPr lang="en-US" altLang="ko-KR" sz="1600" dirty="0">
              <a:latin typeface="Arial" panose="020B0604020202020204" pitchFamily="34" charset="0"/>
              <a:cs typeface="Arial" panose="020B0604020202020204" pitchFamily="34" charset="0"/>
            </a:endParaRPr>
          </a:p>
          <a:p>
            <a:pPr lvl="1">
              <a:lnSpc>
                <a:spcPct val="150000"/>
              </a:lnSpc>
            </a:pPr>
            <a:r>
              <a:rPr lang="en-US" altLang="ko-KR" sz="1600" dirty="0">
                <a:latin typeface="Arial" panose="020B0604020202020204" pitchFamily="34" charset="0"/>
                <a:cs typeface="Arial" panose="020B0604020202020204" pitchFamily="34" charset="0"/>
              </a:rPr>
              <a:t>2. No suitable model system</a:t>
            </a:r>
            <a:endParaRPr lang="en-US" altLang="ko-KR" sz="16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D8AE135-9DDA-1567-CF3D-107EBF42CDE9}"/>
              </a:ext>
            </a:extLst>
          </p:cNvPr>
          <p:cNvSpPr txBox="1"/>
          <p:nvPr/>
        </p:nvSpPr>
        <p:spPr>
          <a:xfrm>
            <a:off x="6118246" y="5421035"/>
            <a:ext cx="5937347" cy="369332"/>
          </a:xfrm>
          <a:prstGeom prst="rect">
            <a:avLst/>
          </a:prstGeom>
          <a:noFill/>
        </p:spPr>
        <p:txBody>
          <a:bodyPr wrap="square">
            <a:spAutoFit/>
          </a:bodyPr>
          <a:lstStyle/>
          <a:p>
            <a:pPr algn="ctr"/>
            <a:r>
              <a:rPr lang="en-US" altLang="ko-KR" dirty="0">
                <a:solidFill>
                  <a:srgbClr val="0070C0"/>
                </a:solidFill>
              </a:rPr>
              <a:t>Suitable catalyst + Facet control</a:t>
            </a:r>
            <a:endParaRPr lang="ko-KR" altLang="en-US" dirty="0">
              <a:solidFill>
                <a:srgbClr val="0070C0"/>
              </a:solidFill>
            </a:endParaRPr>
          </a:p>
        </p:txBody>
      </p:sp>
      <p:sp>
        <p:nvSpPr>
          <p:cNvPr id="39" name="TextBox 38">
            <a:extLst>
              <a:ext uri="{FF2B5EF4-FFF2-40B4-BE49-F238E27FC236}">
                <a16:creationId xmlns:a16="http://schemas.microsoft.com/office/drawing/2014/main" id="{E5B4C938-7D9A-0E09-1EAB-FE2EE9DFF5C3}"/>
              </a:ext>
            </a:extLst>
          </p:cNvPr>
          <p:cNvSpPr txBox="1"/>
          <p:nvPr/>
        </p:nvSpPr>
        <p:spPr>
          <a:xfrm>
            <a:off x="6118246" y="5776352"/>
            <a:ext cx="5937347" cy="461665"/>
          </a:xfrm>
          <a:prstGeom prst="rect">
            <a:avLst/>
          </a:prstGeom>
          <a:noFill/>
        </p:spPr>
        <p:txBody>
          <a:bodyPr wrap="square">
            <a:spAutoFit/>
          </a:bodyPr>
          <a:lstStyle/>
          <a:p>
            <a:pPr algn="ctr"/>
            <a:r>
              <a:rPr lang="en-US" altLang="ko-KR" sz="2400" b="1" dirty="0">
                <a:solidFill>
                  <a:srgbClr val="FF0000"/>
                </a:solidFill>
              </a:rPr>
              <a:t>“ Thin-film Epitaxy ”</a:t>
            </a:r>
            <a:endParaRPr lang="ko-KR" altLang="en-US" sz="2400" b="1" dirty="0">
              <a:solidFill>
                <a:srgbClr val="FF0000"/>
              </a:solidFill>
            </a:endParaRPr>
          </a:p>
        </p:txBody>
      </p:sp>
    </p:spTree>
    <p:extLst>
      <p:ext uri="{BB962C8B-B14F-4D97-AF65-F5344CB8AC3E}">
        <p14:creationId xmlns:p14="http://schemas.microsoft.com/office/powerpoint/2010/main" val="289024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Introduction</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6" name="직사각형 5"/>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7" name="직사각형 6"/>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6</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21335" y="792480"/>
            <a:ext cx="6745757"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Facet-engineered BiFeO</a:t>
            </a:r>
            <a:r>
              <a:rPr lang="en-US" altLang="ko-KR" sz="2400" b="1" baseline="-25000" dirty="0">
                <a:latin typeface="Arial" panose="020B0604020202020204" pitchFamily="34" charset="0"/>
                <a:cs typeface="Arial" panose="020B0604020202020204" pitchFamily="34" charset="0"/>
              </a:rPr>
              <a:t>3</a:t>
            </a:r>
            <a:r>
              <a:rPr lang="en-US" altLang="ko-KR" sz="2400" b="1" dirty="0">
                <a:latin typeface="Arial" panose="020B0604020202020204" pitchFamily="34" charset="0"/>
                <a:cs typeface="Arial" panose="020B0604020202020204" pitchFamily="34" charset="0"/>
              </a:rPr>
              <a:t> as a model system</a:t>
            </a:r>
            <a:endParaRPr lang="ko-KR" altLang="en-US" sz="2400" b="1" dirty="0">
              <a:latin typeface="Arial" panose="020B0604020202020204" pitchFamily="34" charset="0"/>
              <a:cs typeface="Arial" panose="020B0604020202020204" pitchFamily="34" charset="0"/>
            </a:endParaRPr>
          </a:p>
        </p:txBody>
      </p:sp>
      <p:sp>
        <p:nvSpPr>
          <p:cNvPr id="14" name="내용 개체 틀 2">
            <a:extLst>
              <a:ext uri="{FF2B5EF4-FFF2-40B4-BE49-F238E27FC236}">
                <a16:creationId xmlns:a16="http://schemas.microsoft.com/office/drawing/2014/main" id="{A134100B-BE3C-144A-8F4C-4DCA18E34634}"/>
              </a:ext>
            </a:extLst>
          </p:cNvPr>
          <p:cNvSpPr txBox="1">
            <a:spLocks/>
          </p:cNvSpPr>
          <p:nvPr/>
        </p:nvSpPr>
        <p:spPr>
          <a:xfrm>
            <a:off x="1098924" y="5185992"/>
            <a:ext cx="5522121" cy="962031"/>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Intrinsically enriched non-stoichiometry oxygen (</a:t>
            </a:r>
            <a:r>
              <a:rPr kumimoji="1" lang="en-US" altLang="ko-KR" sz="1600" dirty="0" err="1">
                <a:latin typeface="Arial" panose="020B0604020202020204" pitchFamily="34" charset="0"/>
                <a:cs typeface="Arial" panose="020B0604020202020204" pitchFamily="34" charset="0"/>
              </a:rPr>
              <a:t>O</a:t>
            </a:r>
            <a:r>
              <a:rPr kumimoji="1" lang="en-US" altLang="ko-KR" sz="1600" baseline="-25000" dirty="0" err="1">
                <a:latin typeface="Arial" panose="020B0604020202020204" pitchFamily="34" charset="0"/>
                <a:cs typeface="Arial" panose="020B0604020202020204" pitchFamily="34" charset="0"/>
              </a:rPr>
              <a:t>v</a:t>
            </a:r>
            <a:r>
              <a:rPr kumimoji="1" lang="en-US" altLang="ko-KR" sz="16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Adjustable (unique) structure &amp; composition</a:t>
            </a:r>
          </a:p>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NO</a:t>
            </a:r>
            <a:r>
              <a:rPr kumimoji="1" lang="en-US" altLang="ko-KR" sz="1600" baseline="-25000" dirty="0">
                <a:latin typeface="Arial" panose="020B0604020202020204" pitchFamily="34" charset="0"/>
                <a:cs typeface="Arial" panose="020B0604020202020204" pitchFamily="34" charset="0"/>
              </a:rPr>
              <a:t>3</a:t>
            </a:r>
            <a:r>
              <a:rPr kumimoji="1" lang="en-US" altLang="ko-KR" sz="1600" dirty="0">
                <a:latin typeface="Arial" panose="020B0604020202020204" pitchFamily="34" charset="0"/>
                <a:cs typeface="Arial" panose="020B0604020202020204" pitchFamily="34" charset="0"/>
              </a:rPr>
              <a:t>RR electrochemical catalyst</a:t>
            </a:r>
          </a:p>
        </p:txBody>
      </p:sp>
      <p:sp>
        <p:nvSpPr>
          <p:cNvPr id="43" name="TextBox 42">
            <a:extLst>
              <a:ext uri="{FF2B5EF4-FFF2-40B4-BE49-F238E27FC236}">
                <a16:creationId xmlns:a16="http://schemas.microsoft.com/office/drawing/2014/main" id="{208DF766-8169-1EF0-5CC1-46A6EE39555B}"/>
              </a:ext>
            </a:extLst>
          </p:cNvPr>
          <p:cNvSpPr txBox="1"/>
          <p:nvPr/>
        </p:nvSpPr>
        <p:spPr>
          <a:xfrm>
            <a:off x="1734628" y="4347730"/>
            <a:ext cx="2816427" cy="515526"/>
          </a:xfrm>
          <a:prstGeom prst="rect">
            <a:avLst/>
          </a:prstGeom>
          <a:noFill/>
        </p:spPr>
        <p:txBody>
          <a:bodyPr wrap="square">
            <a:spAutoFit/>
          </a:bodyPr>
          <a:lstStyle/>
          <a:p>
            <a:pPr algn="ctr">
              <a:spcBef>
                <a:spcPct val="50000"/>
              </a:spcBef>
            </a:pPr>
            <a:r>
              <a:rPr lang="en-US" altLang="ko-KR" sz="1100" b="1" dirty="0">
                <a:latin typeface="Arial" panose="020B0604020202020204" pitchFamily="34" charset="0"/>
                <a:ea typeface="Arial Unicode MS" panose="020B0604020202020204" pitchFamily="50" charset="-127"/>
                <a:cs typeface="Arial" panose="020B0604020202020204" pitchFamily="34" charset="0"/>
              </a:rPr>
              <a:t>Rhombohedral structure (R3m)</a:t>
            </a:r>
          </a:p>
          <a:p>
            <a:pPr algn="ctr">
              <a:spcBef>
                <a:spcPct val="50000"/>
              </a:spcBef>
            </a:pPr>
            <a:r>
              <a:rPr lang="en-US" altLang="ko-KR" sz="1100" b="1" dirty="0">
                <a:latin typeface="Arial" panose="020B0604020202020204" pitchFamily="34" charset="0"/>
                <a:ea typeface="Arial Unicode MS" panose="020B0604020202020204" pitchFamily="50" charset="-127"/>
                <a:cs typeface="Arial" panose="020B0604020202020204" pitchFamily="34" charset="0"/>
              </a:rPr>
              <a:t>a = 3.96A , a=89.375° (pseudo-cubic)</a:t>
            </a:r>
          </a:p>
        </p:txBody>
      </p:sp>
      <p:grpSp>
        <p:nvGrpSpPr>
          <p:cNvPr id="44" name="그룹 43">
            <a:extLst>
              <a:ext uri="{FF2B5EF4-FFF2-40B4-BE49-F238E27FC236}">
                <a16:creationId xmlns:a16="http://schemas.microsoft.com/office/drawing/2014/main" id="{4927649C-46F6-D71A-FECE-DB9D127F9735}"/>
              </a:ext>
            </a:extLst>
          </p:cNvPr>
          <p:cNvGrpSpPr/>
          <p:nvPr/>
        </p:nvGrpSpPr>
        <p:grpSpPr>
          <a:xfrm>
            <a:off x="1877929" y="1856789"/>
            <a:ext cx="3145624" cy="2349043"/>
            <a:chOff x="893428" y="1046603"/>
            <a:chExt cx="2647360" cy="1966760"/>
          </a:xfrm>
        </p:grpSpPr>
        <p:pic>
          <p:nvPicPr>
            <p:cNvPr id="45" name="Picture 40">
              <a:extLst>
                <a:ext uri="{FF2B5EF4-FFF2-40B4-BE49-F238E27FC236}">
                  <a16:creationId xmlns:a16="http://schemas.microsoft.com/office/drawing/2014/main" id="{7CE1F5B5-FFBA-E22F-19DB-39D75E82B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28" y="1046603"/>
              <a:ext cx="2129104" cy="196676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147B5EB-856A-7BCD-33B1-1234FBC5A3A9}"/>
                </a:ext>
              </a:extLst>
            </p:cNvPr>
            <p:cNvSpPr txBox="1"/>
            <p:nvPr/>
          </p:nvSpPr>
          <p:spPr>
            <a:xfrm>
              <a:off x="1821300" y="1064547"/>
              <a:ext cx="1719488" cy="215444"/>
            </a:xfrm>
            <a:prstGeom prst="rect">
              <a:avLst/>
            </a:prstGeom>
            <a:noFill/>
          </p:spPr>
          <p:txBody>
            <a:bodyPr wrap="square">
              <a:spAutoFit/>
            </a:bodyPr>
            <a:lstStyle/>
            <a:p>
              <a:pPr>
                <a:spcBef>
                  <a:spcPct val="50000"/>
                </a:spcBef>
              </a:pPr>
              <a:r>
                <a:rPr lang="en-US" altLang="ko-KR" sz="800" b="1" dirty="0">
                  <a:solidFill>
                    <a:srgbClr val="C00000"/>
                  </a:solidFill>
                  <a:latin typeface="Arial" panose="020B0604020202020204" pitchFamily="34" charset="0"/>
                  <a:ea typeface="Arial Unicode MS" panose="020B0604020202020204" pitchFamily="50" charset="-127"/>
                  <a:cs typeface="Arial" panose="020B0604020202020204" pitchFamily="34" charset="0"/>
                </a:rPr>
                <a:t>Polarization direction</a:t>
              </a:r>
            </a:p>
          </p:txBody>
        </p:sp>
      </p:grpSp>
      <p:sp>
        <p:nvSpPr>
          <p:cNvPr id="47" name="TextBox 46">
            <a:extLst>
              <a:ext uri="{FF2B5EF4-FFF2-40B4-BE49-F238E27FC236}">
                <a16:creationId xmlns:a16="http://schemas.microsoft.com/office/drawing/2014/main" id="{1B7CFE89-2291-7D23-7453-3EF3972201F2}"/>
              </a:ext>
            </a:extLst>
          </p:cNvPr>
          <p:cNvSpPr txBox="1"/>
          <p:nvPr/>
        </p:nvSpPr>
        <p:spPr>
          <a:xfrm>
            <a:off x="1378646" y="1330410"/>
            <a:ext cx="3528389" cy="369332"/>
          </a:xfrm>
          <a:prstGeom prst="rect">
            <a:avLst/>
          </a:prstGeom>
          <a:noFill/>
        </p:spPr>
        <p:txBody>
          <a:bodyPr wrap="square">
            <a:spAutoFit/>
          </a:bodyPr>
          <a:lstStyle/>
          <a:p>
            <a:pPr algn="ctr" defTabSz="913857">
              <a:defRPr/>
            </a:pPr>
            <a:r>
              <a:rPr lang="en-US" altLang="ko-KR" sz="1800" b="1" dirty="0">
                <a:solidFill>
                  <a:srgbClr val="2C6D8B"/>
                </a:solidFill>
                <a:latin typeface="Arial" panose="020B0604020202020204" pitchFamily="34" charset="0"/>
                <a:cs typeface="Arial" panose="020B0604020202020204" pitchFamily="34" charset="0"/>
              </a:rPr>
              <a:t>Bismuth Ferrite (BiFeO</a:t>
            </a:r>
            <a:r>
              <a:rPr lang="en-US" altLang="ko-KR" sz="1800" b="1" baseline="-25000" dirty="0">
                <a:solidFill>
                  <a:srgbClr val="2C6D8B"/>
                </a:solidFill>
                <a:latin typeface="Arial" panose="020B0604020202020204" pitchFamily="34" charset="0"/>
                <a:cs typeface="Arial" panose="020B0604020202020204" pitchFamily="34" charset="0"/>
              </a:rPr>
              <a:t>3</a:t>
            </a:r>
            <a:r>
              <a:rPr lang="en-US" altLang="ko-KR" sz="1800" b="1" dirty="0">
                <a:solidFill>
                  <a:srgbClr val="2C6D8B"/>
                </a:solidFill>
                <a:latin typeface="Arial" panose="020B0604020202020204" pitchFamily="34" charset="0"/>
                <a:cs typeface="Arial" panose="020B0604020202020204" pitchFamily="34" charset="0"/>
              </a:rPr>
              <a:t>)</a:t>
            </a:r>
          </a:p>
        </p:txBody>
      </p:sp>
      <p:sp>
        <p:nvSpPr>
          <p:cNvPr id="48" name="직사각형 47">
            <a:extLst>
              <a:ext uri="{FF2B5EF4-FFF2-40B4-BE49-F238E27FC236}">
                <a16:creationId xmlns:a16="http://schemas.microsoft.com/office/drawing/2014/main" id="{3E777C95-0937-55B2-FCB6-C85127D17C18}"/>
              </a:ext>
            </a:extLst>
          </p:cNvPr>
          <p:cNvSpPr/>
          <p:nvPr/>
        </p:nvSpPr>
        <p:spPr>
          <a:xfrm>
            <a:off x="1587825" y="1765440"/>
            <a:ext cx="3137049" cy="3179594"/>
          </a:xfrm>
          <a:prstGeom prst="rect">
            <a:avLst/>
          </a:prstGeom>
          <a:solidFill>
            <a:srgbClr val="7030A0">
              <a:alpha val="8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9" name="그림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0564" y="1820914"/>
            <a:ext cx="4181978" cy="3013956"/>
          </a:xfrm>
          <a:prstGeom prst="rect">
            <a:avLst/>
          </a:prstGeom>
        </p:spPr>
      </p:pic>
      <p:sp>
        <p:nvSpPr>
          <p:cNvPr id="50" name="타원 49"/>
          <p:cNvSpPr/>
          <p:nvPr/>
        </p:nvSpPr>
        <p:spPr>
          <a:xfrm>
            <a:off x="7622540" y="3651551"/>
            <a:ext cx="2651760" cy="1222745"/>
          </a:xfrm>
          <a:prstGeom prst="ellipse">
            <a:avLst/>
          </a:prstGeom>
          <a:solidFill>
            <a:srgbClr val="FFC000">
              <a:alpha val="1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p:cNvSpPr/>
          <p:nvPr/>
        </p:nvSpPr>
        <p:spPr>
          <a:xfrm>
            <a:off x="7548123" y="4874296"/>
            <a:ext cx="2800593" cy="276999"/>
          </a:xfrm>
          <a:prstGeom prst="rect">
            <a:avLst/>
          </a:prstGeom>
        </p:spPr>
        <p:txBody>
          <a:bodyPr wrap="square">
            <a:spAutoFit/>
          </a:bodyPr>
          <a:lstStyle/>
          <a:p>
            <a:pPr algn="ctr"/>
            <a:r>
              <a:rPr lang="en-US" altLang="ko-KR" sz="1200" b="1" i="1" dirty="0">
                <a:solidFill>
                  <a:schemeClr val="accent6">
                    <a:lumMod val="75000"/>
                  </a:schemeClr>
                </a:solidFill>
                <a:latin typeface="Arial" panose="020B0604020202020204" pitchFamily="34" charset="0"/>
                <a:cs typeface="Arial" panose="020B0604020202020204" pitchFamily="34" charset="0"/>
              </a:rPr>
              <a:t>Crystalline anisotropic properties</a:t>
            </a:r>
            <a:endParaRPr lang="ko-KR" altLang="en-US" sz="1200" dirty="0">
              <a:solidFill>
                <a:schemeClr val="accent6">
                  <a:lumMod val="75000"/>
                </a:schemeClr>
              </a:solidFill>
            </a:endParaRPr>
          </a:p>
        </p:txBody>
      </p:sp>
      <p:sp>
        <p:nvSpPr>
          <p:cNvPr id="54" name="TextBox 53">
            <a:extLst>
              <a:ext uri="{FF2B5EF4-FFF2-40B4-BE49-F238E27FC236}">
                <a16:creationId xmlns:a16="http://schemas.microsoft.com/office/drawing/2014/main" id="{1B7CFE89-2291-7D23-7453-3EF3972201F2}"/>
              </a:ext>
            </a:extLst>
          </p:cNvPr>
          <p:cNvSpPr txBox="1"/>
          <p:nvPr/>
        </p:nvSpPr>
        <p:spPr>
          <a:xfrm>
            <a:off x="6937358" y="1330410"/>
            <a:ext cx="3528389" cy="369332"/>
          </a:xfrm>
          <a:prstGeom prst="rect">
            <a:avLst/>
          </a:prstGeom>
          <a:noFill/>
        </p:spPr>
        <p:txBody>
          <a:bodyPr wrap="square">
            <a:spAutoFit/>
          </a:bodyPr>
          <a:lstStyle/>
          <a:p>
            <a:pPr algn="ctr" defTabSz="913857">
              <a:defRPr/>
            </a:pPr>
            <a:r>
              <a:rPr lang="en-US" altLang="ko-KR" sz="1800" b="1" dirty="0">
                <a:solidFill>
                  <a:srgbClr val="2C6D8B"/>
                </a:solidFill>
                <a:latin typeface="Arial" panose="020B0604020202020204" pitchFamily="34" charset="0"/>
                <a:cs typeface="Arial" panose="020B0604020202020204" pitchFamily="34" charset="0"/>
              </a:rPr>
              <a:t>Crystallographic Orientations</a:t>
            </a:r>
          </a:p>
        </p:txBody>
      </p:sp>
      <p:sp>
        <p:nvSpPr>
          <p:cNvPr id="56" name="내용 개체 틀 2">
            <a:extLst>
              <a:ext uri="{FF2B5EF4-FFF2-40B4-BE49-F238E27FC236}">
                <a16:creationId xmlns:a16="http://schemas.microsoft.com/office/drawing/2014/main" id="{A134100B-BE3C-144A-8F4C-4DCA18E34634}"/>
              </a:ext>
            </a:extLst>
          </p:cNvPr>
          <p:cNvSpPr txBox="1">
            <a:spLocks/>
          </p:cNvSpPr>
          <p:nvPr/>
        </p:nvSpPr>
        <p:spPr>
          <a:xfrm>
            <a:off x="6610564" y="5185992"/>
            <a:ext cx="5522121" cy="962031"/>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kumimoji="1" lang="en-US" altLang="ko-KR" sz="1600" dirty="0">
                <a:latin typeface="Arial" panose="020B0604020202020204" pitchFamily="34" charset="0"/>
                <a:cs typeface="Arial" panose="020B0604020202020204" pitchFamily="34" charset="0"/>
              </a:rPr>
              <a:t>Along different crystallographic orientations,</a:t>
            </a:r>
          </a:p>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Crystal facet engineering</a:t>
            </a:r>
          </a:p>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Different ferroelectric switching</a:t>
            </a:r>
          </a:p>
        </p:txBody>
      </p:sp>
      <p:sp>
        <p:nvSpPr>
          <p:cNvPr id="59" name="화살표: 아래쪽 19">
            <a:extLst>
              <a:ext uri="{FF2B5EF4-FFF2-40B4-BE49-F238E27FC236}">
                <a16:creationId xmlns:a16="http://schemas.microsoft.com/office/drawing/2014/main" id="{7744DEB2-D41F-0477-CEC5-EAF81B710EE3}"/>
              </a:ext>
            </a:extLst>
          </p:cNvPr>
          <p:cNvSpPr/>
          <p:nvPr/>
        </p:nvSpPr>
        <p:spPr>
          <a:xfrm rot="16200000">
            <a:off x="4659428" y="2731306"/>
            <a:ext cx="2016582" cy="1216265"/>
          </a:xfrm>
          <a:prstGeom prst="downArrow">
            <a:avLst>
              <a:gd name="adj1" fmla="val 62783"/>
              <a:gd name="adj2" fmla="val 56165"/>
            </a:avLst>
          </a:prstGeom>
          <a:gradFill flip="none" rotWithShape="1">
            <a:gsLst>
              <a:gs pos="41000">
                <a:schemeClr val="accent4">
                  <a:lumMod val="5000"/>
                  <a:lumOff val="95000"/>
                </a:schemeClr>
              </a:gs>
              <a:gs pos="72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9420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6" name="직사각형 5"/>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Method</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7" name="직사각형 6"/>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Results</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8" name="직사각형 7"/>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7</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21335" y="754836"/>
            <a:ext cx="8933856"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Epitaxial BiFeO</a:t>
            </a:r>
            <a:r>
              <a:rPr lang="en-US" altLang="ko-KR" sz="2400" b="1" baseline="-25000" dirty="0">
                <a:latin typeface="Arial" panose="020B0604020202020204" pitchFamily="34" charset="0"/>
                <a:cs typeface="Arial" panose="020B0604020202020204" pitchFamily="34" charset="0"/>
              </a:rPr>
              <a:t>3</a:t>
            </a:r>
            <a:r>
              <a:rPr lang="en-US" altLang="ko-KR" sz="2400" b="1" dirty="0">
                <a:latin typeface="Arial" panose="020B0604020202020204" pitchFamily="34" charset="0"/>
                <a:cs typeface="Arial" panose="020B0604020202020204" pitchFamily="34" charset="0"/>
              </a:rPr>
              <a:t> thin-film via Pulsed-Laser Deposition (PLD)</a:t>
            </a:r>
            <a:endParaRPr lang="ko-KR" altLang="en-US" sz="2400" b="1" dirty="0">
              <a:latin typeface="Arial" panose="020B0604020202020204" pitchFamily="34" charset="0"/>
              <a:cs typeface="Arial" panose="020B0604020202020204" pitchFamily="34" charset="0"/>
            </a:endParaRPr>
          </a:p>
        </p:txBody>
      </p:sp>
      <p:grpSp>
        <p:nvGrpSpPr>
          <p:cNvPr id="12" name="그룹 11"/>
          <p:cNvGrpSpPr/>
          <p:nvPr/>
        </p:nvGrpSpPr>
        <p:grpSpPr>
          <a:xfrm>
            <a:off x="5570493" y="1622863"/>
            <a:ext cx="5960247" cy="2142256"/>
            <a:chOff x="4358558" y="1641913"/>
            <a:chExt cx="5960247" cy="2142256"/>
          </a:xfrm>
        </p:grpSpPr>
        <p:sp>
          <p:nvSpPr>
            <p:cNvPr id="13" name="정육면체 12">
              <a:extLst>
                <a:ext uri="{FF2B5EF4-FFF2-40B4-BE49-F238E27FC236}">
                  <a16:creationId xmlns:a16="http://schemas.microsoft.com/office/drawing/2014/main" id="{18479FF4-233B-EB20-811D-CD5938640A52}"/>
                </a:ext>
              </a:extLst>
            </p:cNvPr>
            <p:cNvSpPr/>
            <p:nvPr/>
          </p:nvSpPr>
          <p:spPr>
            <a:xfrm>
              <a:off x="4414539" y="3111932"/>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(001)</a:t>
              </a:r>
            </a:p>
          </p:txBody>
        </p:sp>
        <p:sp>
          <p:nvSpPr>
            <p:cNvPr id="14" name="정육면체 13">
              <a:extLst>
                <a:ext uri="{FF2B5EF4-FFF2-40B4-BE49-F238E27FC236}">
                  <a16:creationId xmlns:a16="http://schemas.microsoft.com/office/drawing/2014/main" id="{7B2A4809-C7C8-0004-CEBF-17360BDE9EB8}"/>
                </a:ext>
              </a:extLst>
            </p:cNvPr>
            <p:cNvSpPr/>
            <p:nvPr/>
          </p:nvSpPr>
          <p:spPr>
            <a:xfrm>
              <a:off x="4414539" y="2947962"/>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5B6C2CD-8CD5-4BA5-F994-D8568F0F7BFE}"/>
                </a:ext>
              </a:extLst>
            </p:cNvPr>
            <p:cNvSpPr txBox="1"/>
            <p:nvPr/>
          </p:nvSpPr>
          <p:spPr>
            <a:xfrm>
              <a:off x="4358558" y="2308263"/>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a:t>
              </a:r>
              <a:r>
                <a:rPr lang="en-US" altLang="ko-KR" sz="1400" b="1" dirty="0">
                  <a:solidFill>
                    <a:srgbClr val="0000FF"/>
                  </a:solidFill>
                  <a:latin typeface="Arial" panose="020B0604020202020204" pitchFamily="34" charset="0"/>
                  <a:cs typeface="Arial" panose="020B0604020202020204" pitchFamily="34" charset="0"/>
                </a:rPr>
                <a:t>(100)</a:t>
              </a:r>
              <a:endParaRPr lang="ko-KR" altLang="en-US" sz="1400" b="1" dirty="0">
                <a:solidFill>
                  <a:srgbClr val="0000FF"/>
                </a:solidFill>
                <a:latin typeface="Arial" panose="020B0604020202020204" pitchFamily="34" charset="0"/>
                <a:cs typeface="Arial" panose="020B0604020202020204" pitchFamily="34" charset="0"/>
              </a:endParaRPr>
            </a:p>
          </p:txBody>
        </p:sp>
        <p:sp>
          <p:nvSpPr>
            <p:cNvPr id="16" name="정육면체 15">
              <a:extLst>
                <a:ext uri="{FF2B5EF4-FFF2-40B4-BE49-F238E27FC236}">
                  <a16:creationId xmlns:a16="http://schemas.microsoft.com/office/drawing/2014/main" id="{7B2A4809-C7C8-0004-CEBF-17360BDE9EB8}"/>
                </a:ext>
              </a:extLst>
            </p:cNvPr>
            <p:cNvSpPr/>
            <p:nvPr/>
          </p:nvSpPr>
          <p:spPr>
            <a:xfrm>
              <a:off x="4414539" y="2778515"/>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
          <p:nvSpPr>
            <p:cNvPr id="17" name="정육면체 16">
              <a:extLst>
                <a:ext uri="{FF2B5EF4-FFF2-40B4-BE49-F238E27FC236}">
                  <a16:creationId xmlns:a16="http://schemas.microsoft.com/office/drawing/2014/main" id="{18479FF4-233B-EB20-811D-CD5938640A52}"/>
                </a:ext>
              </a:extLst>
            </p:cNvPr>
            <p:cNvSpPr/>
            <p:nvPr/>
          </p:nvSpPr>
          <p:spPr>
            <a:xfrm>
              <a:off x="6433839" y="3111932"/>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(110)</a:t>
              </a:r>
            </a:p>
          </p:txBody>
        </p:sp>
        <p:sp>
          <p:nvSpPr>
            <p:cNvPr id="18" name="정육면체 17">
              <a:extLst>
                <a:ext uri="{FF2B5EF4-FFF2-40B4-BE49-F238E27FC236}">
                  <a16:creationId xmlns:a16="http://schemas.microsoft.com/office/drawing/2014/main" id="{7B2A4809-C7C8-0004-CEBF-17360BDE9EB8}"/>
                </a:ext>
              </a:extLst>
            </p:cNvPr>
            <p:cNvSpPr/>
            <p:nvPr/>
          </p:nvSpPr>
          <p:spPr>
            <a:xfrm>
              <a:off x="6433839" y="2947962"/>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5B6C2CD-8CD5-4BA5-F994-D8568F0F7BFE}"/>
                </a:ext>
              </a:extLst>
            </p:cNvPr>
            <p:cNvSpPr txBox="1"/>
            <p:nvPr/>
          </p:nvSpPr>
          <p:spPr>
            <a:xfrm>
              <a:off x="6377858" y="2308263"/>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a:t>
              </a:r>
              <a:r>
                <a:rPr lang="en-US" altLang="ko-KR" sz="1400" b="1" dirty="0">
                  <a:solidFill>
                    <a:srgbClr val="0000FF"/>
                  </a:solidFill>
                  <a:latin typeface="Arial" panose="020B0604020202020204" pitchFamily="34" charset="0"/>
                  <a:cs typeface="Arial" panose="020B0604020202020204" pitchFamily="34" charset="0"/>
                </a:rPr>
                <a:t>(110)</a:t>
              </a:r>
              <a:endParaRPr lang="ko-KR" altLang="en-US" sz="1400" b="1" dirty="0">
                <a:solidFill>
                  <a:srgbClr val="0000FF"/>
                </a:solidFill>
                <a:latin typeface="Arial" panose="020B0604020202020204" pitchFamily="34" charset="0"/>
                <a:cs typeface="Arial" panose="020B0604020202020204" pitchFamily="34" charset="0"/>
              </a:endParaRPr>
            </a:p>
          </p:txBody>
        </p:sp>
        <p:sp>
          <p:nvSpPr>
            <p:cNvPr id="20" name="정육면체 19">
              <a:extLst>
                <a:ext uri="{FF2B5EF4-FFF2-40B4-BE49-F238E27FC236}">
                  <a16:creationId xmlns:a16="http://schemas.microsoft.com/office/drawing/2014/main" id="{7B2A4809-C7C8-0004-CEBF-17360BDE9EB8}"/>
                </a:ext>
              </a:extLst>
            </p:cNvPr>
            <p:cNvSpPr/>
            <p:nvPr/>
          </p:nvSpPr>
          <p:spPr>
            <a:xfrm>
              <a:off x="6433839" y="2778515"/>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
          <p:nvSpPr>
            <p:cNvPr id="21" name="정육면체 20">
              <a:extLst>
                <a:ext uri="{FF2B5EF4-FFF2-40B4-BE49-F238E27FC236}">
                  <a16:creationId xmlns:a16="http://schemas.microsoft.com/office/drawing/2014/main" id="{18479FF4-233B-EB20-811D-CD5938640A52}"/>
                </a:ext>
              </a:extLst>
            </p:cNvPr>
            <p:cNvSpPr/>
            <p:nvPr/>
          </p:nvSpPr>
          <p:spPr>
            <a:xfrm>
              <a:off x="8453139" y="3111932"/>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(111)</a:t>
              </a:r>
            </a:p>
          </p:txBody>
        </p:sp>
        <p:sp>
          <p:nvSpPr>
            <p:cNvPr id="22" name="정육면체 21">
              <a:extLst>
                <a:ext uri="{FF2B5EF4-FFF2-40B4-BE49-F238E27FC236}">
                  <a16:creationId xmlns:a16="http://schemas.microsoft.com/office/drawing/2014/main" id="{7B2A4809-C7C8-0004-CEBF-17360BDE9EB8}"/>
                </a:ext>
              </a:extLst>
            </p:cNvPr>
            <p:cNvSpPr/>
            <p:nvPr/>
          </p:nvSpPr>
          <p:spPr>
            <a:xfrm>
              <a:off x="8453139" y="2947962"/>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5B6C2CD-8CD5-4BA5-F994-D8568F0F7BFE}"/>
                </a:ext>
              </a:extLst>
            </p:cNvPr>
            <p:cNvSpPr txBox="1"/>
            <p:nvPr/>
          </p:nvSpPr>
          <p:spPr>
            <a:xfrm>
              <a:off x="8397158" y="2308263"/>
              <a:ext cx="19216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BFO/SRO/STO </a:t>
              </a:r>
              <a:r>
                <a:rPr lang="en-US" altLang="ko-KR" sz="1400" b="1" dirty="0">
                  <a:solidFill>
                    <a:srgbClr val="0000FF"/>
                  </a:solidFill>
                  <a:latin typeface="Arial" panose="020B0604020202020204" pitchFamily="34" charset="0"/>
                  <a:cs typeface="Arial" panose="020B0604020202020204" pitchFamily="34" charset="0"/>
                </a:rPr>
                <a:t>(111)</a:t>
              </a:r>
              <a:endParaRPr lang="ko-KR" altLang="en-US" sz="1400" b="1" dirty="0">
                <a:solidFill>
                  <a:srgbClr val="0000FF"/>
                </a:solidFill>
                <a:latin typeface="Arial" panose="020B0604020202020204" pitchFamily="34" charset="0"/>
                <a:cs typeface="Arial" panose="020B0604020202020204" pitchFamily="34" charset="0"/>
              </a:endParaRPr>
            </a:p>
          </p:txBody>
        </p:sp>
        <p:sp>
          <p:nvSpPr>
            <p:cNvPr id="24" name="정육면체 23">
              <a:extLst>
                <a:ext uri="{FF2B5EF4-FFF2-40B4-BE49-F238E27FC236}">
                  <a16:creationId xmlns:a16="http://schemas.microsoft.com/office/drawing/2014/main" id="{7B2A4809-C7C8-0004-CEBF-17360BDE9EB8}"/>
                </a:ext>
              </a:extLst>
            </p:cNvPr>
            <p:cNvSpPr/>
            <p:nvPr/>
          </p:nvSpPr>
          <p:spPr>
            <a:xfrm>
              <a:off x="8453139" y="2778515"/>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
          <p:nvSpPr>
            <p:cNvPr id="25" name="직사각형 24"/>
            <p:cNvSpPr/>
            <p:nvPr/>
          </p:nvSpPr>
          <p:spPr>
            <a:xfrm>
              <a:off x="6280205" y="1641913"/>
              <a:ext cx="1921039" cy="369332"/>
            </a:xfrm>
            <a:prstGeom prst="rect">
              <a:avLst/>
            </a:prstGeom>
          </p:spPr>
          <p:txBody>
            <a:bodyPr wrap="none">
              <a:spAutoFit/>
            </a:bodyPr>
            <a:lstStyle/>
            <a:p>
              <a:pPr marL="12700">
                <a:lnSpc>
                  <a:spcPct val="100000"/>
                </a:lnSpc>
                <a:spcBef>
                  <a:spcPts val="95"/>
                </a:spcBef>
                <a:tabLst>
                  <a:tab pos="355600" algn="l"/>
                </a:tabLst>
              </a:pPr>
              <a:r>
                <a:rPr lang="en-US" altLang="ko-KR" spc="-10" dirty="0">
                  <a:latin typeface="Arial" panose="020B0604020202020204" pitchFamily="34" charset="0"/>
                  <a:cs typeface="Arial" panose="020B0604020202020204" pitchFamily="34" charset="0"/>
                </a:rPr>
                <a:t>Sample structure</a:t>
              </a:r>
            </a:p>
          </p:txBody>
        </p:sp>
      </p:grpSp>
      <p:sp>
        <p:nvSpPr>
          <p:cNvPr id="35" name="TextBox 34">
            <a:extLst>
              <a:ext uri="{FF2B5EF4-FFF2-40B4-BE49-F238E27FC236}">
                <a16:creationId xmlns:a16="http://schemas.microsoft.com/office/drawing/2014/main" id="{7CEA61B3-7B72-718A-D932-BAFB698D65F1}"/>
              </a:ext>
            </a:extLst>
          </p:cNvPr>
          <p:cNvSpPr txBox="1"/>
          <p:nvPr/>
        </p:nvSpPr>
        <p:spPr>
          <a:xfrm>
            <a:off x="6908331" y="4076156"/>
            <a:ext cx="681462" cy="276999"/>
          </a:xfrm>
          <a:prstGeom prst="rect">
            <a:avLst/>
          </a:prstGeom>
          <a:noFill/>
        </p:spPr>
        <p:txBody>
          <a:bodyPr wrap="square" rtlCol="0">
            <a:spAutoFit/>
          </a:bodyPr>
          <a:lstStyle/>
          <a:p>
            <a:pPr algn="r"/>
            <a:r>
              <a:rPr lang="en-US" altLang="ko-KR" sz="1200" b="1" dirty="0">
                <a:solidFill>
                  <a:srgbClr val="C00000"/>
                </a:solidFill>
                <a:latin typeface="Arial" panose="020B0604020202020204" pitchFamily="34" charset="0"/>
                <a:cs typeface="Arial" panose="020B0604020202020204" pitchFamily="34" charset="0"/>
              </a:rPr>
              <a:t>1.4 %</a:t>
            </a:r>
            <a:endParaRPr lang="ko-KR" altLang="en-US" sz="1200" b="1" dirty="0">
              <a:solidFill>
                <a:srgbClr val="C00000"/>
              </a:solidFill>
              <a:latin typeface="Arial" panose="020B0604020202020204" pitchFamily="34" charset="0"/>
              <a:cs typeface="Arial" panose="020B0604020202020204" pitchFamily="34" charset="0"/>
            </a:endParaRPr>
          </a:p>
        </p:txBody>
      </p:sp>
      <p:sp>
        <p:nvSpPr>
          <p:cNvPr id="69" name="직사각형 68">
            <a:extLst>
              <a:ext uri="{FF2B5EF4-FFF2-40B4-BE49-F238E27FC236}">
                <a16:creationId xmlns:a16="http://schemas.microsoft.com/office/drawing/2014/main" id="{136EA737-7535-4C3B-D316-F0C9E45D1BFF}"/>
              </a:ext>
            </a:extLst>
          </p:cNvPr>
          <p:cNvSpPr/>
          <p:nvPr/>
        </p:nvSpPr>
        <p:spPr>
          <a:xfrm>
            <a:off x="8070871" y="4080242"/>
            <a:ext cx="294633" cy="316371"/>
          </a:xfrm>
          <a:prstGeom prst="rect">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70" name="직사각형 69">
            <a:extLst>
              <a:ext uri="{FF2B5EF4-FFF2-40B4-BE49-F238E27FC236}">
                <a16:creationId xmlns:a16="http://schemas.microsoft.com/office/drawing/2014/main" id="{39078472-B01B-5AF9-EF2A-29E8CEB2FBF4}"/>
              </a:ext>
            </a:extLst>
          </p:cNvPr>
          <p:cNvSpPr/>
          <p:nvPr/>
        </p:nvSpPr>
        <p:spPr>
          <a:xfrm>
            <a:off x="8411830" y="4080242"/>
            <a:ext cx="294633" cy="316371"/>
          </a:xfrm>
          <a:prstGeom prst="rect">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71" name="직사각형 70">
            <a:extLst>
              <a:ext uri="{FF2B5EF4-FFF2-40B4-BE49-F238E27FC236}">
                <a16:creationId xmlns:a16="http://schemas.microsoft.com/office/drawing/2014/main" id="{229A6F1D-EB5F-EBD8-C2D9-83F206AC10D6}"/>
              </a:ext>
            </a:extLst>
          </p:cNvPr>
          <p:cNvSpPr/>
          <p:nvPr/>
        </p:nvSpPr>
        <p:spPr>
          <a:xfrm>
            <a:off x="8752789" y="4080242"/>
            <a:ext cx="294633" cy="316371"/>
          </a:xfrm>
          <a:prstGeom prst="rect">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68" name="직사각형 67">
            <a:extLst>
              <a:ext uri="{FF2B5EF4-FFF2-40B4-BE49-F238E27FC236}">
                <a16:creationId xmlns:a16="http://schemas.microsoft.com/office/drawing/2014/main" id="{494B85AC-4BF7-1752-C459-388EA2BA9190}"/>
              </a:ext>
            </a:extLst>
          </p:cNvPr>
          <p:cNvSpPr/>
          <p:nvPr/>
        </p:nvSpPr>
        <p:spPr>
          <a:xfrm>
            <a:off x="9085612" y="4079172"/>
            <a:ext cx="294633" cy="316371"/>
          </a:xfrm>
          <a:prstGeom prst="rect">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grpSp>
        <p:nvGrpSpPr>
          <p:cNvPr id="38" name="그룹 37">
            <a:extLst>
              <a:ext uri="{FF2B5EF4-FFF2-40B4-BE49-F238E27FC236}">
                <a16:creationId xmlns:a16="http://schemas.microsoft.com/office/drawing/2014/main" id="{FF35D53A-AEEA-F3E4-FBCE-C72E7553999E}"/>
              </a:ext>
            </a:extLst>
          </p:cNvPr>
          <p:cNvGrpSpPr/>
          <p:nvPr/>
        </p:nvGrpSpPr>
        <p:grpSpPr>
          <a:xfrm>
            <a:off x="8121652" y="4436882"/>
            <a:ext cx="1178500" cy="283573"/>
            <a:chOff x="4429753" y="3334795"/>
            <a:chExt cx="1799956" cy="403349"/>
          </a:xfrm>
        </p:grpSpPr>
        <p:grpSp>
          <p:nvGrpSpPr>
            <p:cNvPr id="62" name="그룹 61">
              <a:extLst>
                <a:ext uri="{FF2B5EF4-FFF2-40B4-BE49-F238E27FC236}">
                  <a16:creationId xmlns:a16="http://schemas.microsoft.com/office/drawing/2014/main" id="{6F1058BB-DD4E-906E-3B57-5870178BDF8E}"/>
                </a:ext>
              </a:extLst>
            </p:cNvPr>
            <p:cNvGrpSpPr>
              <a:grpSpLocks noChangeAspect="1"/>
            </p:cNvGrpSpPr>
            <p:nvPr/>
          </p:nvGrpSpPr>
          <p:grpSpPr>
            <a:xfrm>
              <a:off x="4429753" y="3334795"/>
              <a:ext cx="1336396" cy="403200"/>
              <a:chOff x="6811600" y="1560312"/>
              <a:chExt cx="1193209" cy="360000"/>
            </a:xfrm>
            <a:solidFill>
              <a:schemeClr val="accent5">
                <a:lumMod val="40000"/>
                <a:lumOff val="60000"/>
              </a:schemeClr>
            </a:solidFill>
          </p:grpSpPr>
          <p:sp>
            <p:nvSpPr>
              <p:cNvPr id="64" name="직사각형 63">
                <a:extLst>
                  <a:ext uri="{FF2B5EF4-FFF2-40B4-BE49-F238E27FC236}">
                    <a16:creationId xmlns:a16="http://schemas.microsoft.com/office/drawing/2014/main" id="{1C60D3FC-EC95-8487-8A58-C22A04EC8878}"/>
                  </a:ext>
                </a:extLst>
              </p:cNvPr>
              <p:cNvSpPr/>
              <p:nvPr/>
            </p:nvSpPr>
            <p:spPr>
              <a:xfrm>
                <a:off x="6811600" y="1560312"/>
                <a:ext cx="360000" cy="360000"/>
              </a:xfrm>
              <a:prstGeom prst="rect">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65" name="직사각형 64">
                <a:extLst>
                  <a:ext uri="{FF2B5EF4-FFF2-40B4-BE49-F238E27FC236}">
                    <a16:creationId xmlns:a16="http://schemas.microsoft.com/office/drawing/2014/main" id="{AB02938E-4493-17C8-A45A-FCDAEC5C5E18}"/>
                  </a:ext>
                </a:extLst>
              </p:cNvPr>
              <p:cNvSpPr/>
              <p:nvPr/>
            </p:nvSpPr>
            <p:spPr>
              <a:xfrm>
                <a:off x="7228204" y="1560312"/>
                <a:ext cx="360000" cy="360000"/>
              </a:xfrm>
              <a:prstGeom prst="rect">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66" name="직사각형 65">
                <a:extLst>
                  <a:ext uri="{FF2B5EF4-FFF2-40B4-BE49-F238E27FC236}">
                    <a16:creationId xmlns:a16="http://schemas.microsoft.com/office/drawing/2014/main" id="{3A34720C-782D-87C6-71D3-E92874F1FCD6}"/>
                  </a:ext>
                </a:extLst>
              </p:cNvPr>
              <p:cNvSpPr/>
              <p:nvPr/>
            </p:nvSpPr>
            <p:spPr>
              <a:xfrm>
                <a:off x="7644809" y="1560312"/>
                <a:ext cx="360000" cy="360000"/>
              </a:xfrm>
              <a:prstGeom prst="rect">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grpSp>
        <p:sp>
          <p:nvSpPr>
            <p:cNvPr id="63" name="직사각형 62">
              <a:extLst>
                <a:ext uri="{FF2B5EF4-FFF2-40B4-BE49-F238E27FC236}">
                  <a16:creationId xmlns:a16="http://schemas.microsoft.com/office/drawing/2014/main" id="{779530DB-C514-E941-3EE3-A7388F7BB5B2}"/>
                </a:ext>
              </a:extLst>
            </p:cNvPr>
            <p:cNvSpPr/>
            <p:nvPr/>
          </p:nvSpPr>
          <p:spPr>
            <a:xfrm>
              <a:off x="5826508" y="3334944"/>
              <a:ext cx="403201" cy="403200"/>
            </a:xfrm>
            <a:prstGeom prst="rect">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grpSp>
      <p:grpSp>
        <p:nvGrpSpPr>
          <p:cNvPr id="39" name="그룹 38">
            <a:extLst>
              <a:ext uri="{FF2B5EF4-FFF2-40B4-BE49-F238E27FC236}">
                <a16:creationId xmlns:a16="http://schemas.microsoft.com/office/drawing/2014/main" id="{EFBAC496-EC09-9FAC-9430-68C29815692C}"/>
              </a:ext>
            </a:extLst>
          </p:cNvPr>
          <p:cNvGrpSpPr/>
          <p:nvPr/>
        </p:nvGrpSpPr>
        <p:grpSpPr>
          <a:xfrm>
            <a:off x="8168528" y="4744049"/>
            <a:ext cx="1048095" cy="253097"/>
            <a:chOff x="4501347" y="3771703"/>
            <a:chExt cx="1600785" cy="360000"/>
          </a:xfrm>
        </p:grpSpPr>
        <p:grpSp>
          <p:nvGrpSpPr>
            <p:cNvPr id="57" name="그룹 56">
              <a:extLst>
                <a:ext uri="{FF2B5EF4-FFF2-40B4-BE49-F238E27FC236}">
                  <a16:creationId xmlns:a16="http://schemas.microsoft.com/office/drawing/2014/main" id="{EC58663B-E5F4-6427-CE5C-F54782E27095}"/>
                </a:ext>
              </a:extLst>
            </p:cNvPr>
            <p:cNvGrpSpPr/>
            <p:nvPr/>
          </p:nvGrpSpPr>
          <p:grpSpPr>
            <a:xfrm>
              <a:off x="4501347" y="3771703"/>
              <a:ext cx="1193209" cy="360000"/>
              <a:chOff x="6811600" y="1560312"/>
              <a:chExt cx="1193209" cy="360000"/>
            </a:xfrm>
          </p:grpSpPr>
          <p:sp>
            <p:nvSpPr>
              <p:cNvPr id="59" name="직사각형 58">
                <a:extLst>
                  <a:ext uri="{FF2B5EF4-FFF2-40B4-BE49-F238E27FC236}">
                    <a16:creationId xmlns:a16="http://schemas.microsoft.com/office/drawing/2014/main" id="{47C7D4D8-F2EE-EEBF-F806-833685557692}"/>
                  </a:ext>
                </a:extLst>
              </p:cNvPr>
              <p:cNvSpPr/>
              <p:nvPr/>
            </p:nvSpPr>
            <p:spPr>
              <a:xfrm>
                <a:off x="6811600" y="1560312"/>
                <a:ext cx="360000" cy="360000"/>
              </a:xfrm>
              <a:prstGeom prst="rect">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60" name="직사각형 59">
                <a:extLst>
                  <a:ext uri="{FF2B5EF4-FFF2-40B4-BE49-F238E27FC236}">
                    <a16:creationId xmlns:a16="http://schemas.microsoft.com/office/drawing/2014/main" id="{4726C58E-89CD-6019-535F-1E633A6D8357}"/>
                  </a:ext>
                </a:extLst>
              </p:cNvPr>
              <p:cNvSpPr/>
              <p:nvPr/>
            </p:nvSpPr>
            <p:spPr>
              <a:xfrm>
                <a:off x="7228204" y="1560312"/>
                <a:ext cx="360000" cy="360000"/>
              </a:xfrm>
              <a:prstGeom prst="rect">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61" name="직사각형 60">
                <a:extLst>
                  <a:ext uri="{FF2B5EF4-FFF2-40B4-BE49-F238E27FC236}">
                    <a16:creationId xmlns:a16="http://schemas.microsoft.com/office/drawing/2014/main" id="{CA7C2C4D-5BF3-261D-602B-2509F5383DA1}"/>
                  </a:ext>
                </a:extLst>
              </p:cNvPr>
              <p:cNvSpPr/>
              <p:nvPr/>
            </p:nvSpPr>
            <p:spPr>
              <a:xfrm>
                <a:off x="7644809" y="1560312"/>
                <a:ext cx="360000" cy="360000"/>
              </a:xfrm>
              <a:prstGeom prst="rect">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grpSp>
        <p:sp>
          <p:nvSpPr>
            <p:cNvPr id="58" name="직사각형 57">
              <a:extLst>
                <a:ext uri="{FF2B5EF4-FFF2-40B4-BE49-F238E27FC236}">
                  <a16:creationId xmlns:a16="http://schemas.microsoft.com/office/drawing/2014/main" id="{CC29AEE2-3847-A19C-5331-D5BDFDBE7791}"/>
                </a:ext>
              </a:extLst>
            </p:cNvPr>
            <p:cNvSpPr/>
            <p:nvPr/>
          </p:nvSpPr>
          <p:spPr>
            <a:xfrm>
              <a:off x="5742132" y="3771703"/>
              <a:ext cx="360000" cy="360000"/>
            </a:xfrm>
            <a:prstGeom prst="rect">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grpSp>
      <p:grpSp>
        <p:nvGrpSpPr>
          <p:cNvPr id="40" name="그룹 39">
            <a:extLst>
              <a:ext uri="{FF2B5EF4-FFF2-40B4-BE49-F238E27FC236}">
                <a16:creationId xmlns:a16="http://schemas.microsoft.com/office/drawing/2014/main" id="{E3BC2720-23CF-0ABA-C0C2-AF35A3F9558D}"/>
              </a:ext>
            </a:extLst>
          </p:cNvPr>
          <p:cNvGrpSpPr/>
          <p:nvPr/>
        </p:nvGrpSpPr>
        <p:grpSpPr>
          <a:xfrm>
            <a:off x="8942066" y="4530795"/>
            <a:ext cx="637151" cy="747684"/>
            <a:chOff x="7669342" y="31120360"/>
            <a:chExt cx="977714" cy="1050319"/>
          </a:xfrm>
        </p:grpSpPr>
        <p:grpSp>
          <p:nvGrpSpPr>
            <p:cNvPr id="52" name="그룹 51">
              <a:extLst>
                <a:ext uri="{FF2B5EF4-FFF2-40B4-BE49-F238E27FC236}">
                  <a16:creationId xmlns:a16="http://schemas.microsoft.com/office/drawing/2014/main" id="{A4BCCF9C-F94B-FE44-5AC6-4D5B1B85A89A}"/>
                </a:ext>
              </a:extLst>
            </p:cNvPr>
            <p:cNvGrpSpPr/>
            <p:nvPr/>
          </p:nvGrpSpPr>
          <p:grpSpPr>
            <a:xfrm>
              <a:off x="7953054" y="31432778"/>
              <a:ext cx="565200" cy="565199"/>
              <a:chOff x="8024742" y="31320316"/>
              <a:chExt cx="565200" cy="565199"/>
            </a:xfrm>
          </p:grpSpPr>
          <p:cxnSp>
            <p:nvCxnSpPr>
              <p:cNvPr id="55" name="직선 화살표 연결선 54">
                <a:extLst>
                  <a:ext uri="{FF2B5EF4-FFF2-40B4-BE49-F238E27FC236}">
                    <a16:creationId xmlns:a16="http://schemas.microsoft.com/office/drawing/2014/main" id="{5492971F-9FE3-68F3-1B0E-9FC126B4DA2C}"/>
                  </a:ext>
                </a:extLst>
              </p:cNvPr>
              <p:cNvCxnSpPr/>
              <p:nvPr/>
            </p:nvCxnSpPr>
            <p:spPr>
              <a:xfrm flipV="1">
                <a:off x="8578156" y="31320316"/>
                <a:ext cx="0" cy="5651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직선 화살표 연결선 55">
                <a:extLst>
                  <a:ext uri="{FF2B5EF4-FFF2-40B4-BE49-F238E27FC236}">
                    <a16:creationId xmlns:a16="http://schemas.microsoft.com/office/drawing/2014/main" id="{47795437-5645-EBFB-D3F0-943505A9DB5B}"/>
                  </a:ext>
                </a:extLst>
              </p:cNvPr>
              <p:cNvCxnSpPr>
                <a:cxnSpLocks/>
              </p:cNvCxnSpPr>
              <p:nvPr/>
            </p:nvCxnSpPr>
            <p:spPr>
              <a:xfrm flipH="1">
                <a:off x="8024742" y="31869040"/>
                <a:ext cx="565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EBE97950-3185-87C3-776B-F5F01426C846}"/>
                </a:ext>
              </a:extLst>
            </p:cNvPr>
            <p:cNvSpPr txBox="1"/>
            <p:nvPr/>
          </p:nvSpPr>
          <p:spPr>
            <a:xfrm>
              <a:off x="8365877" y="31120360"/>
              <a:ext cx="281179" cy="389116"/>
            </a:xfrm>
            <a:prstGeom prst="rect">
              <a:avLst/>
            </a:prstGeom>
            <a:noFill/>
          </p:spPr>
          <p:txBody>
            <a:bodyPr wrap="square" rtlCol="0" anchor="ctr">
              <a:spAutoFit/>
            </a:bodyPr>
            <a:lstStyle/>
            <a:p>
              <a:pPr algn="ctr"/>
              <a:r>
                <a:rPr lang="en-US" altLang="ko-KR" sz="1200" b="1" dirty="0">
                  <a:latin typeface="Arial" panose="020B0604020202020204" pitchFamily="34" charset="0"/>
                  <a:cs typeface="Arial" panose="020B0604020202020204" pitchFamily="34" charset="0"/>
                </a:rPr>
                <a:t>c</a:t>
              </a:r>
            </a:p>
          </p:txBody>
        </p:sp>
        <p:sp>
          <p:nvSpPr>
            <p:cNvPr id="54" name="TextBox 53">
              <a:extLst>
                <a:ext uri="{FF2B5EF4-FFF2-40B4-BE49-F238E27FC236}">
                  <a16:creationId xmlns:a16="http://schemas.microsoft.com/office/drawing/2014/main" id="{1FDFF794-CA99-E232-B53C-F8F479421D7F}"/>
                </a:ext>
              </a:extLst>
            </p:cNvPr>
            <p:cNvSpPr txBox="1"/>
            <p:nvPr/>
          </p:nvSpPr>
          <p:spPr>
            <a:xfrm>
              <a:off x="7669342" y="31781561"/>
              <a:ext cx="281179" cy="389118"/>
            </a:xfrm>
            <a:prstGeom prst="rect">
              <a:avLst/>
            </a:prstGeom>
            <a:noFill/>
          </p:spPr>
          <p:txBody>
            <a:bodyPr wrap="square" rtlCol="0" anchor="ctr">
              <a:spAutoFit/>
            </a:bodyPr>
            <a:lstStyle/>
            <a:p>
              <a:pPr algn="ctr"/>
              <a:r>
                <a:rPr lang="en-US" altLang="ko-KR" sz="1200" b="1" dirty="0">
                  <a:latin typeface="Arial" panose="020B0604020202020204" pitchFamily="34" charset="0"/>
                  <a:cs typeface="Arial" panose="020B0604020202020204" pitchFamily="34" charset="0"/>
                </a:rPr>
                <a:t>a</a:t>
              </a:r>
            </a:p>
          </p:txBody>
        </p:sp>
      </p:grpSp>
      <p:grpSp>
        <p:nvGrpSpPr>
          <p:cNvPr id="41" name="그룹 40">
            <a:extLst>
              <a:ext uri="{FF2B5EF4-FFF2-40B4-BE49-F238E27FC236}">
                <a16:creationId xmlns:a16="http://schemas.microsoft.com/office/drawing/2014/main" id="{AD4E2D2A-5226-AA49-6CB7-69208D229C86}"/>
              </a:ext>
            </a:extLst>
          </p:cNvPr>
          <p:cNvGrpSpPr/>
          <p:nvPr/>
        </p:nvGrpSpPr>
        <p:grpSpPr>
          <a:xfrm>
            <a:off x="7395667" y="4169430"/>
            <a:ext cx="749689" cy="865042"/>
            <a:chOff x="8590905" y="30653831"/>
            <a:chExt cx="1145021" cy="1230413"/>
          </a:xfrm>
        </p:grpSpPr>
        <p:sp>
          <p:nvSpPr>
            <p:cNvPr id="49" name="TextBox 48">
              <a:extLst>
                <a:ext uri="{FF2B5EF4-FFF2-40B4-BE49-F238E27FC236}">
                  <a16:creationId xmlns:a16="http://schemas.microsoft.com/office/drawing/2014/main" id="{CBF264BB-A81D-5EDD-DD66-1CCC8F69174D}"/>
                </a:ext>
              </a:extLst>
            </p:cNvPr>
            <p:cNvSpPr txBox="1"/>
            <p:nvPr/>
          </p:nvSpPr>
          <p:spPr>
            <a:xfrm>
              <a:off x="8590919" y="31512137"/>
              <a:ext cx="1145005" cy="372107"/>
            </a:xfrm>
            <a:prstGeom prst="rect">
              <a:avLst/>
            </a:prstGeom>
            <a:noFill/>
          </p:spPr>
          <p:txBody>
            <a:bodyPr wrap="square" rtlCol="0">
              <a:spAutoFit/>
            </a:bodyPr>
            <a:lstStyle/>
            <a:p>
              <a:pPr algn="r"/>
              <a:r>
                <a:rPr lang="en-US" altLang="ko-KR" sz="1100" b="1" dirty="0">
                  <a:latin typeface="Arial" panose="020B0604020202020204" pitchFamily="34" charset="0"/>
                  <a:cs typeface="Arial" panose="020B0604020202020204" pitchFamily="34" charset="0"/>
                </a:rPr>
                <a:t>3.905 </a:t>
              </a:r>
              <a:r>
                <a:rPr lang="en-US" altLang="ko-KR" sz="1100" b="1" i="0" dirty="0">
                  <a:effectLst/>
                  <a:latin typeface="Arial" panose="020B0604020202020204" pitchFamily="34" charset="0"/>
                  <a:cs typeface="Arial" panose="020B0604020202020204" pitchFamily="34" charset="0"/>
                </a:rPr>
                <a:t>Å</a:t>
              </a:r>
              <a:endParaRPr lang="ko-KR" altLang="en-US" sz="1100" b="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18FE48E7-93F2-5DE7-1C61-72CE1C8FACEC}"/>
                </a:ext>
              </a:extLst>
            </p:cNvPr>
            <p:cNvSpPr txBox="1"/>
            <p:nvPr/>
          </p:nvSpPr>
          <p:spPr>
            <a:xfrm>
              <a:off x="8590905" y="31099721"/>
              <a:ext cx="1145005" cy="372107"/>
            </a:xfrm>
            <a:prstGeom prst="rect">
              <a:avLst/>
            </a:prstGeom>
            <a:noFill/>
          </p:spPr>
          <p:txBody>
            <a:bodyPr wrap="square" rtlCol="0">
              <a:spAutoFit/>
            </a:bodyPr>
            <a:lstStyle/>
            <a:p>
              <a:pPr algn="r"/>
              <a:r>
                <a:rPr lang="en-US" altLang="ko-KR" sz="1100" b="1" dirty="0">
                  <a:latin typeface="Arial" panose="020B0604020202020204" pitchFamily="34" charset="0"/>
                  <a:cs typeface="Arial" panose="020B0604020202020204" pitchFamily="34" charset="0"/>
                </a:rPr>
                <a:t>3.91 </a:t>
              </a:r>
              <a:r>
                <a:rPr lang="en-US" altLang="ko-KR" sz="1100" b="1" i="0" dirty="0">
                  <a:effectLst/>
                  <a:latin typeface="Arial" panose="020B0604020202020204" pitchFamily="34" charset="0"/>
                  <a:cs typeface="Arial" panose="020B0604020202020204" pitchFamily="34" charset="0"/>
                </a:rPr>
                <a:t>Å</a:t>
              </a:r>
              <a:endParaRPr lang="ko-KR" altLang="en-US" sz="11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22E94EA2-3F48-11E6-7634-989264BDD6AE}"/>
                </a:ext>
              </a:extLst>
            </p:cNvPr>
            <p:cNvSpPr txBox="1"/>
            <p:nvPr/>
          </p:nvSpPr>
          <p:spPr>
            <a:xfrm>
              <a:off x="8590922" y="30653831"/>
              <a:ext cx="1145004" cy="372107"/>
            </a:xfrm>
            <a:prstGeom prst="rect">
              <a:avLst/>
            </a:prstGeom>
            <a:noFill/>
          </p:spPr>
          <p:txBody>
            <a:bodyPr wrap="square" rtlCol="0">
              <a:spAutoFit/>
            </a:bodyPr>
            <a:lstStyle/>
            <a:p>
              <a:pPr algn="r"/>
              <a:r>
                <a:rPr lang="en-US" altLang="ko-KR" sz="1100" b="1" dirty="0">
                  <a:latin typeface="Arial" panose="020B0604020202020204" pitchFamily="34" charset="0"/>
                  <a:cs typeface="Arial" panose="020B0604020202020204" pitchFamily="34" charset="0"/>
                </a:rPr>
                <a:t>3.96 </a:t>
              </a:r>
              <a:r>
                <a:rPr lang="en-US" altLang="ko-KR" sz="1100" b="1" i="0" dirty="0">
                  <a:effectLst/>
                  <a:latin typeface="Arial" panose="020B0604020202020204" pitchFamily="34" charset="0"/>
                  <a:cs typeface="Arial" panose="020B0604020202020204" pitchFamily="34" charset="0"/>
                </a:rPr>
                <a:t>Å</a:t>
              </a:r>
              <a:endParaRPr lang="ko-KR" altLang="en-US" sz="1100" b="1" dirty="0">
                <a:latin typeface="Arial" panose="020B0604020202020204" pitchFamily="34" charset="0"/>
                <a:cs typeface="Arial" panose="020B0604020202020204" pitchFamily="34" charset="0"/>
              </a:endParaRPr>
            </a:p>
          </p:txBody>
        </p:sp>
      </p:grpSp>
      <p:grpSp>
        <p:nvGrpSpPr>
          <p:cNvPr id="42" name="그룹 41">
            <a:extLst>
              <a:ext uri="{FF2B5EF4-FFF2-40B4-BE49-F238E27FC236}">
                <a16:creationId xmlns:a16="http://schemas.microsoft.com/office/drawing/2014/main" id="{73943E59-B3E1-30DC-234C-BC43FF05CFE0}"/>
              </a:ext>
            </a:extLst>
          </p:cNvPr>
          <p:cNvGrpSpPr/>
          <p:nvPr/>
        </p:nvGrpSpPr>
        <p:grpSpPr>
          <a:xfrm>
            <a:off x="8083146" y="4341562"/>
            <a:ext cx="311115" cy="576276"/>
            <a:chOff x="8833838" y="30901303"/>
            <a:chExt cx="475173" cy="819683"/>
          </a:xfrm>
        </p:grpSpPr>
        <p:cxnSp>
          <p:nvCxnSpPr>
            <p:cNvPr id="46" name="직선 화살표 연결선 45">
              <a:extLst>
                <a:ext uri="{FF2B5EF4-FFF2-40B4-BE49-F238E27FC236}">
                  <a16:creationId xmlns:a16="http://schemas.microsoft.com/office/drawing/2014/main" id="{35C88794-2773-D6FD-1CE3-492B005802C4}"/>
                </a:ext>
              </a:extLst>
            </p:cNvPr>
            <p:cNvCxnSpPr>
              <a:cxnSpLocks/>
            </p:cNvCxnSpPr>
            <p:nvPr/>
          </p:nvCxnSpPr>
          <p:spPr>
            <a:xfrm>
              <a:off x="8928871" y="31720986"/>
              <a:ext cx="380140"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17DCF4DF-55A7-A941-EB2C-B81C2D004AB1}"/>
                </a:ext>
              </a:extLst>
            </p:cNvPr>
            <p:cNvCxnSpPr>
              <a:cxnSpLocks/>
            </p:cNvCxnSpPr>
            <p:nvPr/>
          </p:nvCxnSpPr>
          <p:spPr>
            <a:xfrm>
              <a:off x="8888947" y="31349722"/>
              <a:ext cx="380140"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8C98738C-D07C-09BD-B18F-CC8674240B13}"/>
                </a:ext>
              </a:extLst>
            </p:cNvPr>
            <p:cNvCxnSpPr>
              <a:cxnSpLocks/>
            </p:cNvCxnSpPr>
            <p:nvPr/>
          </p:nvCxnSpPr>
          <p:spPr>
            <a:xfrm>
              <a:off x="8833838" y="30901303"/>
              <a:ext cx="380140"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43" name="연결선: 꺾임 26">
            <a:extLst>
              <a:ext uri="{FF2B5EF4-FFF2-40B4-BE49-F238E27FC236}">
                <a16:creationId xmlns:a16="http://schemas.microsoft.com/office/drawing/2014/main" id="{1E900A50-2CB7-CA05-2D90-74AAAAC1E9D5}"/>
              </a:ext>
            </a:extLst>
          </p:cNvPr>
          <p:cNvCxnSpPr>
            <a:cxnSpLocks/>
          </p:cNvCxnSpPr>
          <p:nvPr/>
        </p:nvCxnSpPr>
        <p:spPr>
          <a:xfrm rot="10800000" flipH="1" flipV="1">
            <a:off x="7520312" y="4630702"/>
            <a:ext cx="5721" cy="223639"/>
          </a:xfrm>
          <a:prstGeom prst="bentConnector3">
            <a:avLst>
              <a:gd name="adj1" fmla="val -1785773"/>
            </a:avLst>
          </a:prstGeom>
          <a:ln w="1905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44" name="연결선: 꺾임 38">
            <a:extLst>
              <a:ext uri="{FF2B5EF4-FFF2-40B4-BE49-F238E27FC236}">
                <a16:creationId xmlns:a16="http://schemas.microsoft.com/office/drawing/2014/main" id="{8DC9A3B3-6148-02E4-9E42-D6D5BB8423AC}"/>
              </a:ext>
            </a:extLst>
          </p:cNvPr>
          <p:cNvCxnSpPr>
            <a:cxnSpLocks/>
          </p:cNvCxnSpPr>
          <p:nvPr/>
        </p:nvCxnSpPr>
        <p:spPr>
          <a:xfrm rot="10800000" flipH="1" flipV="1">
            <a:off x="7498553" y="4292018"/>
            <a:ext cx="11061" cy="608112"/>
          </a:xfrm>
          <a:prstGeom prst="bentConnector3">
            <a:avLst>
              <a:gd name="adj1" fmla="val -3151365"/>
            </a:avLst>
          </a:prstGeom>
          <a:ln w="1905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085544A-4C0D-F329-39CB-46395EC85DFE}"/>
              </a:ext>
            </a:extLst>
          </p:cNvPr>
          <p:cNvSpPr txBox="1"/>
          <p:nvPr/>
        </p:nvSpPr>
        <p:spPr>
          <a:xfrm>
            <a:off x="7037129" y="4381494"/>
            <a:ext cx="681462" cy="276999"/>
          </a:xfrm>
          <a:prstGeom prst="rect">
            <a:avLst/>
          </a:prstGeom>
          <a:noFill/>
        </p:spPr>
        <p:txBody>
          <a:bodyPr wrap="square" rtlCol="0">
            <a:spAutoFit/>
          </a:bodyPr>
          <a:lstStyle/>
          <a:p>
            <a:pPr algn="r"/>
            <a:r>
              <a:rPr lang="en-US" altLang="ko-KR" sz="1200" b="1" dirty="0">
                <a:solidFill>
                  <a:srgbClr val="C00000"/>
                </a:solidFill>
                <a:latin typeface="Arial" panose="020B0604020202020204" pitchFamily="34" charset="0"/>
                <a:cs typeface="Arial" panose="020B0604020202020204" pitchFamily="34" charset="0"/>
              </a:rPr>
              <a:t>0.4 %</a:t>
            </a:r>
            <a:endParaRPr lang="ko-KR" altLang="en-US" sz="1200" b="1" dirty="0">
              <a:solidFill>
                <a:srgbClr val="C00000"/>
              </a:solidFill>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ED52F21D-EBDA-9500-270A-ECB404321AAF}"/>
              </a:ext>
            </a:extLst>
          </p:cNvPr>
          <p:cNvSpPr/>
          <p:nvPr/>
        </p:nvSpPr>
        <p:spPr>
          <a:xfrm>
            <a:off x="6724433" y="5425149"/>
            <a:ext cx="270061" cy="274122"/>
          </a:xfrm>
          <a:prstGeom prst="rect">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0F18FE58-3FAD-A1F9-AA25-B28DEEC080E8}"/>
              </a:ext>
            </a:extLst>
          </p:cNvPr>
          <p:cNvSpPr/>
          <p:nvPr/>
        </p:nvSpPr>
        <p:spPr>
          <a:xfrm>
            <a:off x="7891207" y="5425149"/>
            <a:ext cx="270061" cy="274122"/>
          </a:xfrm>
          <a:prstGeom prst="rect">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5D4BD864-4B99-F0AE-20A9-417DB5226997}"/>
              </a:ext>
            </a:extLst>
          </p:cNvPr>
          <p:cNvSpPr/>
          <p:nvPr/>
        </p:nvSpPr>
        <p:spPr>
          <a:xfrm>
            <a:off x="9076327" y="5425149"/>
            <a:ext cx="270061" cy="274122"/>
          </a:xfrm>
          <a:prstGeom prst="rect">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EB49B41-85FB-A8D1-262E-716AE2B8F828}"/>
              </a:ext>
            </a:extLst>
          </p:cNvPr>
          <p:cNvSpPr txBox="1"/>
          <p:nvPr/>
        </p:nvSpPr>
        <p:spPr>
          <a:xfrm>
            <a:off x="6961027" y="5408321"/>
            <a:ext cx="809479" cy="307777"/>
          </a:xfrm>
          <a:prstGeom prst="rect">
            <a:avLst/>
          </a:prstGeom>
          <a:noFill/>
        </p:spPr>
        <p:txBody>
          <a:bodyPr wrap="square" rtlCol="0">
            <a:spAutoFit/>
          </a:bodyPr>
          <a:lstStyle/>
          <a:p>
            <a:pPr algn="r"/>
            <a:r>
              <a:rPr lang="en-US" altLang="ko-KR" sz="1400" b="1" dirty="0">
                <a:latin typeface="Arial" panose="020B0604020202020204" pitchFamily="34" charset="0"/>
                <a:cs typeface="Arial" panose="020B0604020202020204" pitchFamily="34" charset="0"/>
              </a:rPr>
              <a:t>BiFeO</a:t>
            </a:r>
            <a:r>
              <a:rPr lang="en-US" altLang="ko-KR" sz="1400" b="1" baseline="-25000" dirty="0">
                <a:latin typeface="Arial" panose="020B0604020202020204" pitchFamily="34" charset="0"/>
                <a:cs typeface="Arial" panose="020B0604020202020204" pitchFamily="34" charset="0"/>
              </a:rPr>
              <a:t>3</a:t>
            </a:r>
            <a:endParaRPr lang="ko-KR" altLang="en-US" sz="1400" b="1" baseline="-25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4149649-1206-A1BA-FCAC-C15A84583148}"/>
              </a:ext>
            </a:extLst>
          </p:cNvPr>
          <p:cNvSpPr txBox="1"/>
          <p:nvPr/>
        </p:nvSpPr>
        <p:spPr>
          <a:xfrm>
            <a:off x="9421897" y="5408174"/>
            <a:ext cx="742524" cy="307777"/>
          </a:xfrm>
          <a:prstGeom prst="rect">
            <a:avLst/>
          </a:prstGeom>
          <a:noFill/>
        </p:spPr>
        <p:txBody>
          <a:bodyPr wrap="square" rtlCol="0">
            <a:spAutoFit/>
          </a:bodyPr>
          <a:lstStyle/>
          <a:p>
            <a:pPr algn="r"/>
            <a:r>
              <a:rPr lang="en-US" altLang="ko-KR" sz="1400" b="1" dirty="0">
                <a:latin typeface="Arial" panose="020B0604020202020204" pitchFamily="34" charset="0"/>
                <a:cs typeface="Arial" panose="020B0604020202020204" pitchFamily="34" charset="0"/>
              </a:rPr>
              <a:t>SrTiO</a:t>
            </a:r>
            <a:r>
              <a:rPr lang="en-US" altLang="ko-KR" sz="1400" b="1" baseline="-25000" dirty="0">
                <a:latin typeface="Arial" panose="020B0604020202020204" pitchFamily="34" charset="0"/>
                <a:cs typeface="Arial" panose="020B0604020202020204" pitchFamily="34" charset="0"/>
              </a:rPr>
              <a:t>3</a:t>
            </a:r>
            <a:endParaRPr lang="ko-KR" altLang="en-US" sz="1400" b="1" baseline="-25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513879E-8463-7076-9105-1B6B748E9B96}"/>
              </a:ext>
            </a:extLst>
          </p:cNvPr>
          <p:cNvSpPr txBox="1"/>
          <p:nvPr/>
        </p:nvSpPr>
        <p:spPr>
          <a:xfrm>
            <a:off x="8066454" y="5405851"/>
            <a:ext cx="893825" cy="307777"/>
          </a:xfrm>
          <a:prstGeom prst="rect">
            <a:avLst/>
          </a:prstGeom>
          <a:noFill/>
        </p:spPr>
        <p:txBody>
          <a:bodyPr wrap="square" rtlCol="0">
            <a:spAutoFit/>
          </a:bodyPr>
          <a:lstStyle/>
          <a:p>
            <a:pPr algn="r"/>
            <a:r>
              <a:rPr lang="en-US" altLang="ko-KR" sz="1400" b="1" dirty="0">
                <a:latin typeface="Arial" panose="020B0604020202020204" pitchFamily="34" charset="0"/>
                <a:cs typeface="Arial" panose="020B0604020202020204" pitchFamily="34" charset="0"/>
              </a:rPr>
              <a:t>SrRuO</a:t>
            </a:r>
            <a:r>
              <a:rPr lang="en-US" altLang="ko-KR" sz="1400" b="1" baseline="-25000" dirty="0">
                <a:latin typeface="Arial" panose="020B0604020202020204" pitchFamily="34" charset="0"/>
                <a:cs typeface="Arial" panose="020B0604020202020204" pitchFamily="34" charset="0"/>
              </a:rPr>
              <a:t>3</a:t>
            </a:r>
            <a:endParaRPr lang="ko-KR" altLang="en-US" sz="1400" b="1" baseline="-25000" dirty="0">
              <a:latin typeface="Arial" panose="020B0604020202020204" pitchFamily="34" charset="0"/>
              <a:cs typeface="Arial" panose="020B0604020202020204" pitchFamily="34" charset="0"/>
            </a:endParaRPr>
          </a:p>
        </p:txBody>
      </p:sp>
      <p:sp>
        <p:nvSpPr>
          <p:cNvPr id="76" name="타원 75">
            <a:extLst>
              <a:ext uri="{FF2B5EF4-FFF2-40B4-BE49-F238E27FC236}">
                <a16:creationId xmlns:a16="http://schemas.microsoft.com/office/drawing/2014/main" id="{AA6F466E-7000-9EBB-4FFD-ED89D1C2E9B2}"/>
              </a:ext>
            </a:extLst>
          </p:cNvPr>
          <p:cNvSpPr/>
          <p:nvPr/>
        </p:nvSpPr>
        <p:spPr>
          <a:xfrm>
            <a:off x="2466657" y="1721120"/>
            <a:ext cx="2546440" cy="2373326"/>
          </a:xfrm>
          <a:prstGeom prst="ellipse">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defTabSz="924641" latinLnBrk="0">
              <a:defRPr/>
            </a:pPr>
            <a:endParaRPr lang="ko-KR" altLang="en-US" sz="9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77" name="그룹 76">
            <a:extLst>
              <a:ext uri="{FF2B5EF4-FFF2-40B4-BE49-F238E27FC236}">
                <a16:creationId xmlns:a16="http://schemas.microsoft.com/office/drawing/2014/main" id="{D95956BD-2B4A-B88C-AE6D-8884923DDD70}"/>
              </a:ext>
            </a:extLst>
          </p:cNvPr>
          <p:cNvGrpSpPr/>
          <p:nvPr/>
        </p:nvGrpSpPr>
        <p:grpSpPr>
          <a:xfrm>
            <a:off x="3503779" y="2080357"/>
            <a:ext cx="580563" cy="1168172"/>
            <a:chOff x="1813002" y="1924927"/>
            <a:chExt cx="1255530" cy="2669541"/>
          </a:xfrm>
        </p:grpSpPr>
        <p:grpSp>
          <p:nvGrpSpPr>
            <p:cNvPr id="113" name="그룹 112">
              <a:extLst>
                <a:ext uri="{FF2B5EF4-FFF2-40B4-BE49-F238E27FC236}">
                  <a16:creationId xmlns:a16="http://schemas.microsoft.com/office/drawing/2014/main" id="{C3AC6C84-056B-C19C-B812-77F36B157199}"/>
                </a:ext>
              </a:extLst>
            </p:cNvPr>
            <p:cNvGrpSpPr/>
            <p:nvPr/>
          </p:nvGrpSpPr>
          <p:grpSpPr>
            <a:xfrm>
              <a:off x="2177106" y="2690886"/>
              <a:ext cx="656908" cy="1481798"/>
              <a:chOff x="2177106" y="2690886"/>
              <a:chExt cx="656908" cy="1481798"/>
            </a:xfrm>
          </p:grpSpPr>
          <p:sp>
            <p:nvSpPr>
              <p:cNvPr id="117" name="타원 116">
                <a:extLst>
                  <a:ext uri="{FF2B5EF4-FFF2-40B4-BE49-F238E27FC236}">
                    <a16:creationId xmlns:a16="http://schemas.microsoft.com/office/drawing/2014/main" id="{0CE069C1-5F39-697F-632D-CBA4D5CBCDE2}"/>
                  </a:ext>
                </a:extLst>
              </p:cNvPr>
              <p:cNvSpPr/>
              <p:nvPr/>
            </p:nvSpPr>
            <p:spPr>
              <a:xfrm rot="2604854">
                <a:off x="2572574" y="3304959"/>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18" name="타원 117">
                <a:extLst>
                  <a:ext uri="{FF2B5EF4-FFF2-40B4-BE49-F238E27FC236}">
                    <a16:creationId xmlns:a16="http://schemas.microsoft.com/office/drawing/2014/main" id="{7DE7FE15-48DE-3596-C0C9-BBD1823D7CE1}"/>
                  </a:ext>
                </a:extLst>
              </p:cNvPr>
              <p:cNvSpPr/>
              <p:nvPr/>
            </p:nvSpPr>
            <p:spPr>
              <a:xfrm rot="2604854">
                <a:off x="2245649" y="3455850"/>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19" name="타원 118">
                <a:extLst>
                  <a:ext uri="{FF2B5EF4-FFF2-40B4-BE49-F238E27FC236}">
                    <a16:creationId xmlns:a16="http://schemas.microsoft.com/office/drawing/2014/main" id="{BD9D7B2F-AF67-00B1-876B-D8C01791C48D}"/>
                  </a:ext>
                </a:extLst>
              </p:cNvPr>
              <p:cNvSpPr/>
              <p:nvPr/>
            </p:nvSpPr>
            <p:spPr>
              <a:xfrm rot="2604854">
                <a:off x="2398292" y="3885257"/>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0" name="타원 119">
                <a:extLst>
                  <a:ext uri="{FF2B5EF4-FFF2-40B4-BE49-F238E27FC236}">
                    <a16:creationId xmlns:a16="http://schemas.microsoft.com/office/drawing/2014/main" id="{959889CC-165B-881E-BF3C-CE39D75A1EE7}"/>
                  </a:ext>
                </a:extLst>
              </p:cNvPr>
              <p:cNvSpPr/>
              <p:nvPr/>
            </p:nvSpPr>
            <p:spPr>
              <a:xfrm rot="2604854">
                <a:off x="2429506" y="3386970"/>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21" name="타원 120">
                <a:extLst>
                  <a:ext uri="{FF2B5EF4-FFF2-40B4-BE49-F238E27FC236}">
                    <a16:creationId xmlns:a16="http://schemas.microsoft.com/office/drawing/2014/main" id="{F550E600-FEBB-4EB5-7CDC-16689726473B}"/>
                  </a:ext>
                </a:extLst>
              </p:cNvPr>
              <p:cNvSpPr/>
              <p:nvPr/>
            </p:nvSpPr>
            <p:spPr>
              <a:xfrm rot="2604854">
                <a:off x="2576814" y="3481931"/>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22" name="타원 121">
                <a:extLst>
                  <a:ext uri="{FF2B5EF4-FFF2-40B4-BE49-F238E27FC236}">
                    <a16:creationId xmlns:a16="http://schemas.microsoft.com/office/drawing/2014/main" id="{5C725F93-D789-6BF8-9DA1-C2E498C49A62}"/>
                  </a:ext>
                </a:extLst>
              </p:cNvPr>
              <p:cNvSpPr/>
              <p:nvPr/>
            </p:nvSpPr>
            <p:spPr>
              <a:xfrm rot="2604854">
                <a:off x="2337910" y="3245936"/>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3" name="타원 122">
                <a:extLst>
                  <a:ext uri="{FF2B5EF4-FFF2-40B4-BE49-F238E27FC236}">
                    <a16:creationId xmlns:a16="http://schemas.microsoft.com/office/drawing/2014/main" id="{9F0EE935-40B7-F3FA-0835-422C93B33B97}"/>
                  </a:ext>
                </a:extLst>
              </p:cNvPr>
              <p:cNvSpPr/>
              <p:nvPr/>
            </p:nvSpPr>
            <p:spPr>
              <a:xfrm rot="2604854">
                <a:off x="2571874" y="3585132"/>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4" name="타원 123">
                <a:extLst>
                  <a:ext uri="{FF2B5EF4-FFF2-40B4-BE49-F238E27FC236}">
                    <a16:creationId xmlns:a16="http://schemas.microsoft.com/office/drawing/2014/main" id="{CCE0A0A5-7CEE-A32E-13B5-E51C22A935B9}"/>
                  </a:ext>
                </a:extLst>
              </p:cNvPr>
              <p:cNvSpPr/>
              <p:nvPr/>
            </p:nvSpPr>
            <p:spPr>
              <a:xfrm rot="2604854">
                <a:off x="2447544" y="4098851"/>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5" name="타원 124">
                <a:extLst>
                  <a:ext uri="{FF2B5EF4-FFF2-40B4-BE49-F238E27FC236}">
                    <a16:creationId xmlns:a16="http://schemas.microsoft.com/office/drawing/2014/main" id="{EF4B1B06-3DC7-049A-CB48-18DC20A3BB4B}"/>
                  </a:ext>
                </a:extLst>
              </p:cNvPr>
              <p:cNvSpPr/>
              <p:nvPr/>
            </p:nvSpPr>
            <p:spPr>
              <a:xfrm rot="2604854">
                <a:off x="2377899" y="3631189"/>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26" name="타원 125">
                <a:extLst>
                  <a:ext uri="{FF2B5EF4-FFF2-40B4-BE49-F238E27FC236}">
                    <a16:creationId xmlns:a16="http://schemas.microsoft.com/office/drawing/2014/main" id="{4CFF4136-CAF9-8775-1E51-ACF851F498FA}"/>
                  </a:ext>
                </a:extLst>
              </p:cNvPr>
              <p:cNvSpPr/>
              <p:nvPr/>
            </p:nvSpPr>
            <p:spPr>
              <a:xfrm rot="2604854">
                <a:off x="2532978" y="3766708"/>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7" name="타원 126">
                <a:extLst>
                  <a:ext uri="{FF2B5EF4-FFF2-40B4-BE49-F238E27FC236}">
                    <a16:creationId xmlns:a16="http://schemas.microsoft.com/office/drawing/2014/main" id="{9BAEE0CD-A654-489C-AD77-E1D9CEB54ED4}"/>
                  </a:ext>
                </a:extLst>
              </p:cNvPr>
              <p:cNvSpPr/>
              <p:nvPr/>
            </p:nvSpPr>
            <p:spPr>
              <a:xfrm rot="2604854">
                <a:off x="2544798" y="3879033"/>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28" name="타원 127">
                <a:extLst>
                  <a:ext uri="{FF2B5EF4-FFF2-40B4-BE49-F238E27FC236}">
                    <a16:creationId xmlns:a16="http://schemas.microsoft.com/office/drawing/2014/main" id="{C488ACB3-F50B-1730-5AAE-7FE8D0DE3888}"/>
                  </a:ext>
                </a:extLst>
              </p:cNvPr>
              <p:cNvSpPr/>
              <p:nvPr/>
            </p:nvSpPr>
            <p:spPr>
              <a:xfrm rot="2604854">
                <a:off x="2228773" y="3276200"/>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29" name="타원 128">
                <a:extLst>
                  <a:ext uri="{FF2B5EF4-FFF2-40B4-BE49-F238E27FC236}">
                    <a16:creationId xmlns:a16="http://schemas.microsoft.com/office/drawing/2014/main" id="{B67FF8A7-EBFB-5956-677A-058E12C90541}"/>
                  </a:ext>
                </a:extLst>
              </p:cNvPr>
              <p:cNvSpPr/>
              <p:nvPr/>
            </p:nvSpPr>
            <p:spPr>
              <a:xfrm rot="2604854">
                <a:off x="2676079" y="3241824"/>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0" name="타원 129">
                <a:extLst>
                  <a:ext uri="{FF2B5EF4-FFF2-40B4-BE49-F238E27FC236}">
                    <a16:creationId xmlns:a16="http://schemas.microsoft.com/office/drawing/2014/main" id="{3E18D6FB-9709-1B1B-BCBB-0DF3BE845348}"/>
                  </a:ext>
                </a:extLst>
              </p:cNvPr>
              <p:cNvSpPr/>
              <p:nvPr/>
            </p:nvSpPr>
            <p:spPr>
              <a:xfrm rot="2604854">
                <a:off x="2545951" y="3028425"/>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1" name="타원 130">
                <a:extLst>
                  <a:ext uri="{FF2B5EF4-FFF2-40B4-BE49-F238E27FC236}">
                    <a16:creationId xmlns:a16="http://schemas.microsoft.com/office/drawing/2014/main" id="{98F824EF-F69D-C35A-F415-5F4B9BF7CCCD}"/>
                  </a:ext>
                </a:extLst>
              </p:cNvPr>
              <p:cNvSpPr/>
              <p:nvPr/>
            </p:nvSpPr>
            <p:spPr>
              <a:xfrm rot="2604854">
                <a:off x="2177106" y="3016200"/>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2" name="타원 131">
                <a:extLst>
                  <a:ext uri="{FF2B5EF4-FFF2-40B4-BE49-F238E27FC236}">
                    <a16:creationId xmlns:a16="http://schemas.microsoft.com/office/drawing/2014/main" id="{662C59D2-8E40-ED25-9CD6-F63269909C3B}"/>
                  </a:ext>
                </a:extLst>
              </p:cNvPr>
              <p:cNvSpPr/>
              <p:nvPr/>
            </p:nvSpPr>
            <p:spPr>
              <a:xfrm rot="2604854">
                <a:off x="2401016" y="3177345"/>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3" name="타원 132">
                <a:extLst>
                  <a:ext uri="{FF2B5EF4-FFF2-40B4-BE49-F238E27FC236}">
                    <a16:creationId xmlns:a16="http://schemas.microsoft.com/office/drawing/2014/main" id="{4B42B1B5-C36F-55EC-E05A-EA585A4E1286}"/>
                  </a:ext>
                </a:extLst>
              </p:cNvPr>
              <p:cNvSpPr/>
              <p:nvPr/>
            </p:nvSpPr>
            <p:spPr>
              <a:xfrm rot="2604854">
                <a:off x="2271189" y="2911371"/>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34" name="타원 133">
                <a:extLst>
                  <a:ext uri="{FF2B5EF4-FFF2-40B4-BE49-F238E27FC236}">
                    <a16:creationId xmlns:a16="http://schemas.microsoft.com/office/drawing/2014/main" id="{9A0B89F7-8D91-6738-AA2B-29CE99898561}"/>
                  </a:ext>
                </a:extLst>
              </p:cNvPr>
              <p:cNvSpPr/>
              <p:nvPr/>
            </p:nvSpPr>
            <p:spPr>
              <a:xfrm rot="2604854">
                <a:off x="2752797" y="3000660"/>
                <a:ext cx="81217" cy="73833"/>
              </a:xfrm>
              <a:prstGeom prst="ellipse">
                <a:avLst/>
              </a:prstGeom>
              <a:gradFill>
                <a:gsLst>
                  <a:gs pos="0">
                    <a:srgbClr val="FF0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dirty="0">
                  <a:latin typeface="Arial" panose="020B0604020202020204" pitchFamily="34" charset="0"/>
                  <a:cs typeface="Arial" panose="020B0604020202020204" pitchFamily="34" charset="0"/>
                </a:endParaRPr>
              </a:p>
            </p:txBody>
          </p:sp>
          <p:sp>
            <p:nvSpPr>
              <p:cNvPr id="135" name="타원 134">
                <a:extLst>
                  <a:ext uri="{FF2B5EF4-FFF2-40B4-BE49-F238E27FC236}">
                    <a16:creationId xmlns:a16="http://schemas.microsoft.com/office/drawing/2014/main" id="{7C48E423-28A8-6770-F332-D17BCFD1B748}"/>
                  </a:ext>
                </a:extLst>
              </p:cNvPr>
              <p:cNvSpPr/>
              <p:nvPr/>
            </p:nvSpPr>
            <p:spPr>
              <a:xfrm rot="2604854">
                <a:off x="2193539" y="2789564"/>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6" name="타원 135">
                <a:extLst>
                  <a:ext uri="{FF2B5EF4-FFF2-40B4-BE49-F238E27FC236}">
                    <a16:creationId xmlns:a16="http://schemas.microsoft.com/office/drawing/2014/main" id="{880D6698-3235-3DB6-CA1D-B0894F5E4D6B}"/>
                  </a:ext>
                </a:extLst>
              </p:cNvPr>
              <p:cNvSpPr/>
              <p:nvPr/>
            </p:nvSpPr>
            <p:spPr>
              <a:xfrm rot="2604854">
                <a:off x="2348670" y="3003824"/>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7" name="타원 136">
                <a:extLst>
                  <a:ext uri="{FF2B5EF4-FFF2-40B4-BE49-F238E27FC236}">
                    <a16:creationId xmlns:a16="http://schemas.microsoft.com/office/drawing/2014/main" id="{E03E941E-D0A3-50D6-0D1C-8A84A533CA67}"/>
                  </a:ext>
                </a:extLst>
              </p:cNvPr>
              <p:cNvSpPr/>
              <p:nvPr/>
            </p:nvSpPr>
            <p:spPr>
              <a:xfrm rot="2604854">
                <a:off x="2647196" y="2715486"/>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8" name="타원 137">
                <a:extLst>
                  <a:ext uri="{FF2B5EF4-FFF2-40B4-BE49-F238E27FC236}">
                    <a16:creationId xmlns:a16="http://schemas.microsoft.com/office/drawing/2014/main" id="{2A7FA53D-9AAA-895D-8260-FFCEB876B9E0}"/>
                  </a:ext>
                </a:extLst>
              </p:cNvPr>
              <p:cNvSpPr/>
              <p:nvPr/>
            </p:nvSpPr>
            <p:spPr>
              <a:xfrm rot="2604854">
                <a:off x="2278351" y="2703261"/>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39" name="타원 138">
                <a:extLst>
                  <a:ext uri="{FF2B5EF4-FFF2-40B4-BE49-F238E27FC236}">
                    <a16:creationId xmlns:a16="http://schemas.microsoft.com/office/drawing/2014/main" id="{C03864F4-752A-6413-D95E-F7C1CA3DC2DF}"/>
                  </a:ext>
                </a:extLst>
              </p:cNvPr>
              <p:cNvSpPr/>
              <p:nvPr/>
            </p:nvSpPr>
            <p:spPr>
              <a:xfrm rot="2604854">
                <a:off x="2502261" y="2864405"/>
                <a:ext cx="81217" cy="73833"/>
              </a:xfrm>
              <a:prstGeom prst="ellipse">
                <a:avLst/>
              </a:prstGeom>
              <a:gradFill>
                <a:gsLst>
                  <a:gs pos="0">
                    <a:srgbClr val="FFC00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40" name="타원 139">
                <a:extLst>
                  <a:ext uri="{FF2B5EF4-FFF2-40B4-BE49-F238E27FC236}">
                    <a16:creationId xmlns:a16="http://schemas.microsoft.com/office/drawing/2014/main" id="{4ECC8AA9-E442-6266-E063-6382300E3FAE}"/>
                  </a:ext>
                </a:extLst>
              </p:cNvPr>
              <p:cNvSpPr/>
              <p:nvPr/>
            </p:nvSpPr>
            <p:spPr>
              <a:xfrm rot="2604854">
                <a:off x="2449915" y="2690886"/>
                <a:ext cx="81217" cy="73833"/>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grpSp>
        <p:sp>
          <p:nvSpPr>
            <p:cNvPr id="114" name="타원 113">
              <a:extLst>
                <a:ext uri="{FF2B5EF4-FFF2-40B4-BE49-F238E27FC236}">
                  <a16:creationId xmlns:a16="http://schemas.microsoft.com/office/drawing/2014/main" id="{EBC56855-A648-4755-9D49-041DA8FD75AF}"/>
                </a:ext>
              </a:extLst>
            </p:cNvPr>
            <p:cNvSpPr/>
            <p:nvPr/>
          </p:nvSpPr>
          <p:spPr>
            <a:xfrm>
              <a:off x="1813002" y="1924927"/>
              <a:ext cx="1255530" cy="2548674"/>
            </a:xfrm>
            <a:prstGeom prst="ellipse">
              <a:avLst/>
            </a:prstGeom>
            <a:solidFill>
              <a:schemeClr val="tx2">
                <a:lumMod val="60000"/>
                <a:lumOff val="40000"/>
                <a:alpha val="3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7200" b="1">
                <a:latin typeface="Arial" panose="020B0604020202020204" pitchFamily="34" charset="0"/>
                <a:cs typeface="Arial" panose="020B0604020202020204" pitchFamily="34" charset="0"/>
              </a:endParaRPr>
            </a:p>
          </p:txBody>
        </p:sp>
        <p:sp>
          <p:nvSpPr>
            <p:cNvPr id="115" name="타원 114">
              <a:extLst>
                <a:ext uri="{FF2B5EF4-FFF2-40B4-BE49-F238E27FC236}">
                  <a16:creationId xmlns:a16="http://schemas.microsoft.com/office/drawing/2014/main" id="{1AAC7047-B885-5120-93A3-AD02FDBFFF70}"/>
                </a:ext>
              </a:extLst>
            </p:cNvPr>
            <p:cNvSpPr/>
            <p:nvPr/>
          </p:nvSpPr>
          <p:spPr>
            <a:xfrm>
              <a:off x="2046036" y="2427614"/>
              <a:ext cx="874291" cy="2166854"/>
            </a:xfrm>
            <a:prstGeom prst="ellipse">
              <a:avLst/>
            </a:prstGeom>
            <a:solidFill>
              <a:srgbClr val="7083E2">
                <a:alpha val="82353"/>
              </a:srgbClr>
            </a:solidFill>
            <a:ln>
              <a:solidFill>
                <a:schemeClr val="accent2">
                  <a:lumMod val="75000"/>
                </a:schemeClr>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7200" b="1">
                <a:latin typeface="Arial" panose="020B0604020202020204" pitchFamily="34" charset="0"/>
                <a:cs typeface="Arial" panose="020B0604020202020204" pitchFamily="34" charset="0"/>
              </a:endParaRPr>
            </a:p>
          </p:txBody>
        </p:sp>
        <p:sp>
          <p:nvSpPr>
            <p:cNvPr id="116" name="타원 115">
              <a:extLst>
                <a:ext uri="{FF2B5EF4-FFF2-40B4-BE49-F238E27FC236}">
                  <a16:creationId xmlns:a16="http://schemas.microsoft.com/office/drawing/2014/main" id="{03F6491D-F068-714F-3C94-AADCC99924BA}"/>
                </a:ext>
              </a:extLst>
            </p:cNvPr>
            <p:cNvSpPr/>
            <p:nvPr/>
          </p:nvSpPr>
          <p:spPr>
            <a:xfrm>
              <a:off x="2046036" y="3030744"/>
              <a:ext cx="857544" cy="1438660"/>
            </a:xfrm>
            <a:prstGeom prst="ellipse">
              <a:avLst/>
            </a:prstGeom>
            <a:solidFill>
              <a:srgbClr val="7B237B">
                <a:alpha val="36863"/>
              </a:srgbClr>
            </a:solidFill>
            <a:ln>
              <a:solidFill>
                <a:srgbClr val="7030A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7200" b="1">
                <a:latin typeface="Arial" panose="020B0604020202020204" pitchFamily="34" charset="0"/>
                <a:cs typeface="Arial" panose="020B0604020202020204" pitchFamily="34" charset="0"/>
              </a:endParaRPr>
            </a:p>
          </p:txBody>
        </p:sp>
      </p:grpSp>
      <p:grpSp>
        <p:nvGrpSpPr>
          <p:cNvPr id="78" name="그룹 77">
            <a:extLst>
              <a:ext uri="{FF2B5EF4-FFF2-40B4-BE49-F238E27FC236}">
                <a16:creationId xmlns:a16="http://schemas.microsoft.com/office/drawing/2014/main" id="{D9FCEC0A-BE8A-C49D-7EE3-20E6CF10080A}"/>
              </a:ext>
            </a:extLst>
          </p:cNvPr>
          <p:cNvGrpSpPr/>
          <p:nvPr/>
        </p:nvGrpSpPr>
        <p:grpSpPr>
          <a:xfrm>
            <a:off x="3412465" y="1715919"/>
            <a:ext cx="865386" cy="556172"/>
            <a:chOff x="25252708" y="25451929"/>
            <a:chExt cx="2847918" cy="1787106"/>
          </a:xfrm>
        </p:grpSpPr>
        <p:sp>
          <p:nvSpPr>
            <p:cNvPr id="110" name="순서도: 자기 디스크 109">
              <a:extLst>
                <a:ext uri="{FF2B5EF4-FFF2-40B4-BE49-F238E27FC236}">
                  <a16:creationId xmlns:a16="http://schemas.microsoft.com/office/drawing/2014/main" id="{FAA2AACD-0435-71D6-C5C5-64A18DE81093}"/>
                </a:ext>
              </a:extLst>
            </p:cNvPr>
            <p:cNvSpPr/>
            <p:nvPr/>
          </p:nvSpPr>
          <p:spPr>
            <a:xfrm rot="10800000">
              <a:off x="25459672" y="25451929"/>
              <a:ext cx="2365336" cy="1134737"/>
            </a:xfrm>
            <a:prstGeom prst="flowChartMagneticDisk">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bg1">
                  <a:lumMod val="50000"/>
                </a:schemeClr>
              </a:solidFill>
              <a:prstDash val="solid"/>
              <a:miter lim="800000"/>
            </a:ln>
            <a:effectLst/>
          </p:spPr>
          <p:txBody>
            <a:bodyPr rtlCol="0" anchor="ctr"/>
            <a:lstStyle/>
            <a:p>
              <a:pPr algn="ctr" defTabSz="792625" latinLnBrk="0">
                <a:defRPr/>
              </a:pPr>
              <a:endParaRPr lang="ko-KR" altLang="en-US" sz="12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11" name="순서도: 자기 디스크 110">
              <a:extLst>
                <a:ext uri="{FF2B5EF4-FFF2-40B4-BE49-F238E27FC236}">
                  <a16:creationId xmlns:a16="http://schemas.microsoft.com/office/drawing/2014/main" id="{E0B05177-FA7E-5710-8181-59E0EDE7B10D}"/>
                </a:ext>
              </a:extLst>
            </p:cNvPr>
            <p:cNvSpPr/>
            <p:nvPr/>
          </p:nvSpPr>
          <p:spPr>
            <a:xfrm rot="10800000">
              <a:off x="25252708" y="26204638"/>
              <a:ext cx="2847918" cy="963738"/>
            </a:xfrm>
            <a:prstGeom prst="flowChartMagneticDisk">
              <a:avLst/>
            </a:prstGeom>
            <a:gradFill flip="none" rotWithShape="1">
              <a:gsLst>
                <a:gs pos="0">
                  <a:srgbClr val="FFFF00"/>
                </a:gs>
                <a:gs pos="50000">
                  <a:srgbClr val="FF0000"/>
                </a:gs>
                <a:gs pos="100000">
                  <a:srgbClr val="E7E6E6">
                    <a:lumMod val="50000"/>
                  </a:srgbClr>
                </a:gs>
              </a:gsLst>
              <a:lin ang="16200000" scaled="1"/>
              <a:tileRect/>
            </a:gradFill>
            <a:ln w="3175" cap="flat" cmpd="sng" algn="ctr">
              <a:solidFill>
                <a:srgbClr val="C00000"/>
              </a:solidFill>
              <a:prstDash val="solid"/>
              <a:miter lim="800000"/>
            </a:ln>
            <a:effectLst/>
          </p:spPr>
          <p:txBody>
            <a:bodyPr rtlCol="0" anchor="ctr"/>
            <a:lstStyle/>
            <a:p>
              <a:pPr algn="ctr" defTabSz="792625" latinLnBrk="0">
                <a:defRPr/>
              </a:pPr>
              <a:endParaRPr lang="ko-KR" altLang="en-US" sz="1200"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12" name="정육면체 111">
              <a:extLst>
                <a:ext uri="{FF2B5EF4-FFF2-40B4-BE49-F238E27FC236}">
                  <a16:creationId xmlns:a16="http://schemas.microsoft.com/office/drawing/2014/main" id="{3D3A6B2A-C45F-5CAB-5818-657FA3115953}"/>
                </a:ext>
              </a:extLst>
            </p:cNvPr>
            <p:cNvSpPr/>
            <p:nvPr/>
          </p:nvSpPr>
          <p:spPr>
            <a:xfrm rot="10800000">
              <a:off x="26110988" y="26880369"/>
              <a:ext cx="1188038" cy="358666"/>
            </a:xfrm>
            <a:prstGeom prst="cube">
              <a:avLst>
                <a:gd name="adj" fmla="val 81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7200">
                <a:latin typeface="Arial" panose="020B0604020202020204" pitchFamily="34" charset="0"/>
                <a:cs typeface="Arial" panose="020B0604020202020204" pitchFamily="34" charset="0"/>
              </a:endParaRPr>
            </a:p>
          </p:txBody>
        </p:sp>
      </p:grpSp>
      <p:grpSp>
        <p:nvGrpSpPr>
          <p:cNvPr id="79" name="그룹 78">
            <a:extLst>
              <a:ext uri="{FF2B5EF4-FFF2-40B4-BE49-F238E27FC236}">
                <a16:creationId xmlns:a16="http://schemas.microsoft.com/office/drawing/2014/main" id="{10EFF696-9242-0800-B41B-B7DD13CC166C}"/>
              </a:ext>
            </a:extLst>
          </p:cNvPr>
          <p:cNvGrpSpPr/>
          <p:nvPr/>
        </p:nvGrpSpPr>
        <p:grpSpPr>
          <a:xfrm>
            <a:off x="3047009" y="3137902"/>
            <a:ext cx="1451891" cy="971521"/>
            <a:chOff x="10113008" y="35818560"/>
            <a:chExt cx="5198415" cy="3953586"/>
          </a:xfrm>
        </p:grpSpPr>
        <p:sp>
          <p:nvSpPr>
            <p:cNvPr id="101" name="순서도: 자기 디스크 100">
              <a:extLst>
                <a:ext uri="{FF2B5EF4-FFF2-40B4-BE49-F238E27FC236}">
                  <a16:creationId xmlns:a16="http://schemas.microsoft.com/office/drawing/2014/main" id="{CD715C38-9261-E046-3752-972F9718A833}"/>
                </a:ext>
              </a:extLst>
            </p:cNvPr>
            <p:cNvSpPr/>
            <p:nvPr/>
          </p:nvSpPr>
          <p:spPr>
            <a:xfrm>
              <a:off x="11561665" y="36761792"/>
              <a:ext cx="2446259" cy="3010354"/>
            </a:xfrm>
            <a:prstGeom prst="flowChartMagneticDisk">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bg1">
                  <a:lumMod val="65000"/>
                </a:schemeClr>
              </a:solidFill>
              <a:prstDash val="solid"/>
              <a:miter lim="800000"/>
            </a:ln>
            <a:effectLst/>
          </p:spPr>
          <p:txBody>
            <a:bodyPr rtlCol="0" anchor="ctr"/>
            <a:lstStyle/>
            <a:p>
              <a:pPr algn="ctr" defTabSz="792625" latinLnBrk="0">
                <a:defRPr/>
              </a:pPr>
              <a:endParaRPr lang="ko-KR" altLang="en-US" sz="1200"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02" name="타원 101">
              <a:extLst>
                <a:ext uri="{FF2B5EF4-FFF2-40B4-BE49-F238E27FC236}">
                  <a16:creationId xmlns:a16="http://schemas.microsoft.com/office/drawing/2014/main" id="{6D9241A4-66B5-9A21-4C65-75B5490C6D1F}"/>
                </a:ext>
              </a:extLst>
            </p:cNvPr>
            <p:cNvSpPr/>
            <p:nvPr/>
          </p:nvSpPr>
          <p:spPr>
            <a:xfrm>
              <a:off x="10113008" y="36290343"/>
              <a:ext cx="5198415" cy="1739200"/>
            </a:xfrm>
            <a:prstGeom prst="ellipse">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bg1">
                  <a:lumMod val="65000"/>
                </a:schemeClr>
              </a:solidFill>
              <a:prstDash val="solid"/>
              <a:miter lim="800000"/>
            </a:ln>
            <a:effectLst/>
          </p:spPr>
          <p:txBody>
            <a:bodyPr rtlCol="0" anchor="ctr"/>
            <a:lstStyle/>
            <a:p>
              <a:pPr algn="ctr" defTabSz="792625" latinLnBrk="0"/>
              <a:endParaRPr lang="ko-KR" altLang="en-US" sz="1200" kern="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03" name="그룹 102">
              <a:extLst>
                <a:ext uri="{FF2B5EF4-FFF2-40B4-BE49-F238E27FC236}">
                  <a16:creationId xmlns:a16="http://schemas.microsoft.com/office/drawing/2014/main" id="{44DB81EB-A728-9354-C6F9-75D6295E3EA2}"/>
                </a:ext>
              </a:extLst>
            </p:cNvPr>
            <p:cNvGrpSpPr/>
            <p:nvPr/>
          </p:nvGrpSpPr>
          <p:grpSpPr>
            <a:xfrm>
              <a:off x="10354975" y="36405901"/>
              <a:ext cx="1459413" cy="963576"/>
              <a:chOff x="10678603" y="36465512"/>
              <a:chExt cx="1459413" cy="963576"/>
            </a:xfrm>
          </p:grpSpPr>
          <p:sp>
            <p:nvSpPr>
              <p:cNvPr id="108" name="순서도: 자기 디스크 107">
                <a:extLst>
                  <a:ext uri="{FF2B5EF4-FFF2-40B4-BE49-F238E27FC236}">
                    <a16:creationId xmlns:a16="http://schemas.microsoft.com/office/drawing/2014/main" id="{FC9A403E-451B-4824-730F-33A50DFB0DD1}"/>
                  </a:ext>
                </a:extLst>
              </p:cNvPr>
              <p:cNvSpPr/>
              <p:nvPr/>
            </p:nvSpPr>
            <p:spPr>
              <a:xfrm>
                <a:off x="10678603" y="37077309"/>
                <a:ext cx="1459413" cy="351779"/>
              </a:xfrm>
              <a:prstGeom prst="flowChartMagneticDisk">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tx1">
                    <a:lumMod val="85000"/>
                    <a:lumOff val="15000"/>
                  </a:schemeClr>
                </a:solidFill>
                <a:prstDash val="solid"/>
                <a:miter lim="800000"/>
              </a:ln>
              <a:effectLst/>
            </p:spPr>
            <p:txBody>
              <a:bodyPr rtlCol="0" anchor="ctr"/>
              <a:lstStyle/>
              <a:p>
                <a:pPr algn="ctr" defTabSz="792625" latinLnBrk="0">
                  <a:defRPr/>
                </a:pPr>
                <a:endParaRPr lang="ko-KR" altLang="en-US" sz="12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09" name="순서도: 자기 디스크 108">
                <a:extLst>
                  <a:ext uri="{FF2B5EF4-FFF2-40B4-BE49-F238E27FC236}">
                    <a16:creationId xmlns:a16="http://schemas.microsoft.com/office/drawing/2014/main" id="{A46A5199-F44F-2900-123F-FD6ADBDD25B0}"/>
                  </a:ext>
                </a:extLst>
              </p:cNvPr>
              <p:cNvSpPr/>
              <p:nvPr/>
            </p:nvSpPr>
            <p:spPr>
              <a:xfrm>
                <a:off x="10678603" y="36465512"/>
                <a:ext cx="1459413" cy="817774"/>
              </a:xfrm>
              <a:prstGeom prst="flowChartMagneticDisk">
                <a:avLst/>
              </a:prstGeom>
              <a:solidFill>
                <a:schemeClr val="accent1">
                  <a:lumMod val="40000"/>
                  <a:lumOff val="60000"/>
                </a:schemeClr>
              </a:solidFill>
              <a:ln w="3175" cap="flat" cmpd="sng" algn="ctr">
                <a:solidFill>
                  <a:schemeClr val="tx1">
                    <a:lumMod val="85000"/>
                    <a:lumOff val="15000"/>
                  </a:schemeClr>
                </a:solidFill>
                <a:prstDash val="solid"/>
                <a:miter lim="800000"/>
              </a:ln>
              <a:effectLst/>
            </p:spPr>
            <p:txBody>
              <a:bodyPr rtlCol="0" anchor="ctr"/>
              <a:lstStyle/>
              <a:p>
                <a:pPr algn="ctr" defTabSz="792625" latinLnBrk="0">
                  <a:defRPr/>
                </a:pPr>
                <a:endParaRPr lang="ko-KR" altLang="en-US" sz="1400" b="1" kern="0"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grpSp>
        <p:grpSp>
          <p:nvGrpSpPr>
            <p:cNvPr id="104" name="그룹 103">
              <a:extLst>
                <a:ext uri="{FF2B5EF4-FFF2-40B4-BE49-F238E27FC236}">
                  <a16:creationId xmlns:a16="http://schemas.microsoft.com/office/drawing/2014/main" id="{AA143154-78AC-CD4F-E501-74BB4BAC7864}"/>
                </a:ext>
              </a:extLst>
            </p:cNvPr>
            <p:cNvGrpSpPr/>
            <p:nvPr/>
          </p:nvGrpSpPr>
          <p:grpSpPr>
            <a:xfrm>
              <a:off x="12157803" y="35818560"/>
              <a:ext cx="1461754" cy="990290"/>
              <a:chOff x="12455923" y="35702982"/>
              <a:chExt cx="1461754" cy="990290"/>
            </a:xfrm>
          </p:grpSpPr>
          <p:sp>
            <p:nvSpPr>
              <p:cNvPr id="106" name="순서도: 자기 디스크 105">
                <a:extLst>
                  <a:ext uri="{FF2B5EF4-FFF2-40B4-BE49-F238E27FC236}">
                    <a16:creationId xmlns:a16="http://schemas.microsoft.com/office/drawing/2014/main" id="{A914969A-E1E9-5C7F-1509-59D30AD287A4}"/>
                  </a:ext>
                </a:extLst>
              </p:cNvPr>
              <p:cNvSpPr/>
              <p:nvPr/>
            </p:nvSpPr>
            <p:spPr>
              <a:xfrm>
                <a:off x="12458264" y="36341493"/>
                <a:ext cx="1459413" cy="351779"/>
              </a:xfrm>
              <a:prstGeom prst="flowChartMagneticDisk">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tx1">
                    <a:lumMod val="85000"/>
                    <a:lumOff val="15000"/>
                  </a:schemeClr>
                </a:solidFill>
                <a:prstDash val="solid"/>
                <a:miter lim="800000"/>
              </a:ln>
              <a:effectLst/>
            </p:spPr>
            <p:txBody>
              <a:bodyPr rtlCol="0" anchor="ctr"/>
              <a:lstStyle/>
              <a:p>
                <a:pPr algn="ctr" defTabSz="792625" latinLnBrk="0">
                  <a:defRPr/>
                </a:pPr>
                <a:endParaRPr lang="ko-KR" altLang="en-US" sz="12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107" name="순서도: 자기 디스크 106">
                <a:extLst>
                  <a:ext uri="{FF2B5EF4-FFF2-40B4-BE49-F238E27FC236}">
                    <a16:creationId xmlns:a16="http://schemas.microsoft.com/office/drawing/2014/main" id="{5A1F40EE-300F-E99A-685C-5E5D7A2FB395}"/>
                  </a:ext>
                </a:extLst>
              </p:cNvPr>
              <p:cNvSpPr/>
              <p:nvPr/>
            </p:nvSpPr>
            <p:spPr>
              <a:xfrm>
                <a:off x="12455923" y="35702982"/>
                <a:ext cx="1459413" cy="817774"/>
              </a:xfrm>
              <a:prstGeom prst="flowChartMagneticDisk">
                <a:avLst/>
              </a:prstGeom>
              <a:solidFill>
                <a:schemeClr val="accent1">
                  <a:lumMod val="75000"/>
                </a:schemeClr>
              </a:solidFill>
              <a:ln w="3175" cap="flat" cmpd="sng" algn="ctr">
                <a:solidFill>
                  <a:schemeClr val="tx1">
                    <a:lumMod val="85000"/>
                    <a:lumOff val="15000"/>
                  </a:schemeClr>
                </a:solidFill>
                <a:prstDash val="solid"/>
                <a:miter lim="800000"/>
              </a:ln>
              <a:effectLst/>
            </p:spPr>
            <p:txBody>
              <a:bodyPr rtlCol="0" anchor="ctr"/>
              <a:lstStyle/>
              <a:p>
                <a:pPr algn="ctr" defTabSz="792625" latinLnBrk="0">
                  <a:defRPr/>
                </a:pPr>
                <a:endParaRPr lang="ko-KR" altLang="en-US" b="1" kern="0"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105" name="순서도: 자기 디스크 104">
              <a:extLst>
                <a:ext uri="{FF2B5EF4-FFF2-40B4-BE49-F238E27FC236}">
                  <a16:creationId xmlns:a16="http://schemas.microsoft.com/office/drawing/2014/main" id="{33B193E1-1B76-7404-C3BF-307BDEB79C8C}"/>
                </a:ext>
              </a:extLst>
            </p:cNvPr>
            <p:cNvSpPr/>
            <p:nvPr/>
          </p:nvSpPr>
          <p:spPr>
            <a:xfrm>
              <a:off x="13409444" y="37338116"/>
              <a:ext cx="1459414" cy="351778"/>
            </a:xfrm>
            <a:prstGeom prst="flowChartMagneticDisk">
              <a:avLst/>
            </a:prstGeom>
            <a:gradFill>
              <a:gsLst>
                <a:gs pos="0">
                  <a:sysClr val="window" lastClr="FFFFFF"/>
                </a:gs>
                <a:gs pos="50000">
                  <a:sysClr val="window" lastClr="FFFFFF">
                    <a:lumMod val="75000"/>
                  </a:sysClr>
                </a:gs>
                <a:gs pos="100000">
                  <a:srgbClr val="44546A">
                    <a:lumMod val="50000"/>
                    <a:lumOff val="50000"/>
                  </a:srgbClr>
                </a:gs>
              </a:gsLst>
              <a:path path="circle">
                <a:fillToRect l="50000" t="50000" r="50000" b="50000"/>
              </a:path>
            </a:gradFill>
            <a:ln w="3175" cap="flat" cmpd="sng" algn="ctr">
              <a:solidFill>
                <a:schemeClr val="tx1">
                  <a:lumMod val="85000"/>
                  <a:lumOff val="15000"/>
                </a:schemeClr>
              </a:solidFill>
              <a:prstDash val="solid"/>
              <a:miter lim="800000"/>
            </a:ln>
            <a:effectLst/>
          </p:spPr>
          <p:txBody>
            <a:bodyPr rtlCol="0" anchor="ctr"/>
            <a:lstStyle/>
            <a:p>
              <a:pPr algn="ctr" defTabSz="792625" latinLnBrk="0">
                <a:defRPr/>
              </a:pPr>
              <a:endParaRPr lang="ko-KR" altLang="en-US" sz="12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grpSp>
      <p:grpSp>
        <p:nvGrpSpPr>
          <p:cNvPr id="80" name="그룹 79">
            <a:extLst>
              <a:ext uri="{FF2B5EF4-FFF2-40B4-BE49-F238E27FC236}">
                <a16:creationId xmlns:a16="http://schemas.microsoft.com/office/drawing/2014/main" id="{AC16D75E-997F-DD17-AC73-75E8CB8FAE2E}"/>
              </a:ext>
            </a:extLst>
          </p:cNvPr>
          <p:cNvGrpSpPr/>
          <p:nvPr/>
        </p:nvGrpSpPr>
        <p:grpSpPr>
          <a:xfrm>
            <a:off x="3675151" y="3020407"/>
            <a:ext cx="287845" cy="224648"/>
            <a:chOff x="4350252" y="4015747"/>
            <a:chExt cx="514874" cy="334489"/>
          </a:xfrm>
        </p:grpSpPr>
        <p:sp>
          <p:nvSpPr>
            <p:cNvPr id="96" name="순서도: 병합 95">
              <a:extLst>
                <a:ext uri="{FF2B5EF4-FFF2-40B4-BE49-F238E27FC236}">
                  <a16:creationId xmlns:a16="http://schemas.microsoft.com/office/drawing/2014/main" id="{17D5C4E7-AA04-3EA6-CC36-D80D36716FC6}"/>
                </a:ext>
              </a:extLst>
            </p:cNvPr>
            <p:cNvSpPr/>
            <p:nvPr/>
          </p:nvSpPr>
          <p:spPr>
            <a:xfrm rot="1704854">
              <a:off x="4616376" y="4015747"/>
              <a:ext cx="65076" cy="331367"/>
            </a:xfrm>
            <a:prstGeom prst="flowChartMerge">
              <a:avLst/>
            </a:prstGeom>
            <a:gradFill>
              <a:gsLst>
                <a:gs pos="0">
                  <a:srgbClr val="FF0000"/>
                </a:gs>
                <a:gs pos="0">
                  <a:schemeClr val="accent4"/>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97" name="순서도: 병합 96">
              <a:extLst>
                <a:ext uri="{FF2B5EF4-FFF2-40B4-BE49-F238E27FC236}">
                  <a16:creationId xmlns:a16="http://schemas.microsoft.com/office/drawing/2014/main" id="{1FF8DA7E-E009-E597-E3B2-9ED34B1E8492}"/>
                </a:ext>
              </a:extLst>
            </p:cNvPr>
            <p:cNvSpPr/>
            <p:nvPr/>
          </p:nvSpPr>
          <p:spPr>
            <a:xfrm rot="3504854">
              <a:off x="4650334" y="4026787"/>
              <a:ext cx="65076" cy="364508"/>
            </a:xfrm>
            <a:prstGeom prst="flowChartMerge">
              <a:avLst/>
            </a:prstGeom>
            <a:gradFill>
              <a:gsLst>
                <a:gs pos="0">
                  <a:srgbClr val="FF0000"/>
                </a:gs>
                <a:gs pos="0">
                  <a:schemeClr val="accent4"/>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98" name="순서도: 병합 97">
              <a:extLst>
                <a:ext uri="{FF2B5EF4-FFF2-40B4-BE49-F238E27FC236}">
                  <a16:creationId xmlns:a16="http://schemas.microsoft.com/office/drawing/2014/main" id="{C3086283-D984-48B2-B657-9214B1F1F039}"/>
                </a:ext>
              </a:extLst>
            </p:cNvPr>
            <p:cNvSpPr/>
            <p:nvPr/>
          </p:nvSpPr>
          <p:spPr>
            <a:xfrm rot="19704854">
              <a:off x="4535810" y="4018869"/>
              <a:ext cx="59160" cy="331367"/>
            </a:xfrm>
            <a:prstGeom prst="flowChartMerge">
              <a:avLst/>
            </a:prstGeom>
            <a:gradFill>
              <a:gsLst>
                <a:gs pos="0">
                  <a:srgbClr val="FF0000"/>
                </a:gs>
                <a:gs pos="0">
                  <a:schemeClr val="accent4"/>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99" name="순서도: 병합 98">
              <a:extLst>
                <a:ext uri="{FF2B5EF4-FFF2-40B4-BE49-F238E27FC236}">
                  <a16:creationId xmlns:a16="http://schemas.microsoft.com/office/drawing/2014/main" id="{BE669916-B49A-2A0D-B446-B1068E0FE43B}"/>
                </a:ext>
              </a:extLst>
            </p:cNvPr>
            <p:cNvSpPr/>
            <p:nvPr/>
          </p:nvSpPr>
          <p:spPr>
            <a:xfrm rot="17904854">
              <a:off x="4502926" y="4031239"/>
              <a:ext cx="59160" cy="364508"/>
            </a:xfrm>
            <a:prstGeom prst="flowChartMerge">
              <a:avLst/>
            </a:prstGeom>
            <a:gradFill>
              <a:gsLst>
                <a:gs pos="0">
                  <a:srgbClr val="FF0000"/>
                </a:gs>
                <a:gs pos="0">
                  <a:schemeClr val="accent4"/>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sp>
          <p:nvSpPr>
            <p:cNvPr id="100" name="순서도: 병합 99">
              <a:extLst>
                <a:ext uri="{FF2B5EF4-FFF2-40B4-BE49-F238E27FC236}">
                  <a16:creationId xmlns:a16="http://schemas.microsoft.com/office/drawing/2014/main" id="{2C20581A-8EEB-314C-2485-F51C186B3886}"/>
                </a:ext>
              </a:extLst>
            </p:cNvPr>
            <p:cNvSpPr/>
            <p:nvPr/>
          </p:nvSpPr>
          <p:spPr>
            <a:xfrm rot="21404083">
              <a:off x="4575122" y="4110215"/>
              <a:ext cx="62860" cy="180233"/>
            </a:xfrm>
            <a:prstGeom prst="flowChartMerge">
              <a:avLst/>
            </a:prstGeom>
            <a:gradFill>
              <a:gsLst>
                <a:gs pos="0">
                  <a:srgbClr val="FF0000"/>
                </a:gs>
                <a:gs pos="0">
                  <a:schemeClr val="accent4"/>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b="1">
                <a:latin typeface="Arial" panose="020B0604020202020204" pitchFamily="34" charset="0"/>
                <a:cs typeface="Arial" panose="020B0604020202020204" pitchFamily="34" charset="0"/>
              </a:endParaRPr>
            </a:p>
          </p:txBody>
        </p:sp>
      </p:grpSp>
      <p:sp>
        <p:nvSpPr>
          <p:cNvPr id="81" name="TextBox 80">
            <a:extLst>
              <a:ext uri="{FF2B5EF4-FFF2-40B4-BE49-F238E27FC236}">
                <a16:creationId xmlns:a16="http://schemas.microsoft.com/office/drawing/2014/main" id="{16DFF9F9-F389-EF83-6713-E0065AC5BD47}"/>
              </a:ext>
            </a:extLst>
          </p:cNvPr>
          <p:cNvSpPr txBox="1"/>
          <p:nvPr/>
        </p:nvSpPr>
        <p:spPr>
          <a:xfrm>
            <a:off x="3085587" y="3279209"/>
            <a:ext cx="473898" cy="253916"/>
          </a:xfrm>
          <a:prstGeom prst="rect">
            <a:avLst/>
          </a:prstGeom>
          <a:noFill/>
        </p:spPr>
        <p:txBody>
          <a:bodyPr wrap="square" rtlCol="0" anchor="ctr">
            <a:spAutoFit/>
          </a:bodyPr>
          <a:lstStyle/>
          <a:p>
            <a:pPr algn="ctr"/>
            <a:r>
              <a:rPr lang="en-US" altLang="ko-KR" sz="1050" b="1" dirty="0">
                <a:latin typeface="Arial" panose="020B0604020202020204" pitchFamily="34" charset="0"/>
                <a:cs typeface="Arial" panose="020B0604020202020204" pitchFamily="34" charset="0"/>
              </a:rPr>
              <a:t>BFO</a:t>
            </a:r>
            <a:r>
              <a:rPr lang="ko-KR" altLang="en-US" sz="1050" b="1" dirty="0">
                <a:latin typeface="Arial" panose="020B0604020202020204" pitchFamily="34" charset="0"/>
                <a:cs typeface="Arial" panose="020B0604020202020204" pitchFamily="34" charset="0"/>
              </a:rPr>
              <a:t> </a:t>
            </a:r>
          </a:p>
        </p:txBody>
      </p:sp>
      <p:sp>
        <p:nvSpPr>
          <p:cNvPr id="82" name="TextBox 81">
            <a:extLst>
              <a:ext uri="{FF2B5EF4-FFF2-40B4-BE49-F238E27FC236}">
                <a16:creationId xmlns:a16="http://schemas.microsoft.com/office/drawing/2014/main" id="{1644A90E-4D67-59BB-DDB3-A87095F969E2}"/>
              </a:ext>
            </a:extLst>
          </p:cNvPr>
          <p:cNvSpPr txBox="1"/>
          <p:nvPr/>
        </p:nvSpPr>
        <p:spPr>
          <a:xfrm>
            <a:off x="3585452" y="3131985"/>
            <a:ext cx="498890" cy="253916"/>
          </a:xfrm>
          <a:prstGeom prst="rect">
            <a:avLst/>
          </a:prstGeom>
          <a:noFill/>
        </p:spPr>
        <p:txBody>
          <a:bodyPr wrap="square" rtlCol="0" anchor="ctr">
            <a:spAutoFit/>
          </a:bodyPr>
          <a:lstStyle/>
          <a:p>
            <a:pPr algn="ctr"/>
            <a:r>
              <a:rPr lang="en-US" altLang="ko-KR" sz="1050" b="1" dirty="0">
                <a:solidFill>
                  <a:schemeClr val="bg1"/>
                </a:solidFill>
                <a:latin typeface="Arial" panose="020B0604020202020204" pitchFamily="34" charset="0"/>
                <a:cs typeface="Arial" panose="020B0604020202020204" pitchFamily="34" charset="0"/>
              </a:rPr>
              <a:t>SRO</a:t>
            </a:r>
            <a:endParaRPr lang="ko-KR" altLang="en-US" sz="1050" b="1" dirty="0">
              <a:solidFill>
                <a:schemeClr val="bg1"/>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7B3CB326-F5B3-9695-45CB-774400F00BB7}"/>
              </a:ext>
            </a:extLst>
          </p:cNvPr>
          <p:cNvSpPr txBox="1"/>
          <p:nvPr/>
        </p:nvSpPr>
        <p:spPr>
          <a:xfrm>
            <a:off x="3130263" y="1682095"/>
            <a:ext cx="1475409" cy="261610"/>
          </a:xfrm>
          <a:prstGeom prst="rect">
            <a:avLst/>
          </a:prstGeom>
          <a:noFill/>
        </p:spPr>
        <p:txBody>
          <a:bodyPr wrap="square" rtlCol="0" anchor="ctr">
            <a:spAutoFit/>
          </a:bodyPr>
          <a:lstStyle/>
          <a:p>
            <a:pPr algn="ctr"/>
            <a:r>
              <a:rPr lang="en-US" altLang="ko-KR" sz="1050" b="1" dirty="0">
                <a:latin typeface="Arial" panose="020B0604020202020204" pitchFamily="34" charset="0"/>
                <a:cs typeface="Arial" panose="020B0604020202020204" pitchFamily="34" charset="0"/>
              </a:rPr>
              <a:t>Sample </a:t>
            </a:r>
          </a:p>
        </p:txBody>
      </p:sp>
      <p:sp>
        <p:nvSpPr>
          <p:cNvPr id="84" name="TextBox 83">
            <a:extLst>
              <a:ext uri="{FF2B5EF4-FFF2-40B4-BE49-F238E27FC236}">
                <a16:creationId xmlns:a16="http://schemas.microsoft.com/office/drawing/2014/main" id="{89710F28-BE82-0446-B448-396737CD2460}"/>
              </a:ext>
            </a:extLst>
          </p:cNvPr>
          <p:cNvSpPr txBox="1"/>
          <p:nvPr/>
        </p:nvSpPr>
        <p:spPr>
          <a:xfrm>
            <a:off x="3426343" y="3466492"/>
            <a:ext cx="726634" cy="577081"/>
          </a:xfrm>
          <a:prstGeom prst="rect">
            <a:avLst/>
          </a:prstGeom>
          <a:noFill/>
        </p:spPr>
        <p:txBody>
          <a:bodyPr wrap="square" rtlCol="0" anchor="ctr">
            <a:spAutoFit/>
          </a:bodyPr>
          <a:lstStyle/>
          <a:p>
            <a:pPr algn="ctr"/>
            <a:r>
              <a:rPr lang="en-US" altLang="ko-KR" sz="1050" b="1" dirty="0">
                <a:latin typeface="Arial" panose="020B0604020202020204" pitchFamily="34" charset="0"/>
                <a:cs typeface="Arial" panose="020B0604020202020204" pitchFamily="34" charset="0"/>
              </a:rPr>
              <a:t> </a:t>
            </a:r>
          </a:p>
          <a:p>
            <a:pPr algn="ctr"/>
            <a:r>
              <a:rPr lang="en-US" altLang="ko-KR" sz="1050" b="1" dirty="0">
                <a:latin typeface="Arial" panose="020B0604020202020204" pitchFamily="34" charset="0"/>
                <a:cs typeface="Arial" panose="020B0604020202020204" pitchFamily="34" charset="0"/>
              </a:rPr>
              <a:t>target stage</a:t>
            </a:r>
          </a:p>
        </p:txBody>
      </p:sp>
      <p:sp>
        <p:nvSpPr>
          <p:cNvPr id="85" name="화살표: 오른쪽으로 구부러짐 259">
            <a:extLst>
              <a:ext uri="{FF2B5EF4-FFF2-40B4-BE49-F238E27FC236}">
                <a16:creationId xmlns:a16="http://schemas.microsoft.com/office/drawing/2014/main" id="{C74E60D7-CF5C-1E7F-881B-F2B79F7A91C8}"/>
              </a:ext>
            </a:extLst>
          </p:cNvPr>
          <p:cNvSpPr/>
          <p:nvPr/>
        </p:nvSpPr>
        <p:spPr>
          <a:xfrm>
            <a:off x="3283053" y="3776099"/>
            <a:ext cx="223838" cy="155900"/>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800">
              <a:solidFill>
                <a:schemeClr val="tx1"/>
              </a:solidFill>
              <a:latin typeface="Arial" panose="020B0604020202020204" pitchFamily="34" charset="0"/>
              <a:cs typeface="Arial" panose="020B0604020202020204" pitchFamily="34" charset="0"/>
            </a:endParaRPr>
          </a:p>
        </p:txBody>
      </p:sp>
      <p:sp>
        <p:nvSpPr>
          <p:cNvPr id="86" name="타원 85">
            <a:extLst>
              <a:ext uri="{FF2B5EF4-FFF2-40B4-BE49-F238E27FC236}">
                <a16:creationId xmlns:a16="http://schemas.microsoft.com/office/drawing/2014/main" id="{159DA4D4-26E5-7B56-0F68-B954ADB097C5}"/>
              </a:ext>
            </a:extLst>
          </p:cNvPr>
          <p:cNvSpPr/>
          <p:nvPr/>
        </p:nvSpPr>
        <p:spPr>
          <a:xfrm>
            <a:off x="3546412" y="2277924"/>
            <a:ext cx="563302" cy="963371"/>
          </a:xfrm>
          <a:prstGeom prst="ellipse">
            <a:avLst/>
          </a:prstGeom>
          <a:solidFill>
            <a:schemeClr val="tx2">
              <a:lumMod val="60000"/>
              <a:lumOff val="40000"/>
              <a:alpha val="25000"/>
            </a:schemeClr>
          </a:solidFill>
          <a:ln>
            <a:solidFill>
              <a:schemeClr val="accent1">
                <a:lumMod val="40000"/>
                <a:lumOff val="60000"/>
              </a:schemeClr>
            </a:solidFill>
          </a:ln>
          <a:effectLst>
            <a:softEdge rad="317500"/>
          </a:effectLst>
          <a:scene3d>
            <a:camera prst="orthographicFront"/>
            <a:lightRig rig="sunset" dir="t">
              <a:rot lat="0" lon="0" rev="0"/>
            </a:lightRig>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b="1">
              <a:latin typeface="Arial" panose="020B0604020202020204" pitchFamily="34" charset="0"/>
              <a:cs typeface="Arial" panose="020B0604020202020204" pitchFamily="34" charset="0"/>
            </a:endParaRPr>
          </a:p>
        </p:txBody>
      </p:sp>
      <p:sp>
        <p:nvSpPr>
          <p:cNvPr id="89" name="직사각형 88">
            <a:extLst>
              <a:ext uri="{FF2B5EF4-FFF2-40B4-BE49-F238E27FC236}">
                <a16:creationId xmlns:a16="http://schemas.microsoft.com/office/drawing/2014/main" id="{FBF8B6C8-C526-1378-45DC-5AF776875301}"/>
              </a:ext>
            </a:extLst>
          </p:cNvPr>
          <p:cNvSpPr/>
          <p:nvPr/>
        </p:nvSpPr>
        <p:spPr>
          <a:xfrm rot="2742976">
            <a:off x="2532869" y="2604438"/>
            <a:ext cx="1319863" cy="70425"/>
          </a:xfrm>
          <a:prstGeom prst="rect">
            <a:avLst/>
          </a:prstGeom>
          <a:solidFill>
            <a:srgbClr val="FFFF99"/>
          </a:solidFill>
          <a:ln w="12700" cap="flat" cmpd="sng" algn="ctr">
            <a:noFill/>
            <a:prstDash val="solid"/>
            <a:miter lim="800000"/>
          </a:ln>
          <a:effectLst>
            <a:glow rad="228600">
              <a:srgbClr val="ED7D31">
                <a:satMod val="175000"/>
                <a:alpha val="40000"/>
              </a:srgbClr>
            </a:glow>
          </a:effectLst>
        </p:spPr>
        <p:txBody>
          <a:bodyPr rtlCol="0" anchor="ctr"/>
          <a:lstStyle/>
          <a:p>
            <a:pPr algn="ctr" defTabSz="792625" latinLnBrk="0">
              <a:defRPr/>
            </a:pPr>
            <a:endParaRPr lang="ko-KR" altLang="en-US" sz="1200" kern="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cxnSp>
        <p:nvCxnSpPr>
          <p:cNvPr id="91" name="직선 화살표 연결선 90">
            <a:extLst>
              <a:ext uri="{FF2B5EF4-FFF2-40B4-BE49-F238E27FC236}">
                <a16:creationId xmlns:a16="http://schemas.microsoft.com/office/drawing/2014/main" id="{247AEC35-13E6-310F-6915-FA41E3C07465}"/>
              </a:ext>
            </a:extLst>
          </p:cNvPr>
          <p:cNvCxnSpPr>
            <a:cxnSpLocks/>
          </p:cNvCxnSpPr>
          <p:nvPr/>
        </p:nvCxnSpPr>
        <p:spPr>
          <a:xfrm rot="241636">
            <a:off x="2819219" y="2332058"/>
            <a:ext cx="882810" cy="77116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92" name="그룹 91">
            <a:extLst>
              <a:ext uri="{FF2B5EF4-FFF2-40B4-BE49-F238E27FC236}">
                <a16:creationId xmlns:a16="http://schemas.microsoft.com/office/drawing/2014/main" id="{27484283-27FB-297A-1108-7FCE3B1806DB}"/>
              </a:ext>
            </a:extLst>
          </p:cNvPr>
          <p:cNvGrpSpPr/>
          <p:nvPr/>
        </p:nvGrpSpPr>
        <p:grpSpPr>
          <a:xfrm rot="2901287">
            <a:off x="2943642" y="2272419"/>
            <a:ext cx="295828" cy="102831"/>
            <a:chOff x="7371434" y="828627"/>
            <a:chExt cx="1682127" cy="521477"/>
          </a:xfrm>
        </p:grpSpPr>
        <p:cxnSp>
          <p:nvCxnSpPr>
            <p:cNvPr id="94" name="꺾인 연결선 238">
              <a:extLst>
                <a:ext uri="{FF2B5EF4-FFF2-40B4-BE49-F238E27FC236}">
                  <a16:creationId xmlns:a16="http://schemas.microsoft.com/office/drawing/2014/main" id="{14790DE6-9FDF-FAA5-EC27-0C1F70480302}"/>
                </a:ext>
              </a:extLst>
            </p:cNvPr>
            <p:cNvCxnSpPr/>
            <p:nvPr/>
          </p:nvCxnSpPr>
          <p:spPr>
            <a:xfrm>
              <a:off x="8228613" y="833270"/>
              <a:ext cx="824948" cy="516834"/>
            </a:xfrm>
            <a:prstGeom prst="bentConnector3">
              <a:avLst/>
            </a:prstGeom>
            <a:ln w="38100"/>
          </p:spPr>
          <p:style>
            <a:lnRef idx="1">
              <a:schemeClr val="accent2"/>
            </a:lnRef>
            <a:fillRef idx="0">
              <a:schemeClr val="accent2"/>
            </a:fillRef>
            <a:effectRef idx="0">
              <a:schemeClr val="accent2"/>
            </a:effectRef>
            <a:fontRef idx="minor">
              <a:schemeClr val="tx1"/>
            </a:fontRef>
          </p:style>
        </p:cxnSp>
        <p:cxnSp>
          <p:nvCxnSpPr>
            <p:cNvPr id="95" name="꺾인 연결선 239">
              <a:extLst>
                <a:ext uri="{FF2B5EF4-FFF2-40B4-BE49-F238E27FC236}">
                  <a16:creationId xmlns:a16="http://schemas.microsoft.com/office/drawing/2014/main" id="{5140E253-C684-0789-7C7E-A31A51D23D16}"/>
                </a:ext>
              </a:extLst>
            </p:cNvPr>
            <p:cNvCxnSpPr/>
            <p:nvPr/>
          </p:nvCxnSpPr>
          <p:spPr>
            <a:xfrm rot="10800000" flipV="1">
              <a:off x="7371434" y="828627"/>
              <a:ext cx="848288" cy="516835"/>
            </a:xfrm>
            <a:prstGeom prst="bentConnector3">
              <a:avLst>
                <a:gd name="adj1" fmla="val 50000"/>
              </a:avLst>
            </a:prstGeom>
            <a:ln w="38100"/>
          </p:spPr>
          <p:style>
            <a:lnRef idx="1">
              <a:schemeClr val="accent2"/>
            </a:lnRef>
            <a:fillRef idx="0">
              <a:schemeClr val="accent2"/>
            </a:fillRef>
            <a:effectRef idx="0">
              <a:schemeClr val="accent2"/>
            </a:effectRef>
            <a:fontRef idx="minor">
              <a:schemeClr val="tx1"/>
            </a:fontRef>
          </p:style>
        </p:cxnSp>
      </p:grpSp>
      <p:sp>
        <p:nvSpPr>
          <p:cNvPr id="93" name="TextBox 92">
            <a:extLst>
              <a:ext uri="{FF2B5EF4-FFF2-40B4-BE49-F238E27FC236}">
                <a16:creationId xmlns:a16="http://schemas.microsoft.com/office/drawing/2014/main" id="{25A31D31-E0F5-A722-2844-A28CDF7471D8}"/>
              </a:ext>
            </a:extLst>
          </p:cNvPr>
          <p:cNvSpPr txBox="1"/>
          <p:nvPr/>
        </p:nvSpPr>
        <p:spPr>
          <a:xfrm rot="2907279">
            <a:off x="2464461" y="2575180"/>
            <a:ext cx="1226439" cy="261610"/>
          </a:xfrm>
          <a:prstGeom prst="rect">
            <a:avLst/>
          </a:prstGeom>
          <a:noFill/>
        </p:spPr>
        <p:txBody>
          <a:bodyPr wrap="square" rtlCol="0" anchor="ctr">
            <a:spAutoFit/>
          </a:bodyPr>
          <a:lstStyle/>
          <a:p>
            <a:pPr algn="ctr"/>
            <a:r>
              <a:rPr lang="en-US" altLang="ko-KR" sz="1050" b="1" dirty="0">
                <a:latin typeface="Arial" panose="020B0604020202020204" pitchFamily="34" charset="0"/>
                <a:cs typeface="Arial" panose="020B0604020202020204" pitchFamily="34" charset="0"/>
              </a:rPr>
              <a:t>Pulsed laser</a:t>
            </a:r>
            <a:endParaRPr lang="ko-KR" altLang="en-US" sz="1050" b="1" dirty="0">
              <a:latin typeface="Arial" panose="020B0604020202020204" pitchFamily="34" charset="0"/>
              <a:cs typeface="Arial" panose="020B0604020202020204" pitchFamily="34" charset="0"/>
            </a:endParaRPr>
          </a:p>
        </p:txBody>
      </p:sp>
      <p:sp>
        <p:nvSpPr>
          <p:cNvPr id="88" name="순서도: 자기 디스크 87">
            <a:extLst>
              <a:ext uri="{FF2B5EF4-FFF2-40B4-BE49-F238E27FC236}">
                <a16:creationId xmlns:a16="http://schemas.microsoft.com/office/drawing/2014/main" id="{B955F594-F8D3-8928-0E37-1E70160B3F29}"/>
              </a:ext>
            </a:extLst>
          </p:cNvPr>
          <p:cNvSpPr/>
          <p:nvPr/>
        </p:nvSpPr>
        <p:spPr>
          <a:xfrm rot="18984054">
            <a:off x="2429976" y="2043533"/>
            <a:ext cx="652767" cy="200256"/>
          </a:xfrm>
          <a:prstGeom prst="flowChartMagneticDisk">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path path="circle">
              <a:fillToRect l="100000" b="100000"/>
            </a:path>
            <a:tileRect t="-100000" r="-100000"/>
          </a:gradFill>
          <a:ln w="3175" cap="flat" cmpd="sng" algn="ctr">
            <a:solidFill>
              <a:schemeClr val="accent1">
                <a:lumMod val="40000"/>
                <a:lumOff val="60000"/>
              </a:schemeClr>
            </a:solidFill>
            <a:prstDash val="solid"/>
            <a:miter lim="800000"/>
          </a:ln>
          <a:effectLst/>
        </p:spPr>
        <p:txBody>
          <a:bodyPr rtlCol="0" anchor="ctr"/>
          <a:lstStyle/>
          <a:p>
            <a:pPr algn="ctr" defTabSz="924641" latinLnBrk="0">
              <a:defRPr/>
            </a:pPr>
            <a:endParaRPr lang="ko-KR" altLang="en-US" sz="900"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75" name="TextBox 74">
            <a:extLst>
              <a:ext uri="{FF2B5EF4-FFF2-40B4-BE49-F238E27FC236}">
                <a16:creationId xmlns:a16="http://schemas.microsoft.com/office/drawing/2014/main" id="{B4F6586C-3F1C-2682-DDFF-2CB1AD6E7569}"/>
              </a:ext>
            </a:extLst>
          </p:cNvPr>
          <p:cNvSpPr txBox="1"/>
          <p:nvPr/>
        </p:nvSpPr>
        <p:spPr>
          <a:xfrm>
            <a:off x="936223" y="4469246"/>
            <a:ext cx="3640740" cy="338554"/>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&lt;Pulsed Laser Deposition system &gt;</a:t>
            </a:r>
          </a:p>
        </p:txBody>
      </p:sp>
      <p:grpSp>
        <p:nvGrpSpPr>
          <p:cNvPr id="147" name="그룹 146">
            <a:extLst>
              <a:ext uri="{FF2B5EF4-FFF2-40B4-BE49-F238E27FC236}">
                <a16:creationId xmlns:a16="http://schemas.microsoft.com/office/drawing/2014/main" id="{27484283-27FB-297A-1108-7FCE3B1806DB}"/>
              </a:ext>
            </a:extLst>
          </p:cNvPr>
          <p:cNvGrpSpPr/>
          <p:nvPr/>
        </p:nvGrpSpPr>
        <p:grpSpPr>
          <a:xfrm rot="2901287">
            <a:off x="3172983" y="2530378"/>
            <a:ext cx="295828" cy="102831"/>
            <a:chOff x="7371434" y="828627"/>
            <a:chExt cx="1682127" cy="521477"/>
          </a:xfrm>
        </p:grpSpPr>
        <p:cxnSp>
          <p:nvCxnSpPr>
            <p:cNvPr id="148" name="꺾인 연결선 238">
              <a:extLst>
                <a:ext uri="{FF2B5EF4-FFF2-40B4-BE49-F238E27FC236}">
                  <a16:creationId xmlns:a16="http://schemas.microsoft.com/office/drawing/2014/main" id="{14790DE6-9FDF-FAA5-EC27-0C1F70480302}"/>
                </a:ext>
              </a:extLst>
            </p:cNvPr>
            <p:cNvCxnSpPr/>
            <p:nvPr/>
          </p:nvCxnSpPr>
          <p:spPr>
            <a:xfrm>
              <a:off x="8228613" y="833270"/>
              <a:ext cx="824948" cy="516834"/>
            </a:xfrm>
            <a:prstGeom prst="bentConnector3">
              <a:avLst/>
            </a:prstGeom>
            <a:ln w="38100"/>
          </p:spPr>
          <p:style>
            <a:lnRef idx="1">
              <a:schemeClr val="accent2"/>
            </a:lnRef>
            <a:fillRef idx="0">
              <a:schemeClr val="accent2"/>
            </a:fillRef>
            <a:effectRef idx="0">
              <a:schemeClr val="accent2"/>
            </a:effectRef>
            <a:fontRef idx="minor">
              <a:schemeClr val="tx1"/>
            </a:fontRef>
          </p:style>
        </p:cxnSp>
        <p:cxnSp>
          <p:nvCxnSpPr>
            <p:cNvPr id="149" name="꺾인 연결선 239">
              <a:extLst>
                <a:ext uri="{FF2B5EF4-FFF2-40B4-BE49-F238E27FC236}">
                  <a16:creationId xmlns:a16="http://schemas.microsoft.com/office/drawing/2014/main" id="{5140E253-C684-0789-7C7E-A31A51D23D16}"/>
                </a:ext>
              </a:extLst>
            </p:cNvPr>
            <p:cNvCxnSpPr/>
            <p:nvPr/>
          </p:nvCxnSpPr>
          <p:spPr>
            <a:xfrm rot="10800000" flipV="1">
              <a:off x="7371434" y="828627"/>
              <a:ext cx="848288" cy="516835"/>
            </a:xfrm>
            <a:prstGeom prst="bentConnector3">
              <a:avLst>
                <a:gd name="adj1" fmla="val 50000"/>
              </a:avLst>
            </a:prstGeom>
            <a:ln w="38100"/>
          </p:spPr>
          <p:style>
            <a:lnRef idx="1">
              <a:schemeClr val="accent2"/>
            </a:lnRef>
            <a:fillRef idx="0">
              <a:schemeClr val="accent2"/>
            </a:fillRef>
            <a:effectRef idx="0">
              <a:schemeClr val="accent2"/>
            </a:effectRef>
            <a:fontRef idx="minor">
              <a:schemeClr val="tx1"/>
            </a:fontRef>
          </p:style>
        </p:cxnSp>
      </p:grpSp>
      <p:grpSp>
        <p:nvGrpSpPr>
          <p:cNvPr id="150" name="그룹 149">
            <a:extLst>
              <a:ext uri="{FF2B5EF4-FFF2-40B4-BE49-F238E27FC236}">
                <a16:creationId xmlns:a16="http://schemas.microsoft.com/office/drawing/2014/main" id="{27484283-27FB-297A-1108-7FCE3B1806DB}"/>
              </a:ext>
            </a:extLst>
          </p:cNvPr>
          <p:cNvGrpSpPr/>
          <p:nvPr/>
        </p:nvGrpSpPr>
        <p:grpSpPr>
          <a:xfrm rot="2901287">
            <a:off x="3396301" y="2782754"/>
            <a:ext cx="295828" cy="102831"/>
            <a:chOff x="7371434" y="828627"/>
            <a:chExt cx="1682127" cy="521477"/>
          </a:xfrm>
        </p:grpSpPr>
        <p:cxnSp>
          <p:nvCxnSpPr>
            <p:cNvPr id="151" name="꺾인 연결선 238">
              <a:extLst>
                <a:ext uri="{FF2B5EF4-FFF2-40B4-BE49-F238E27FC236}">
                  <a16:creationId xmlns:a16="http://schemas.microsoft.com/office/drawing/2014/main" id="{14790DE6-9FDF-FAA5-EC27-0C1F70480302}"/>
                </a:ext>
              </a:extLst>
            </p:cNvPr>
            <p:cNvCxnSpPr/>
            <p:nvPr/>
          </p:nvCxnSpPr>
          <p:spPr>
            <a:xfrm>
              <a:off x="8228613" y="833270"/>
              <a:ext cx="824948" cy="516834"/>
            </a:xfrm>
            <a:prstGeom prst="bentConnector3">
              <a:avLst/>
            </a:prstGeom>
            <a:ln w="38100"/>
          </p:spPr>
          <p:style>
            <a:lnRef idx="1">
              <a:schemeClr val="accent2"/>
            </a:lnRef>
            <a:fillRef idx="0">
              <a:schemeClr val="accent2"/>
            </a:fillRef>
            <a:effectRef idx="0">
              <a:schemeClr val="accent2"/>
            </a:effectRef>
            <a:fontRef idx="minor">
              <a:schemeClr val="tx1"/>
            </a:fontRef>
          </p:style>
        </p:cxnSp>
        <p:cxnSp>
          <p:nvCxnSpPr>
            <p:cNvPr id="152" name="꺾인 연결선 239">
              <a:extLst>
                <a:ext uri="{FF2B5EF4-FFF2-40B4-BE49-F238E27FC236}">
                  <a16:creationId xmlns:a16="http://schemas.microsoft.com/office/drawing/2014/main" id="{5140E253-C684-0789-7C7E-A31A51D23D16}"/>
                </a:ext>
              </a:extLst>
            </p:cNvPr>
            <p:cNvCxnSpPr/>
            <p:nvPr/>
          </p:nvCxnSpPr>
          <p:spPr>
            <a:xfrm rot="10800000" flipV="1">
              <a:off x="7371434" y="828627"/>
              <a:ext cx="848288" cy="516835"/>
            </a:xfrm>
            <a:prstGeom prst="bentConnector3">
              <a:avLst>
                <a:gd name="adj1" fmla="val 50000"/>
              </a:avLst>
            </a:prstGeom>
            <a:ln w="38100"/>
          </p:spPr>
          <p:style>
            <a:lnRef idx="1">
              <a:schemeClr val="accent2"/>
            </a:lnRef>
            <a:fillRef idx="0">
              <a:schemeClr val="accent2"/>
            </a:fillRef>
            <a:effectRef idx="0">
              <a:schemeClr val="accent2"/>
            </a:effectRef>
            <a:fontRef idx="minor">
              <a:schemeClr val="tx1"/>
            </a:fontRef>
          </p:style>
        </p:cxnSp>
      </p:grpSp>
      <p:pic>
        <p:nvPicPr>
          <p:cNvPr id="3" name="PLD_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8443" y="1269239"/>
            <a:ext cx="1641710" cy="2918596"/>
          </a:xfrm>
          <a:prstGeom prst="rect">
            <a:avLst/>
          </a:prstGeom>
        </p:spPr>
      </p:pic>
      <p:sp>
        <p:nvSpPr>
          <p:cNvPr id="153" name="내용 개체 틀 2">
            <a:extLst>
              <a:ext uri="{FF2B5EF4-FFF2-40B4-BE49-F238E27FC236}">
                <a16:creationId xmlns:a16="http://schemas.microsoft.com/office/drawing/2014/main" id="{A134100B-BE3C-144A-8F4C-4DCA18E34634}"/>
              </a:ext>
            </a:extLst>
          </p:cNvPr>
          <p:cNvSpPr txBox="1">
            <a:spLocks/>
          </p:cNvSpPr>
          <p:nvPr/>
        </p:nvSpPr>
        <p:spPr>
          <a:xfrm>
            <a:off x="588443" y="4869372"/>
            <a:ext cx="4620484" cy="962031"/>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kumimoji="1" lang="en-US" altLang="ko-KR" sz="1600" dirty="0">
                <a:latin typeface="Arial" panose="020B0604020202020204" pitchFamily="34" charset="0"/>
                <a:cs typeface="Arial" panose="020B0604020202020204" pitchFamily="34" charset="0"/>
              </a:rPr>
              <a:t>High density, crystalline thin film growth: Adequate to grow epitaxial thin film</a:t>
            </a:r>
          </a:p>
          <a:p>
            <a:pPr marL="285750" indent="-285750" algn="just">
              <a:buFont typeface="Arial" panose="020B0604020202020204" pitchFamily="34" charset="0"/>
              <a:buChar char="•"/>
            </a:pPr>
            <a:r>
              <a:rPr lang="en-US" altLang="ko-KR" sz="1600" dirty="0">
                <a:latin typeface="Arial" panose="020B0604020202020204" pitchFamily="34" charset="0"/>
                <a:ea typeface="Arial Unicode MS" panose="020B0604020202020204" pitchFamily="50" charset="-127"/>
                <a:cs typeface="Arial" panose="020B0604020202020204" pitchFamily="34" charset="0"/>
              </a:rPr>
              <a:t>In-situ heterojunction formation using target rotation system</a:t>
            </a:r>
            <a:endParaRPr kumimoji="1" lang="en-US" altLang="ko-KR"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altLang="ko-KR" sz="1600" dirty="0">
                <a:latin typeface="Arial" panose="020B0604020202020204" pitchFamily="34" charset="0"/>
                <a:ea typeface="Arial Unicode MS" panose="020B0604020202020204" pitchFamily="50" charset="-127"/>
                <a:cs typeface="Arial" panose="020B0604020202020204" pitchFamily="34" charset="0"/>
              </a:rPr>
              <a:t>Easy to control thickness (pulsed dependent)</a:t>
            </a:r>
            <a:endParaRPr lang="ko-KR" altLang="en-US" sz="1600" dirty="0">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5513879E-8463-7076-9105-1B6B748E9B96}"/>
              </a:ext>
            </a:extLst>
          </p:cNvPr>
          <p:cNvSpPr txBox="1"/>
          <p:nvPr/>
        </p:nvSpPr>
        <p:spPr>
          <a:xfrm>
            <a:off x="7205861" y="6129339"/>
            <a:ext cx="2493596" cy="307777"/>
          </a:xfrm>
          <a:prstGeom prst="rect">
            <a:avLst/>
          </a:prstGeom>
          <a:noFill/>
        </p:spPr>
        <p:txBody>
          <a:bodyPr wrap="square" rtlCol="0">
            <a:spAutoFit/>
          </a:bodyPr>
          <a:lstStyle/>
          <a:p>
            <a:pPr algn="r"/>
            <a:r>
              <a:rPr lang="en-US" altLang="ko-KR" sz="1400" b="1" dirty="0">
                <a:latin typeface="Arial" panose="020B0604020202020204" pitchFamily="34" charset="0"/>
                <a:cs typeface="Arial" panose="020B0604020202020204" pitchFamily="34" charset="0"/>
              </a:rPr>
              <a:t>Conducting &amp; buffer layer</a:t>
            </a:r>
            <a:endParaRPr lang="ko-KR" altLang="en-US" sz="1400" b="1" baseline="-25000" dirty="0">
              <a:latin typeface="Arial" panose="020B0604020202020204" pitchFamily="34" charset="0"/>
              <a:cs typeface="Arial" panose="020B0604020202020204" pitchFamily="34" charset="0"/>
            </a:endParaRPr>
          </a:p>
        </p:txBody>
      </p:sp>
      <p:cxnSp>
        <p:nvCxnSpPr>
          <p:cNvPr id="156" name="직선 화살표 연결선 155"/>
          <p:cNvCxnSpPr>
            <a:stCxn id="34" idx="2"/>
          </p:cNvCxnSpPr>
          <p:nvPr/>
        </p:nvCxnSpPr>
        <p:spPr>
          <a:xfrm flipH="1">
            <a:off x="8513366" y="5713628"/>
            <a:ext cx="1" cy="3713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222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6"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9"/>
          <p:cNvSpPr>
            <a:spLocks noGrp="1"/>
          </p:cNvSpPr>
          <p:nvPr>
            <p:ph type="sldNum" sz="quarter" idx="12"/>
          </p:nvPr>
        </p:nvSpPr>
        <p:spPr>
          <a:xfrm>
            <a:off x="9448800" y="-91123"/>
            <a:ext cx="2743200" cy="365125"/>
          </a:xfrm>
        </p:spPr>
        <p:txBody>
          <a:bodyPr/>
          <a:lstStyle/>
          <a:p>
            <a:r>
              <a:rPr lang="en-US" altLang="ko-KR" sz="1600" dirty="0">
                <a:solidFill>
                  <a:schemeClr val="bg1"/>
                </a:solidFill>
                <a:latin typeface="Arial" panose="020B0604020202020204" pitchFamily="34" charset="0"/>
                <a:cs typeface="Arial" panose="020B0604020202020204" pitchFamily="34" charset="0"/>
              </a:rPr>
              <a:t>9</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8" name="직사각형 7"/>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9" name="직사각형 8"/>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0" name="직사각형 9"/>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1" name="직사각형 10"/>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TextBox 11"/>
          <p:cNvSpPr txBox="1"/>
          <p:nvPr/>
        </p:nvSpPr>
        <p:spPr>
          <a:xfrm>
            <a:off x="521335" y="754836"/>
            <a:ext cx="7958654"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SEM: morphology, thickness / AFM: surface topology</a:t>
            </a:r>
          </a:p>
        </p:txBody>
      </p:sp>
      <p:pic>
        <p:nvPicPr>
          <p:cNvPr id="38" name="그림 37"/>
          <p:cNvPicPr>
            <a:picLocks noChangeAspect="1"/>
          </p:cNvPicPr>
          <p:nvPr/>
        </p:nvPicPr>
        <p:blipFill rotWithShape="1">
          <a:blip r:embed="rId3" cstate="print">
            <a:extLst>
              <a:ext uri="{28A0092B-C50C-407E-A947-70E740481C1C}">
                <a14:useLocalDpi xmlns:a14="http://schemas.microsoft.com/office/drawing/2010/main" val="0"/>
              </a:ext>
            </a:extLst>
          </a:blip>
          <a:srcRect b="6793"/>
          <a:stretch/>
        </p:blipFill>
        <p:spPr>
          <a:xfrm>
            <a:off x="4113736" y="1330198"/>
            <a:ext cx="3600000" cy="2516588"/>
          </a:xfrm>
          <a:prstGeom prst="rect">
            <a:avLst/>
          </a:prstGeom>
        </p:spPr>
      </p:pic>
      <p:pic>
        <p:nvPicPr>
          <p:cNvPr id="49" name="그림 48"/>
          <p:cNvPicPr>
            <a:picLocks noChangeAspect="1"/>
          </p:cNvPicPr>
          <p:nvPr/>
        </p:nvPicPr>
        <p:blipFill rotWithShape="1">
          <a:blip r:embed="rId4" cstate="print">
            <a:extLst>
              <a:ext uri="{28A0092B-C50C-407E-A947-70E740481C1C}">
                <a14:useLocalDpi xmlns:a14="http://schemas.microsoft.com/office/drawing/2010/main" val="0"/>
              </a:ext>
            </a:extLst>
          </a:blip>
          <a:srcRect b="6650"/>
          <a:stretch/>
        </p:blipFill>
        <p:spPr>
          <a:xfrm>
            <a:off x="409952" y="1330198"/>
            <a:ext cx="3600000" cy="2520434"/>
          </a:xfrm>
          <a:prstGeom prst="rect">
            <a:avLst/>
          </a:prstGeom>
        </p:spPr>
      </p:pic>
      <p:cxnSp>
        <p:nvCxnSpPr>
          <p:cNvPr id="14" name="직선 연결선 13"/>
          <p:cNvCxnSpPr/>
          <p:nvPr/>
        </p:nvCxnSpPr>
        <p:spPr>
          <a:xfrm>
            <a:off x="409953" y="2699164"/>
            <a:ext cx="3564000" cy="0"/>
          </a:xfrm>
          <a:prstGeom prst="line">
            <a:avLst/>
          </a:prstGeom>
          <a:ln w="12700">
            <a:solidFill>
              <a:srgbClr val="20A3FC"/>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9953" y="2653247"/>
            <a:ext cx="803425" cy="261610"/>
          </a:xfrm>
          <a:prstGeom prst="rect">
            <a:avLst/>
          </a:prstGeom>
          <a:noFill/>
        </p:spPr>
        <p:txBody>
          <a:bodyPr wrap="none" rtlCol="0">
            <a:spAutoFit/>
          </a:bodyPr>
          <a:lstStyle/>
          <a:p>
            <a:r>
              <a:rPr lang="en-US" altLang="ko-KR" sz="1100" b="1" dirty="0">
                <a:solidFill>
                  <a:srgbClr val="20A3FC"/>
                </a:solidFill>
              </a:rPr>
              <a:t>STO(001)</a:t>
            </a:r>
            <a:endParaRPr lang="ko-KR" altLang="en-US" sz="1100" b="1" dirty="0">
              <a:solidFill>
                <a:srgbClr val="20A3FC"/>
              </a:solidFill>
            </a:endParaRPr>
          </a:p>
        </p:txBody>
      </p:sp>
      <p:cxnSp>
        <p:nvCxnSpPr>
          <p:cNvPr id="17" name="직선 연결선 16"/>
          <p:cNvCxnSpPr/>
          <p:nvPr/>
        </p:nvCxnSpPr>
        <p:spPr>
          <a:xfrm>
            <a:off x="409953" y="2506151"/>
            <a:ext cx="3564000" cy="0"/>
          </a:xfrm>
          <a:prstGeom prst="line">
            <a:avLst/>
          </a:prstGeom>
          <a:ln w="12700">
            <a:solidFill>
              <a:srgbClr val="122E5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09953" y="2459610"/>
            <a:ext cx="819455" cy="261610"/>
          </a:xfrm>
          <a:prstGeom prst="rect">
            <a:avLst/>
          </a:prstGeom>
          <a:noFill/>
        </p:spPr>
        <p:txBody>
          <a:bodyPr wrap="none" rtlCol="0">
            <a:spAutoFit/>
          </a:bodyPr>
          <a:lstStyle/>
          <a:p>
            <a:r>
              <a:rPr lang="en-US" altLang="ko-KR" sz="1100" b="1" dirty="0">
                <a:solidFill>
                  <a:srgbClr val="122E50"/>
                </a:solidFill>
              </a:rPr>
              <a:t>SRO(001)</a:t>
            </a:r>
            <a:endParaRPr lang="ko-KR" altLang="en-US" sz="1100" b="1" dirty="0">
              <a:solidFill>
                <a:srgbClr val="122E50"/>
              </a:solidFill>
            </a:endParaRPr>
          </a:p>
        </p:txBody>
      </p:sp>
      <p:cxnSp>
        <p:nvCxnSpPr>
          <p:cNvPr id="19" name="직선 연결선 18"/>
          <p:cNvCxnSpPr/>
          <p:nvPr/>
        </p:nvCxnSpPr>
        <p:spPr>
          <a:xfrm>
            <a:off x="409953" y="2308817"/>
            <a:ext cx="3564000" cy="0"/>
          </a:xfrm>
          <a:prstGeom prst="line">
            <a:avLst/>
          </a:prstGeom>
          <a:ln w="12700">
            <a:solidFill>
              <a:srgbClr val="F0DC4C"/>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9953" y="2279178"/>
            <a:ext cx="803425" cy="261610"/>
          </a:xfrm>
          <a:prstGeom prst="rect">
            <a:avLst/>
          </a:prstGeom>
          <a:noFill/>
        </p:spPr>
        <p:txBody>
          <a:bodyPr wrap="none" rtlCol="0">
            <a:spAutoFit/>
          </a:bodyPr>
          <a:lstStyle/>
          <a:p>
            <a:r>
              <a:rPr lang="en-US" altLang="ko-KR" sz="1100" b="1" dirty="0">
                <a:solidFill>
                  <a:srgbClr val="F0DC4C"/>
                </a:solidFill>
              </a:rPr>
              <a:t>BFO(001)</a:t>
            </a:r>
            <a:endParaRPr lang="ko-KR" altLang="en-US" sz="1100" b="1" dirty="0">
              <a:solidFill>
                <a:srgbClr val="F0DC4C"/>
              </a:solidFill>
            </a:endParaRPr>
          </a:p>
        </p:txBody>
      </p:sp>
      <p:cxnSp>
        <p:nvCxnSpPr>
          <p:cNvPr id="27" name="직선 연결선 26"/>
          <p:cNvCxnSpPr/>
          <p:nvPr/>
        </p:nvCxnSpPr>
        <p:spPr>
          <a:xfrm>
            <a:off x="3471862" y="3710386"/>
            <a:ext cx="1285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07993" y="3322167"/>
            <a:ext cx="856325" cy="369332"/>
          </a:xfrm>
          <a:prstGeom prst="rect">
            <a:avLst/>
          </a:prstGeom>
          <a:noFill/>
        </p:spPr>
        <p:txBody>
          <a:bodyPr wrap="none" rtlCol="0">
            <a:spAutoFit/>
          </a:bodyPr>
          <a:lstStyle/>
          <a:p>
            <a:r>
              <a:rPr lang="en-US" altLang="ko-KR" dirty="0">
                <a:solidFill>
                  <a:schemeClr val="bg1"/>
                </a:solidFill>
                <a:latin typeface="Arial" panose="020B0604020202020204" pitchFamily="34" charset="0"/>
                <a:cs typeface="Arial" panose="020B0604020202020204" pitchFamily="34" charset="0"/>
              </a:rPr>
              <a:t>30 nm</a:t>
            </a:r>
            <a:endParaRPr lang="ko-KR" altLang="en-US" dirty="0">
              <a:solidFill>
                <a:schemeClr val="bg1"/>
              </a:solidFill>
              <a:latin typeface="Arial" panose="020B0604020202020204" pitchFamily="34" charset="0"/>
              <a:cs typeface="Arial" panose="020B0604020202020204" pitchFamily="34" charset="0"/>
            </a:endParaRPr>
          </a:p>
        </p:txBody>
      </p:sp>
      <p:cxnSp>
        <p:nvCxnSpPr>
          <p:cNvPr id="47" name="직선 화살표 연결선 46"/>
          <p:cNvCxnSpPr/>
          <p:nvPr/>
        </p:nvCxnSpPr>
        <p:spPr>
          <a:xfrm>
            <a:off x="3317253" y="2297508"/>
            <a:ext cx="0" cy="39600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317253" y="2352513"/>
            <a:ext cx="667170" cy="307777"/>
          </a:xfrm>
          <a:prstGeom prst="rect">
            <a:avLst/>
          </a:prstGeom>
          <a:noFill/>
        </p:spPr>
        <p:txBody>
          <a:bodyPr wrap="none" rtlCol="0">
            <a:spAutoFit/>
          </a:bodyPr>
          <a:lstStyle/>
          <a:p>
            <a:r>
              <a:rPr lang="en-US" altLang="ko-KR" sz="1400" b="1" dirty="0">
                <a:solidFill>
                  <a:schemeClr val="bg1"/>
                </a:solidFill>
              </a:rPr>
              <a:t>82nm</a:t>
            </a:r>
            <a:endParaRPr lang="ko-KR" altLang="en-US" sz="1400" b="1" dirty="0">
              <a:solidFill>
                <a:schemeClr val="bg1"/>
              </a:solidFill>
            </a:endParaRPr>
          </a:p>
        </p:txBody>
      </p:sp>
      <p:cxnSp>
        <p:nvCxnSpPr>
          <p:cNvPr id="50" name="직선 연결선 49"/>
          <p:cNvCxnSpPr/>
          <p:nvPr/>
        </p:nvCxnSpPr>
        <p:spPr>
          <a:xfrm>
            <a:off x="4131736" y="2409190"/>
            <a:ext cx="3564000" cy="0"/>
          </a:xfrm>
          <a:prstGeom prst="line">
            <a:avLst/>
          </a:prstGeom>
          <a:ln w="12700">
            <a:solidFill>
              <a:srgbClr val="F0DC4C"/>
            </a:solidFill>
            <a:prstDash val="dash"/>
          </a:ln>
        </p:spPr>
        <p:style>
          <a:lnRef idx="1">
            <a:schemeClr val="accent1"/>
          </a:lnRef>
          <a:fillRef idx="0">
            <a:schemeClr val="accent1"/>
          </a:fillRef>
          <a:effectRef idx="0">
            <a:schemeClr val="accent1"/>
          </a:effectRef>
          <a:fontRef idx="minor">
            <a:schemeClr val="tx1"/>
          </a:fontRef>
        </p:style>
      </p:cxnSp>
      <p:cxnSp>
        <p:nvCxnSpPr>
          <p:cNvPr id="51" name="직선 연결선 50"/>
          <p:cNvCxnSpPr/>
          <p:nvPr/>
        </p:nvCxnSpPr>
        <p:spPr>
          <a:xfrm>
            <a:off x="4113736" y="2568777"/>
            <a:ext cx="3564000" cy="0"/>
          </a:xfrm>
          <a:prstGeom prst="line">
            <a:avLst/>
          </a:prstGeom>
          <a:ln w="12700">
            <a:solidFill>
              <a:srgbClr val="122E50"/>
            </a:solidFill>
            <a:prstDash val="dash"/>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a:off x="4113736" y="2726775"/>
            <a:ext cx="3564000" cy="0"/>
          </a:xfrm>
          <a:prstGeom prst="line">
            <a:avLst/>
          </a:prstGeom>
          <a:ln w="12700">
            <a:solidFill>
              <a:srgbClr val="20A3FC"/>
            </a:solidFill>
            <a:prstDash val="dash"/>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a:off x="7123156" y="3710386"/>
            <a:ext cx="1285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759287" y="3322167"/>
            <a:ext cx="856325" cy="369332"/>
          </a:xfrm>
          <a:prstGeom prst="rect">
            <a:avLst/>
          </a:prstGeom>
          <a:noFill/>
        </p:spPr>
        <p:txBody>
          <a:bodyPr wrap="none" rtlCol="0">
            <a:spAutoFit/>
          </a:bodyPr>
          <a:lstStyle/>
          <a:p>
            <a:r>
              <a:rPr lang="en-US" altLang="ko-KR" dirty="0">
                <a:solidFill>
                  <a:schemeClr val="bg1"/>
                </a:solidFill>
                <a:latin typeface="Arial" panose="020B0604020202020204" pitchFamily="34" charset="0"/>
                <a:cs typeface="Arial" panose="020B0604020202020204" pitchFamily="34" charset="0"/>
              </a:rPr>
              <a:t>30 nm</a:t>
            </a:r>
            <a:endParaRPr lang="ko-KR" altLang="en-US" dirty="0">
              <a:solidFill>
                <a:schemeClr val="bg1"/>
              </a:solidFill>
              <a:latin typeface="Arial" panose="020B0604020202020204" pitchFamily="34" charset="0"/>
              <a:cs typeface="Arial" panose="020B0604020202020204" pitchFamily="34" charset="0"/>
            </a:endParaRPr>
          </a:p>
        </p:txBody>
      </p:sp>
      <p:sp>
        <p:nvSpPr>
          <p:cNvPr id="63" name="TextBox 62"/>
          <p:cNvSpPr txBox="1"/>
          <p:nvPr/>
        </p:nvSpPr>
        <p:spPr>
          <a:xfrm>
            <a:off x="4113735" y="2699379"/>
            <a:ext cx="800219" cy="261610"/>
          </a:xfrm>
          <a:prstGeom prst="rect">
            <a:avLst/>
          </a:prstGeom>
          <a:noFill/>
        </p:spPr>
        <p:txBody>
          <a:bodyPr wrap="none" rtlCol="0">
            <a:spAutoFit/>
          </a:bodyPr>
          <a:lstStyle/>
          <a:p>
            <a:r>
              <a:rPr lang="en-US" altLang="ko-KR" sz="1100" b="1" dirty="0">
                <a:solidFill>
                  <a:srgbClr val="20A3FC"/>
                </a:solidFill>
              </a:rPr>
              <a:t>STO(110)</a:t>
            </a:r>
            <a:endParaRPr lang="ko-KR" altLang="en-US" sz="1100" b="1" dirty="0">
              <a:solidFill>
                <a:srgbClr val="20A3FC"/>
              </a:solidFill>
            </a:endParaRPr>
          </a:p>
        </p:txBody>
      </p:sp>
      <p:sp>
        <p:nvSpPr>
          <p:cNvPr id="64" name="TextBox 63"/>
          <p:cNvSpPr txBox="1"/>
          <p:nvPr/>
        </p:nvSpPr>
        <p:spPr>
          <a:xfrm>
            <a:off x="4113735" y="2497714"/>
            <a:ext cx="811441" cy="261610"/>
          </a:xfrm>
          <a:prstGeom prst="rect">
            <a:avLst/>
          </a:prstGeom>
          <a:noFill/>
        </p:spPr>
        <p:txBody>
          <a:bodyPr wrap="none" rtlCol="0">
            <a:spAutoFit/>
          </a:bodyPr>
          <a:lstStyle/>
          <a:p>
            <a:r>
              <a:rPr lang="en-US" altLang="ko-KR" sz="1100" b="1" dirty="0">
                <a:solidFill>
                  <a:srgbClr val="122E50"/>
                </a:solidFill>
              </a:rPr>
              <a:t>SRO(110)</a:t>
            </a:r>
            <a:endParaRPr lang="ko-KR" altLang="en-US" sz="1100" b="1" dirty="0">
              <a:solidFill>
                <a:srgbClr val="122E50"/>
              </a:solidFill>
            </a:endParaRPr>
          </a:p>
        </p:txBody>
      </p:sp>
      <p:sp>
        <p:nvSpPr>
          <p:cNvPr id="65" name="TextBox 64"/>
          <p:cNvSpPr txBox="1"/>
          <p:nvPr/>
        </p:nvSpPr>
        <p:spPr>
          <a:xfrm>
            <a:off x="4113735" y="2350623"/>
            <a:ext cx="801823" cy="261610"/>
          </a:xfrm>
          <a:prstGeom prst="rect">
            <a:avLst/>
          </a:prstGeom>
          <a:noFill/>
        </p:spPr>
        <p:txBody>
          <a:bodyPr wrap="none" rtlCol="0">
            <a:spAutoFit/>
          </a:bodyPr>
          <a:lstStyle/>
          <a:p>
            <a:r>
              <a:rPr lang="en-US" altLang="ko-KR" sz="1100" b="1" dirty="0">
                <a:solidFill>
                  <a:srgbClr val="F0DC4C"/>
                </a:solidFill>
              </a:rPr>
              <a:t>BFO(110)</a:t>
            </a:r>
            <a:endParaRPr lang="ko-KR" altLang="en-US" sz="1100" b="1" dirty="0">
              <a:solidFill>
                <a:srgbClr val="F0DC4C"/>
              </a:solidFill>
            </a:endParaRPr>
          </a:p>
        </p:txBody>
      </p:sp>
      <p:cxnSp>
        <p:nvCxnSpPr>
          <p:cNvPr id="66" name="직선 화살표 연결선 65"/>
          <p:cNvCxnSpPr/>
          <p:nvPr/>
        </p:nvCxnSpPr>
        <p:spPr>
          <a:xfrm>
            <a:off x="7021035" y="2427219"/>
            <a:ext cx="0" cy="28800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64566" y="2399269"/>
            <a:ext cx="667170" cy="307777"/>
          </a:xfrm>
          <a:prstGeom prst="rect">
            <a:avLst/>
          </a:prstGeom>
          <a:noFill/>
        </p:spPr>
        <p:txBody>
          <a:bodyPr wrap="none" rtlCol="0">
            <a:spAutoFit/>
          </a:bodyPr>
          <a:lstStyle/>
          <a:p>
            <a:r>
              <a:rPr lang="en-US" altLang="ko-KR" sz="1400" b="1" dirty="0">
                <a:solidFill>
                  <a:schemeClr val="bg1"/>
                </a:solidFill>
              </a:rPr>
              <a:t>75nm</a:t>
            </a:r>
            <a:endParaRPr lang="ko-KR" altLang="en-US" sz="1400" b="1" dirty="0">
              <a:solidFill>
                <a:schemeClr val="bg1"/>
              </a:solidFill>
            </a:endParaRPr>
          </a:p>
        </p:txBody>
      </p:sp>
      <p:pic>
        <p:nvPicPr>
          <p:cNvPr id="71" name="그림 70"/>
          <p:cNvPicPr>
            <a:picLocks noChangeAspect="1"/>
          </p:cNvPicPr>
          <p:nvPr/>
        </p:nvPicPr>
        <p:blipFill rotWithShape="1">
          <a:blip r:embed="rId5" cstate="print">
            <a:extLst>
              <a:ext uri="{28A0092B-C50C-407E-A947-70E740481C1C}">
                <a14:useLocalDpi xmlns:a14="http://schemas.microsoft.com/office/drawing/2010/main" val="0"/>
              </a:ext>
            </a:extLst>
          </a:blip>
          <a:srcRect b="7048"/>
          <a:stretch/>
        </p:blipFill>
        <p:spPr>
          <a:xfrm>
            <a:off x="1612480" y="1408057"/>
            <a:ext cx="1158945" cy="807946"/>
          </a:xfrm>
          <a:prstGeom prst="rect">
            <a:avLst/>
          </a:prstGeom>
        </p:spPr>
      </p:pic>
      <p:pic>
        <p:nvPicPr>
          <p:cNvPr id="72" name="그림 71"/>
          <p:cNvPicPr>
            <a:picLocks noChangeAspect="1"/>
          </p:cNvPicPr>
          <p:nvPr/>
        </p:nvPicPr>
        <p:blipFill rotWithShape="1">
          <a:blip r:embed="rId6" cstate="print">
            <a:extLst>
              <a:ext uri="{28A0092B-C50C-407E-A947-70E740481C1C}">
                <a14:useLocalDpi xmlns:a14="http://schemas.microsoft.com/office/drawing/2010/main" val="0"/>
              </a:ext>
            </a:extLst>
          </a:blip>
          <a:srcRect b="6570"/>
          <a:stretch/>
        </p:blipFill>
        <p:spPr>
          <a:xfrm>
            <a:off x="5334136" y="1412509"/>
            <a:ext cx="1159200" cy="812279"/>
          </a:xfrm>
          <a:prstGeom prst="rect">
            <a:avLst/>
          </a:prstGeom>
        </p:spPr>
      </p:pic>
      <p:pic>
        <p:nvPicPr>
          <p:cNvPr id="73" name="그림 72"/>
          <p:cNvPicPr>
            <a:picLocks noChangeAspect="1"/>
          </p:cNvPicPr>
          <p:nvPr/>
        </p:nvPicPr>
        <p:blipFill rotWithShape="1">
          <a:blip r:embed="rId7" cstate="print">
            <a:extLst>
              <a:ext uri="{28A0092B-C50C-407E-A947-70E740481C1C}">
                <a14:useLocalDpi xmlns:a14="http://schemas.microsoft.com/office/drawing/2010/main" val="0"/>
              </a:ext>
            </a:extLst>
          </a:blip>
          <a:srcRect b="7502"/>
          <a:stretch/>
        </p:blipFill>
        <p:spPr>
          <a:xfrm>
            <a:off x="7910363" y="1336665"/>
            <a:ext cx="3618248" cy="2510121"/>
          </a:xfrm>
          <a:prstGeom prst="rect">
            <a:avLst/>
          </a:prstGeom>
        </p:spPr>
      </p:pic>
      <p:cxnSp>
        <p:nvCxnSpPr>
          <p:cNvPr id="74" name="직선 연결선 73"/>
          <p:cNvCxnSpPr/>
          <p:nvPr/>
        </p:nvCxnSpPr>
        <p:spPr>
          <a:xfrm>
            <a:off x="7910363" y="2654530"/>
            <a:ext cx="3613791" cy="0"/>
          </a:xfrm>
          <a:prstGeom prst="line">
            <a:avLst/>
          </a:prstGeom>
          <a:ln w="12700">
            <a:solidFill>
              <a:srgbClr val="20A3FC"/>
            </a:solidFill>
            <a:prstDash val="dash"/>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flipV="1">
            <a:off x="7910363" y="2491010"/>
            <a:ext cx="3635342" cy="1"/>
          </a:xfrm>
          <a:prstGeom prst="line">
            <a:avLst/>
          </a:prstGeom>
          <a:ln w="12700">
            <a:solidFill>
              <a:srgbClr val="122E50"/>
            </a:solidFill>
            <a:prstDash val="dash"/>
          </a:ln>
        </p:spPr>
        <p:style>
          <a:lnRef idx="1">
            <a:schemeClr val="accent1"/>
          </a:lnRef>
          <a:fillRef idx="0">
            <a:schemeClr val="accent1"/>
          </a:fillRef>
          <a:effectRef idx="0">
            <a:schemeClr val="accent1"/>
          </a:effectRef>
          <a:fontRef idx="minor">
            <a:schemeClr val="tx1"/>
          </a:fontRef>
        </p:style>
      </p:cxnSp>
      <p:cxnSp>
        <p:nvCxnSpPr>
          <p:cNvPr id="78" name="직선 연결선 77"/>
          <p:cNvCxnSpPr/>
          <p:nvPr/>
        </p:nvCxnSpPr>
        <p:spPr>
          <a:xfrm>
            <a:off x="7910363" y="2307735"/>
            <a:ext cx="3613791" cy="0"/>
          </a:xfrm>
          <a:prstGeom prst="line">
            <a:avLst/>
          </a:prstGeom>
          <a:ln w="12700">
            <a:solidFill>
              <a:srgbClr val="F0DC4C"/>
            </a:solidFill>
            <a:prstDash val="dash"/>
          </a:ln>
        </p:spPr>
        <p:style>
          <a:lnRef idx="1">
            <a:schemeClr val="accent1"/>
          </a:lnRef>
          <a:fillRef idx="0">
            <a:schemeClr val="accent1"/>
          </a:fillRef>
          <a:effectRef idx="0">
            <a:schemeClr val="accent1"/>
          </a:effectRef>
          <a:fontRef idx="minor">
            <a:schemeClr val="tx1"/>
          </a:fontRef>
        </p:style>
      </p:cxnSp>
      <p:pic>
        <p:nvPicPr>
          <p:cNvPr id="80" name="그림 79"/>
          <p:cNvPicPr>
            <a:picLocks noChangeAspect="1"/>
          </p:cNvPicPr>
          <p:nvPr/>
        </p:nvPicPr>
        <p:blipFill rotWithShape="1">
          <a:blip r:embed="rId8" cstate="print">
            <a:extLst>
              <a:ext uri="{28A0092B-C50C-407E-A947-70E740481C1C}">
                <a14:useLocalDpi xmlns:a14="http://schemas.microsoft.com/office/drawing/2010/main" val="0"/>
              </a:ext>
            </a:extLst>
          </a:blip>
          <a:srcRect t="1" b="6738"/>
          <a:stretch/>
        </p:blipFill>
        <p:spPr>
          <a:xfrm>
            <a:off x="9148434" y="1413982"/>
            <a:ext cx="1159200" cy="810806"/>
          </a:xfrm>
          <a:prstGeom prst="rect">
            <a:avLst/>
          </a:prstGeom>
        </p:spPr>
      </p:pic>
      <p:pic>
        <p:nvPicPr>
          <p:cNvPr id="81" name="그림 80"/>
          <p:cNvPicPr>
            <a:picLocks noChangeAspect="1"/>
          </p:cNvPicPr>
          <p:nvPr/>
        </p:nvPicPr>
        <p:blipFill rotWithShape="1">
          <a:blip r:embed="rId9"/>
          <a:srcRect t="27870" b="17604"/>
          <a:stretch/>
        </p:blipFill>
        <p:spPr>
          <a:xfrm>
            <a:off x="521335" y="4038240"/>
            <a:ext cx="3459282" cy="2514960"/>
          </a:xfrm>
          <a:prstGeom prst="rect">
            <a:avLst/>
          </a:prstGeom>
        </p:spPr>
      </p:pic>
      <p:pic>
        <p:nvPicPr>
          <p:cNvPr id="82" name="그림 81"/>
          <p:cNvPicPr>
            <a:picLocks noChangeAspect="1"/>
          </p:cNvPicPr>
          <p:nvPr/>
        </p:nvPicPr>
        <p:blipFill>
          <a:blip r:embed="rId10"/>
          <a:stretch>
            <a:fillRect/>
          </a:stretch>
        </p:blipFill>
        <p:spPr>
          <a:xfrm>
            <a:off x="4151835" y="4205226"/>
            <a:ext cx="3570397" cy="2347974"/>
          </a:xfrm>
          <a:prstGeom prst="rect">
            <a:avLst/>
          </a:prstGeom>
        </p:spPr>
      </p:pic>
      <p:pic>
        <p:nvPicPr>
          <p:cNvPr id="83" name="그림 82"/>
          <p:cNvPicPr>
            <a:picLocks noChangeAspect="1"/>
          </p:cNvPicPr>
          <p:nvPr/>
        </p:nvPicPr>
        <p:blipFill rotWithShape="1">
          <a:blip r:embed="rId11"/>
          <a:srcRect t="34097" b="19704"/>
          <a:stretch/>
        </p:blipFill>
        <p:spPr>
          <a:xfrm>
            <a:off x="7886178" y="4266118"/>
            <a:ext cx="3712868" cy="2287082"/>
          </a:xfrm>
          <a:prstGeom prst="rect">
            <a:avLst/>
          </a:prstGeom>
        </p:spPr>
      </p:pic>
      <p:cxnSp>
        <p:nvCxnSpPr>
          <p:cNvPr id="84" name="직선 화살표 연결선 83"/>
          <p:cNvCxnSpPr/>
          <p:nvPr/>
        </p:nvCxnSpPr>
        <p:spPr>
          <a:xfrm>
            <a:off x="10813453" y="2347146"/>
            <a:ext cx="0" cy="28800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0856984" y="2319196"/>
            <a:ext cx="667170" cy="307777"/>
          </a:xfrm>
          <a:prstGeom prst="rect">
            <a:avLst/>
          </a:prstGeom>
          <a:noFill/>
        </p:spPr>
        <p:txBody>
          <a:bodyPr wrap="none" rtlCol="0">
            <a:spAutoFit/>
          </a:bodyPr>
          <a:lstStyle/>
          <a:p>
            <a:r>
              <a:rPr lang="en-US" altLang="ko-KR" sz="1400" b="1" dirty="0">
                <a:solidFill>
                  <a:schemeClr val="bg1"/>
                </a:solidFill>
              </a:rPr>
              <a:t>77nm</a:t>
            </a:r>
            <a:endParaRPr lang="ko-KR" altLang="en-US" sz="1400" b="1" dirty="0">
              <a:solidFill>
                <a:schemeClr val="bg1"/>
              </a:solidFill>
            </a:endParaRPr>
          </a:p>
        </p:txBody>
      </p:sp>
      <p:sp>
        <p:nvSpPr>
          <p:cNvPr id="86" name="TextBox 85"/>
          <p:cNvSpPr txBox="1"/>
          <p:nvPr/>
        </p:nvSpPr>
        <p:spPr>
          <a:xfrm>
            <a:off x="7899600" y="2617220"/>
            <a:ext cx="800219" cy="261610"/>
          </a:xfrm>
          <a:prstGeom prst="rect">
            <a:avLst/>
          </a:prstGeom>
          <a:noFill/>
        </p:spPr>
        <p:txBody>
          <a:bodyPr wrap="none" rtlCol="0">
            <a:spAutoFit/>
          </a:bodyPr>
          <a:lstStyle/>
          <a:p>
            <a:r>
              <a:rPr lang="en-US" altLang="ko-KR" sz="1100" b="1" dirty="0">
                <a:solidFill>
                  <a:srgbClr val="20A3FC"/>
                </a:solidFill>
              </a:rPr>
              <a:t>STO(111)</a:t>
            </a:r>
            <a:endParaRPr lang="ko-KR" altLang="en-US" sz="1100" b="1" dirty="0">
              <a:solidFill>
                <a:srgbClr val="20A3FC"/>
              </a:solidFill>
            </a:endParaRPr>
          </a:p>
        </p:txBody>
      </p:sp>
      <p:sp>
        <p:nvSpPr>
          <p:cNvPr id="87" name="TextBox 86"/>
          <p:cNvSpPr txBox="1"/>
          <p:nvPr/>
        </p:nvSpPr>
        <p:spPr>
          <a:xfrm>
            <a:off x="7899600" y="2415555"/>
            <a:ext cx="811441" cy="261610"/>
          </a:xfrm>
          <a:prstGeom prst="rect">
            <a:avLst/>
          </a:prstGeom>
          <a:noFill/>
        </p:spPr>
        <p:txBody>
          <a:bodyPr wrap="none" rtlCol="0">
            <a:spAutoFit/>
          </a:bodyPr>
          <a:lstStyle/>
          <a:p>
            <a:r>
              <a:rPr lang="en-US" altLang="ko-KR" sz="1100" b="1" dirty="0">
                <a:solidFill>
                  <a:srgbClr val="122E50"/>
                </a:solidFill>
              </a:rPr>
              <a:t>SRO(111)</a:t>
            </a:r>
            <a:endParaRPr lang="ko-KR" altLang="en-US" sz="1100" b="1" dirty="0">
              <a:solidFill>
                <a:srgbClr val="122E50"/>
              </a:solidFill>
            </a:endParaRPr>
          </a:p>
        </p:txBody>
      </p:sp>
      <p:sp>
        <p:nvSpPr>
          <p:cNvPr id="88" name="TextBox 87"/>
          <p:cNvSpPr txBox="1"/>
          <p:nvPr/>
        </p:nvSpPr>
        <p:spPr>
          <a:xfrm>
            <a:off x="7899600" y="2268464"/>
            <a:ext cx="801823" cy="261610"/>
          </a:xfrm>
          <a:prstGeom prst="rect">
            <a:avLst/>
          </a:prstGeom>
          <a:noFill/>
        </p:spPr>
        <p:txBody>
          <a:bodyPr wrap="none" rtlCol="0">
            <a:spAutoFit/>
          </a:bodyPr>
          <a:lstStyle/>
          <a:p>
            <a:r>
              <a:rPr lang="en-US" altLang="ko-KR" sz="1100" b="1" dirty="0">
                <a:solidFill>
                  <a:srgbClr val="F0DC4C"/>
                </a:solidFill>
              </a:rPr>
              <a:t>BFO(111)</a:t>
            </a:r>
            <a:endParaRPr lang="ko-KR" altLang="en-US" sz="1100" b="1" dirty="0">
              <a:solidFill>
                <a:srgbClr val="F0DC4C"/>
              </a:solidFill>
            </a:endParaRPr>
          </a:p>
        </p:txBody>
      </p:sp>
      <p:cxnSp>
        <p:nvCxnSpPr>
          <p:cNvPr id="55" name="직선 연결선 54"/>
          <p:cNvCxnSpPr/>
          <p:nvPr/>
        </p:nvCxnSpPr>
        <p:spPr>
          <a:xfrm>
            <a:off x="10914106" y="3710386"/>
            <a:ext cx="1285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0550237" y="3322167"/>
            <a:ext cx="856325" cy="369332"/>
          </a:xfrm>
          <a:prstGeom prst="rect">
            <a:avLst/>
          </a:prstGeom>
          <a:noFill/>
        </p:spPr>
        <p:txBody>
          <a:bodyPr wrap="none" rtlCol="0">
            <a:spAutoFit/>
          </a:bodyPr>
          <a:lstStyle/>
          <a:p>
            <a:r>
              <a:rPr lang="en-US" altLang="ko-KR" dirty="0">
                <a:solidFill>
                  <a:schemeClr val="bg1"/>
                </a:solidFill>
                <a:latin typeface="Arial" panose="020B0604020202020204" pitchFamily="34" charset="0"/>
                <a:cs typeface="Arial" panose="020B0604020202020204" pitchFamily="34" charset="0"/>
              </a:rPr>
              <a:t>30 nm</a:t>
            </a:r>
            <a:endParaRPr lang="ko-KR"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91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개체 45"/>
          <p:cNvGraphicFramePr>
            <a:graphicFrameLocks noChangeAspect="1"/>
          </p:cNvGraphicFramePr>
          <p:nvPr>
            <p:extLst/>
          </p:nvPr>
        </p:nvGraphicFramePr>
        <p:xfrm>
          <a:off x="-337586" y="1021205"/>
          <a:ext cx="5148000" cy="3940379"/>
        </p:xfrm>
        <a:graphic>
          <a:graphicData uri="http://schemas.openxmlformats.org/presentationml/2006/ole">
            <mc:AlternateContent xmlns:mc="http://schemas.openxmlformats.org/markup-compatibility/2006">
              <mc:Choice xmlns:v="urn:schemas-microsoft-com:vml" Requires="v">
                <p:oleObj spid="_x0000_s15410" name="Graph" r:id="rId4" imgW="9802440" imgH="7502760" progId="Origin95.Graph">
                  <p:embed/>
                </p:oleObj>
              </mc:Choice>
              <mc:Fallback>
                <p:oleObj name="Graph" r:id="rId4" imgW="9802440" imgH="7502760" progId="Origin95.Graph">
                  <p:embed/>
                  <p:pic>
                    <p:nvPicPr>
                      <p:cNvPr id="46" name="개체 45"/>
                      <p:cNvPicPr/>
                      <p:nvPr/>
                    </p:nvPicPr>
                    <p:blipFill>
                      <a:blip r:embed="rId5"/>
                      <a:stretch>
                        <a:fillRect/>
                      </a:stretch>
                    </p:blipFill>
                    <p:spPr>
                      <a:xfrm>
                        <a:off x="-337586" y="1021205"/>
                        <a:ext cx="5148000" cy="3940379"/>
                      </a:xfrm>
                      <a:prstGeom prst="rect">
                        <a:avLst/>
                      </a:prstGeom>
                    </p:spPr>
                  </p:pic>
                </p:oleObj>
              </mc:Fallback>
            </mc:AlternateContent>
          </a:graphicData>
        </a:graphic>
      </p:graphicFrame>
      <p:sp>
        <p:nvSpPr>
          <p:cNvPr id="9" name="직사각형 8"/>
          <p:cNvSpPr/>
          <p:nvPr/>
        </p:nvSpPr>
        <p:spPr>
          <a:xfrm>
            <a:off x="0" y="-15240"/>
            <a:ext cx="12192000" cy="2133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슬라이드 번호 개체 틀 9"/>
          <p:cNvSpPr>
            <a:spLocks noGrp="1"/>
          </p:cNvSpPr>
          <p:nvPr>
            <p:ph type="sldNum" sz="quarter" idx="12"/>
          </p:nvPr>
        </p:nvSpPr>
        <p:spPr>
          <a:xfrm>
            <a:off x="9448800" y="-91123"/>
            <a:ext cx="2743200" cy="365125"/>
          </a:xfrm>
        </p:spPr>
        <p:txBody>
          <a:bodyPr/>
          <a:lstStyle/>
          <a:p>
            <a:fld id="{377FE058-70C7-4CDB-BE9F-CF6F47A2DAAC}" type="slidenum">
              <a:rPr lang="ko-KR" altLang="en-US" sz="1600" smtClean="0">
                <a:solidFill>
                  <a:schemeClr val="bg1"/>
                </a:solidFill>
                <a:latin typeface="Arial" panose="020B0604020202020204" pitchFamily="34" charset="0"/>
                <a:cs typeface="Arial" panose="020B0604020202020204" pitchFamily="34" charset="0"/>
              </a:rPr>
              <a:t>9</a:t>
            </a:fld>
            <a:endParaRPr lang="ko-KR" altLang="en-US" sz="1600" dirty="0">
              <a:solidFill>
                <a:schemeClr val="bg1"/>
              </a:solidFill>
              <a:latin typeface="Arial" panose="020B0604020202020204" pitchFamily="34" charset="0"/>
              <a:cs typeface="Arial" panose="020B0604020202020204" pitchFamily="34" charset="0"/>
            </a:endParaRPr>
          </a:p>
        </p:txBody>
      </p:sp>
      <p:sp>
        <p:nvSpPr>
          <p:cNvPr id="11" name="직사각형 10"/>
          <p:cNvSpPr/>
          <p:nvPr/>
        </p:nvSpPr>
        <p:spPr>
          <a:xfrm>
            <a:off x="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Introduction</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2" name="직사각형 11"/>
          <p:cNvSpPr/>
          <p:nvPr/>
        </p:nvSpPr>
        <p:spPr>
          <a:xfrm>
            <a:off x="30492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Method</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3" name="직사각형 12"/>
          <p:cNvSpPr/>
          <p:nvPr/>
        </p:nvSpPr>
        <p:spPr>
          <a:xfrm>
            <a:off x="60984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solidFill>
                <a:latin typeface="Arial" panose="020B0604020202020204" pitchFamily="34" charset="0"/>
                <a:cs typeface="Arial" panose="020B0604020202020204" pitchFamily="34" charset="0"/>
              </a:rPr>
              <a:t>Results</a:t>
            </a:r>
            <a:endParaRPr lang="ko-KR" altLang="en-US" sz="2800" b="1" dirty="0">
              <a:solidFill>
                <a:srgbClr val="FFC000"/>
              </a:solidFill>
              <a:latin typeface="Arial" panose="020B0604020202020204" pitchFamily="34" charset="0"/>
              <a:cs typeface="Arial" panose="020B0604020202020204" pitchFamily="34" charset="0"/>
            </a:endParaRPr>
          </a:p>
        </p:txBody>
      </p:sp>
      <p:sp>
        <p:nvSpPr>
          <p:cNvPr id="14" name="직사각형 13"/>
          <p:cNvSpPr/>
          <p:nvPr/>
        </p:nvSpPr>
        <p:spPr>
          <a:xfrm>
            <a:off x="9142800" y="198120"/>
            <a:ext cx="3049200" cy="47244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dirty="0">
                <a:solidFill>
                  <a:srgbClr val="FFC000">
                    <a:alpha val="30000"/>
                  </a:srgbClr>
                </a:solidFill>
                <a:latin typeface="Arial" panose="020B0604020202020204" pitchFamily="34" charset="0"/>
                <a:cs typeface="Arial" panose="020B0604020202020204" pitchFamily="34" charset="0"/>
              </a:rPr>
              <a:t>Summary</a:t>
            </a:r>
            <a:endParaRPr lang="ko-KR" altLang="en-US" sz="2800" b="1" dirty="0">
              <a:solidFill>
                <a:srgbClr val="FFC000">
                  <a:alpha val="30000"/>
                </a:srgbClr>
              </a:solidFill>
              <a:latin typeface="Arial" panose="020B0604020202020204" pitchFamily="34" charset="0"/>
              <a:cs typeface="Arial" panose="020B0604020202020204" pitchFamily="34" charset="0"/>
            </a:endParaRPr>
          </a:p>
        </p:txBody>
      </p:sp>
      <p:sp>
        <p:nvSpPr>
          <p:cNvPr id="15" name="TextBox 14"/>
          <p:cNvSpPr txBox="1"/>
          <p:nvPr/>
        </p:nvSpPr>
        <p:spPr>
          <a:xfrm>
            <a:off x="521335" y="754836"/>
            <a:ext cx="4937570" cy="461665"/>
          </a:xfrm>
          <a:prstGeom prst="rect">
            <a:avLst/>
          </a:prstGeom>
          <a:noFill/>
        </p:spPr>
        <p:txBody>
          <a:bodyPr wrap="none" rtlCol="0">
            <a:spAutoFit/>
          </a:bodyPr>
          <a:lstStyle/>
          <a:p>
            <a:r>
              <a:rPr lang="en-US" altLang="ko-KR" sz="2400" b="1" dirty="0">
                <a:latin typeface="Arial" panose="020B0604020202020204" pitchFamily="34" charset="0"/>
                <a:cs typeface="Arial" panose="020B0604020202020204" pitchFamily="34" charset="0"/>
              </a:rPr>
              <a:t>Out-of-plane </a:t>
            </a:r>
            <a:r>
              <a:rPr lang="el-GR" altLang="ko-KR" sz="2400" b="1" i="1" dirty="0">
                <a:latin typeface="Arial" panose="020B0604020202020204" pitchFamily="34" charset="0"/>
                <a:cs typeface="Arial" panose="020B0604020202020204" pitchFamily="34" charset="0"/>
              </a:rPr>
              <a:t>θ</a:t>
            </a:r>
            <a:r>
              <a:rPr lang="el-GR" altLang="ko-KR" sz="2400" b="1" dirty="0">
                <a:latin typeface="Arial" panose="020B0604020202020204" pitchFamily="34" charset="0"/>
                <a:cs typeface="Arial" panose="020B0604020202020204" pitchFamily="34" charset="0"/>
              </a:rPr>
              <a:t>-2</a:t>
            </a:r>
            <a:r>
              <a:rPr lang="el-GR" altLang="ko-KR" sz="2400" b="1" i="1" dirty="0">
                <a:latin typeface="Arial" panose="020B0604020202020204" pitchFamily="34" charset="0"/>
                <a:cs typeface="Arial" panose="020B0604020202020204" pitchFamily="34" charset="0"/>
              </a:rPr>
              <a:t>θ</a:t>
            </a:r>
            <a:r>
              <a:rPr lang="el-GR" altLang="ko-KR" sz="2400" b="1" dirty="0">
                <a:latin typeface="Arial" panose="020B0604020202020204" pitchFamily="34" charset="0"/>
                <a:cs typeface="Arial" panose="020B0604020202020204" pitchFamily="34" charset="0"/>
              </a:rPr>
              <a:t> </a:t>
            </a:r>
            <a:r>
              <a:rPr lang="en-US" altLang="ko-KR" sz="2400" b="1" dirty="0">
                <a:latin typeface="Arial" panose="020B0604020202020204" pitchFamily="34" charset="0"/>
                <a:cs typeface="Arial" panose="020B0604020202020204" pitchFamily="34" charset="0"/>
              </a:rPr>
              <a:t>XRD patterns</a:t>
            </a:r>
          </a:p>
        </p:txBody>
      </p:sp>
      <p:sp>
        <p:nvSpPr>
          <p:cNvPr id="36" name="TextBox 35">
            <a:extLst>
              <a:ext uri="{FF2B5EF4-FFF2-40B4-BE49-F238E27FC236}">
                <a16:creationId xmlns:a16="http://schemas.microsoft.com/office/drawing/2014/main" id="{65B6C2CD-8CD5-4BA5-F994-D8568F0F7BFE}"/>
              </a:ext>
            </a:extLst>
          </p:cNvPr>
          <p:cNvSpPr txBox="1"/>
          <p:nvPr/>
        </p:nvSpPr>
        <p:spPr>
          <a:xfrm>
            <a:off x="1434340" y="3906949"/>
            <a:ext cx="1921647" cy="307777"/>
          </a:xfrm>
          <a:prstGeom prst="rect">
            <a:avLst/>
          </a:prstGeom>
          <a:noFill/>
        </p:spPr>
        <p:txBody>
          <a:bodyPr wrap="square" rtlCol="0">
            <a:spAutoFit/>
          </a:bodyPr>
          <a:lstStyle/>
          <a:p>
            <a:r>
              <a:rPr lang="en-US" altLang="ko-KR" sz="1400" b="1" dirty="0">
                <a:solidFill>
                  <a:srgbClr val="0000FF"/>
                </a:solidFill>
                <a:latin typeface="Arial" panose="020B0604020202020204" pitchFamily="34" charset="0"/>
                <a:cs typeface="Arial" panose="020B0604020202020204" pitchFamily="34" charset="0"/>
              </a:rPr>
              <a:t>BFO</a:t>
            </a:r>
            <a:r>
              <a:rPr lang="en-US" altLang="ko-KR" sz="1400" b="1" dirty="0">
                <a:latin typeface="Arial" panose="020B0604020202020204" pitchFamily="34" charset="0"/>
                <a:cs typeface="Arial" panose="020B0604020202020204" pitchFamily="34" charset="0"/>
              </a:rPr>
              <a:t>/SRO/STO </a:t>
            </a:r>
            <a:r>
              <a:rPr lang="en-US" altLang="ko-KR" sz="1400" b="1" dirty="0">
                <a:solidFill>
                  <a:srgbClr val="FF0000"/>
                </a:solidFill>
                <a:latin typeface="Arial" panose="020B0604020202020204" pitchFamily="34" charset="0"/>
                <a:cs typeface="Arial" panose="020B0604020202020204" pitchFamily="34" charset="0"/>
              </a:rPr>
              <a:t>(100)</a:t>
            </a:r>
            <a:endParaRPr lang="ko-KR" altLang="en-US" sz="1400" b="1" dirty="0">
              <a:solidFill>
                <a:srgbClr val="FF0000"/>
              </a:solidFill>
              <a:latin typeface="Arial" panose="020B0604020202020204" pitchFamily="34" charset="0"/>
              <a:cs typeface="Arial" panose="020B0604020202020204" pitchFamily="34" charset="0"/>
            </a:endParaRPr>
          </a:p>
        </p:txBody>
      </p:sp>
      <p:graphicFrame>
        <p:nvGraphicFramePr>
          <p:cNvPr id="47" name="개체 46"/>
          <p:cNvGraphicFramePr>
            <a:graphicFrameLocks noChangeAspect="1"/>
          </p:cNvGraphicFramePr>
          <p:nvPr>
            <p:extLst/>
          </p:nvPr>
        </p:nvGraphicFramePr>
        <p:xfrm>
          <a:off x="3608074" y="1035097"/>
          <a:ext cx="5148000" cy="3940373"/>
        </p:xfrm>
        <a:graphic>
          <a:graphicData uri="http://schemas.openxmlformats.org/presentationml/2006/ole">
            <mc:AlternateContent xmlns:mc="http://schemas.openxmlformats.org/markup-compatibility/2006">
              <mc:Choice xmlns:v="urn:schemas-microsoft-com:vml" Requires="v">
                <p:oleObj spid="_x0000_s15411" name="Graph" r:id="rId6" imgW="9802440" imgH="7502760" progId="Origin95.Graph">
                  <p:embed/>
                </p:oleObj>
              </mc:Choice>
              <mc:Fallback>
                <p:oleObj name="Graph" r:id="rId6" imgW="9802440" imgH="7502760" progId="Origin95.Graph">
                  <p:embed/>
                  <p:pic>
                    <p:nvPicPr>
                      <p:cNvPr id="47" name="개체 46"/>
                      <p:cNvPicPr/>
                      <p:nvPr/>
                    </p:nvPicPr>
                    <p:blipFill>
                      <a:blip r:embed="rId7"/>
                      <a:stretch>
                        <a:fillRect/>
                      </a:stretch>
                    </p:blipFill>
                    <p:spPr>
                      <a:xfrm>
                        <a:off x="3608074" y="1035097"/>
                        <a:ext cx="5148000" cy="3940373"/>
                      </a:xfrm>
                      <a:prstGeom prst="rect">
                        <a:avLst/>
                      </a:prstGeom>
                    </p:spPr>
                  </p:pic>
                </p:oleObj>
              </mc:Fallback>
            </mc:AlternateContent>
          </a:graphicData>
        </a:graphic>
      </p:graphicFrame>
      <p:graphicFrame>
        <p:nvGraphicFramePr>
          <p:cNvPr id="48" name="개체 47"/>
          <p:cNvGraphicFramePr>
            <a:graphicFrameLocks noChangeAspect="1"/>
          </p:cNvGraphicFramePr>
          <p:nvPr>
            <p:extLst/>
          </p:nvPr>
        </p:nvGraphicFramePr>
        <p:xfrm>
          <a:off x="7513858" y="1062406"/>
          <a:ext cx="5148000" cy="3940373"/>
        </p:xfrm>
        <a:graphic>
          <a:graphicData uri="http://schemas.openxmlformats.org/presentationml/2006/ole">
            <mc:AlternateContent xmlns:mc="http://schemas.openxmlformats.org/markup-compatibility/2006">
              <mc:Choice xmlns:v="urn:schemas-microsoft-com:vml" Requires="v">
                <p:oleObj spid="_x0000_s15412" name="Graph" r:id="rId8" imgW="9802440" imgH="7502760" progId="Origin95.Graph">
                  <p:embed/>
                </p:oleObj>
              </mc:Choice>
              <mc:Fallback>
                <p:oleObj name="Graph" r:id="rId8" imgW="9802440" imgH="7502760" progId="Origin95.Graph">
                  <p:embed/>
                  <p:pic>
                    <p:nvPicPr>
                      <p:cNvPr id="48" name="개체 47"/>
                      <p:cNvPicPr/>
                      <p:nvPr/>
                    </p:nvPicPr>
                    <p:blipFill>
                      <a:blip r:embed="rId9"/>
                      <a:stretch>
                        <a:fillRect/>
                      </a:stretch>
                    </p:blipFill>
                    <p:spPr>
                      <a:xfrm>
                        <a:off x="7513858" y="1062406"/>
                        <a:ext cx="5148000" cy="3940373"/>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E97964A5-A40F-F818-8413-68A67A7E0444}"/>
              </a:ext>
            </a:extLst>
          </p:cNvPr>
          <p:cNvSpPr txBox="1"/>
          <p:nvPr/>
        </p:nvSpPr>
        <p:spPr>
          <a:xfrm>
            <a:off x="365760" y="6269176"/>
            <a:ext cx="11559540" cy="369332"/>
          </a:xfrm>
          <a:prstGeom prst="rect">
            <a:avLst/>
          </a:prstGeom>
          <a:gradFill flip="none" rotWithShape="1">
            <a:gsLst>
              <a:gs pos="0">
                <a:schemeClr val="bg1"/>
              </a:gs>
              <a:gs pos="50000">
                <a:schemeClr val="accent2">
                  <a:lumMod val="40000"/>
                  <a:lumOff val="60000"/>
                </a:schemeClr>
              </a:gs>
              <a:gs pos="85000">
                <a:schemeClr val="accent2">
                  <a:lumMod val="40000"/>
                  <a:lumOff val="60000"/>
                </a:schemeClr>
              </a:gs>
              <a:gs pos="15000">
                <a:schemeClr val="accent2">
                  <a:lumMod val="40000"/>
                  <a:lumOff val="60000"/>
                </a:schemeClr>
              </a:gs>
              <a:gs pos="100000">
                <a:schemeClr val="bg1"/>
              </a:gs>
            </a:gsLst>
            <a:lin ang="0" scaled="1"/>
            <a:tileRect/>
          </a:gradFill>
        </p:spPr>
        <p:txBody>
          <a:bodyPr wrap="square">
            <a:spAutoFit/>
          </a:bodyPr>
          <a:lstStyle/>
          <a:p>
            <a:pPr algn="ctr"/>
            <a:r>
              <a:rPr lang="en-US" altLang="ko-KR" b="1" dirty="0">
                <a:latin typeface="Arial" panose="020B0604020202020204" pitchFamily="34" charset="0"/>
                <a:cs typeface="Arial" panose="020B0604020202020204" pitchFamily="34" charset="0"/>
              </a:rPr>
              <a:t>BiFeO</a:t>
            </a:r>
            <a:r>
              <a:rPr lang="en-US" altLang="ko-KR" b="1" baseline="-25000" dirty="0">
                <a:latin typeface="Arial" panose="020B0604020202020204" pitchFamily="34" charset="0"/>
                <a:cs typeface="Arial" panose="020B0604020202020204" pitchFamily="34" charset="0"/>
              </a:rPr>
              <a:t>3</a:t>
            </a:r>
            <a:r>
              <a:rPr lang="en-US" altLang="ko-KR" b="1" dirty="0">
                <a:latin typeface="Arial" panose="020B0604020202020204" pitchFamily="34" charset="0"/>
                <a:cs typeface="Arial" panose="020B0604020202020204" pitchFamily="34" charset="0"/>
              </a:rPr>
              <a:t> thin films with different crystallographic orientations were grown </a:t>
            </a:r>
            <a:r>
              <a:rPr lang="en-US" altLang="ko-KR" b="1" dirty="0" err="1">
                <a:solidFill>
                  <a:srgbClr val="FF0000"/>
                </a:solidFill>
                <a:latin typeface="Arial" panose="020B0604020202020204" pitchFamily="34" charset="0"/>
                <a:cs typeface="Arial" panose="020B0604020202020204" pitchFamily="34" charset="0"/>
              </a:rPr>
              <a:t>epitaxially</a:t>
            </a:r>
            <a:r>
              <a:rPr lang="en-US" altLang="ko-KR" b="1" dirty="0">
                <a:latin typeface="Arial" panose="020B0604020202020204" pitchFamily="34" charset="0"/>
                <a:cs typeface="Arial" panose="020B0604020202020204" pitchFamily="34" charset="0"/>
              </a:rPr>
              <a:t>.</a:t>
            </a:r>
          </a:p>
        </p:txBody>
      </p:sp>
      <p:sp>
        <p:nvSpPr>
          <p:cNvPr id="2" name="TextBox 1"/>
          <p:cNvSpPr txBox="1"/>
          <p:nvPr/>
        </p:nvSpPr>
        <p:spPr>
          <a:xfrm rot="16200000">
            <a:off x="377094" y="2121340"/>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(001)</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27" name="TextBox 26"/>
          <p:cNvSpPr txBox="1"/>
          <p:nvPr/>
        </p:nvSpPr>
        <p:spPr>
          <a:xfrm>
            <a:off x="689293" y="2029962"/>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(001)</a:t>
            </a:r>
            <a:endParaRPr lang="ko-KR" altLang="en-US" sz="700" b="1" dirty="0">
              <a:latin typeface="Arial" panose="020B0604020202020204" pitchFamily="34" charset="0"/>
              <a:cs typeface="Arial" panose="020B0604020202020204" pitchFamily="34" charset="0"/>
            </a:endParaRPr>
          </a:p>
        </p:txBody>
      </p:sp>
      <p:sp>
        <p:nvSpPr>
          <p:cNvPr id="30" name="TextBox 29"/>
          <p:cNvSpPr txBox="1"/>
          <p:nvPr/>
        </p:nvSpPr>
        <p:spPr>
          <a:xfrm>
            <a:off x="1524600" y="2566697"/>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(002)</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31" name="TextBox 30"/>
          <p:cNvSpPr txBox="1"/>
          <p:nvPr/>
        </p:nvSpPr>
        <p:spPr>
          <a:xfrm>
            <a:off x="1837790" y="1718107"/>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(002)</a:t>
            </a:r>
            <a:endParaRPr lang="ko-KR" altLang="en-US" sz="7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5B6C2CD-8CD5-4BA5-F994-D8568F0F7BFE}"/>
              </a:ext>
            </a:extLst>
          </p:cNvPr>
          <p:cNvSpPr txBox="1"/>
          <p:nvPr/>
        </p:nvSpPr>
        <p:spPr>
          <a:xfrm>
            <a:off x="5382523" y="3906949"/>
            <a:ext cx="1921647" cy="307777"/>
          </a:xfrm>
          <a:prstGeom prst="rect">
            <a:avLst/>
          </a:prstGeom>
          <a:noFill/>
        </p:spPr>
        <p:txBody>
          <a:bodyPr wrap="square" rtlCol="0">
            <a:spAutoFit/>
          </a:bodyPr>
          <a:lstStyle/>
          <a:p>
            <a:r>
              <a:rPr lang="en-US" altLang="ko-KR" sz="1400" b="1" dirty="0">
                <a:solidFill>
                  <a:srgbClr val="0000FF"/>
                </a:solidFill>
                <a:latin typeface="Arial" panose="020B0604020202020204" pitchFamily="34" charset="0"/>
                <a:cs typeface="Arial" panose="020B0604020202020204" pitchFamily="34" charset="0"/>
              </a:rPr>
              <a:t>BFO</a:t>
            </a:r>
            <a:r>
              <a:rPr lang="en-US" altLang="ko-KR" sz="1400" b="1" dirty="0">
                <a:latin typeface="Arial" panose="020B0604020202020204" pitchFamily="34" charset="0"/>
                <a:cs typeface="Arial" panose="020B0604020202020204" pitchFamily="34" charset="0"/>
              </a:rPr>
              <a:t>/SRO/STO </a:t>
            </a:r>
            <a:r>
              <a:rPr lang="en-US" altLang="ko-KR" sz="1400" b="1" dirty="0">
                <a:solidFill>
                  <a:srgbClr val="FF0000"/>
                </a:solidFill>
                <a:latin typeface="Arial" panose="020B0604020202020204" pitchFamily="34" charset="0"/>
                <a:cs typeface="Arial" panose="020B0604020202020204" pitchFamily="34" charset="0"/>
              </a:rPr>
              <a:t>(110)</a:t>
            </a:r>
            <a:endParaRPr lang="ko-KR" altLang="en-US" sz="1400" b="1" dirty="0">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5B6C2CD-8CD5-4BA5-F994-D8568F0F7BFE}"/>
              </a:ext>
            </a:extLst>
          </p:cNvPr>
          <p:cNvSpPr txBox="1"/>
          <p:nvPr/>
        </p:nvSpPr>
        <p:spPr>
          <a:xfrm>
            <a:off x="9265882" y="3906949"/>
            <a:ext cx="1921647" cy="307777"/>
          </a:xfrm>
          <a:prstGeom prst="rect">
            <a:avLst/>
          </a:prstGeom>
          <a:noFill/>
        </p:spPr>
        <p:txBody>
          <a:bodyPr wrap="square" rtlCol="0">
            <a:spAutoFit/>
          </a:bodyPr>
          <a:lstStyle/>
          <a:p>
            <a:r>
              <a:rPr lang="en-US" altLang="ko-KR" sz="1400" b="1" dirty="0">
                <a:solidFill>
                  <a:srgbClr val="0000FF"/>
                </a:solidFill>
                <a:latin typeface="Arial" panose="020B0604020202020204" pitchFamily="34" charset="0"/>
                <a:cs typeface="Arial" panose="020B0604020202020204" pitchFamily="34" charset="0"/>
              </a:rPr>
              <a:t>BFO</a:t>
            </a:r>
            <a:r>
              <a:rPr lang="en-US" altLang="ko-KR" sz="1400" b="1" dirty="0">
                <a:latin typeface="Arial" panose="020B0604020202020204" pitchFamily="34" charset="0"/>
                <a:cs typeface="Arial" panose="020B0604020202020204" pitchFamily="34" charset="0"/>
              </a:rPr>
              <a:t>/SRO/STO </a:t>
            </a:r>
            <a:r>
              <a:rPr lang="en-US" altLang="ko-KR" sz="1400" b="1" dirty="0">
                <a:solidFill>
                  <a:srgbClr val="FF0000"/>
                </a:solidFill>
                <a:latin typeface="Arial" panose="020B0604020202020204" pitchFamily="34" charset="0"/>
                <a:cs typeface="Arial" panose="020B0604020202020204" pitchFamily="34" charset="0"/>
              </a:rPr>
              <a:t>(111)</a:t>
            </a:r>
            <a:endParaRPr lang="ko-KR" altLang="en-US" sz="1400" b="1" dirty="0">
              <a:solidFill>
                <a:srgbClr val="FF0000"/>
              </a:solidFill>
              <a:latin typeface="Arial" panose="020B0604020202020204" pitchFamily="34" charset="0"/>
              <a:cs typeface="Arial" panose="020B0604020202020204" pitchFamily="34" charset="0"/>
            </a:endParaRPr>
          </a:p>
        </p:txBody>
      </p:sp>
      <p:sp>
        <p:nvSpPr>
          <p:cNvPr id="49" name="TextBox 48"/>
          <p:cNvSpPr txBox="1"/>
          <p:nvPr/>
        </p:nvSpPr>
        <p:spPr>
          <a:xfrm>
            <a:off x="1564817" y="2322365"/>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(002)</a:t>
            </a:r>
            <a:endParaRPr lang="ko-KR" altLang="en-US" sz="700" b="1" dirty="0">
              <a:latin typeface="Arial" panose="020B0604020202020204" pitchFamily="34" charset="0"/>
              <a:cs typeface="Arial" panose="020B0604020202020204" pitchFamily="34" charset="0"/>
            </a:endParaRPr>
          </a:p>
        </p:txBody>
      </p:sp>
      <p:sp>
        <p:nvSpPr>
          <p:cNvPr id="51" name="TextBox 50"/>
          <p:cNvSpPr txBox="1"/>
          <p:nvPr/>
        </p:nvSpPr>
        <p:spPr>
          <a:xfrm>
            <a:off x="3114908" y="2932564"/>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(003)</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2" name="TextBox 51"/>
          <p:cNvSpPr txBox="1"/>
          <p:nvPr/>
        </p:nvSpPr>
        <p:spPr>
          <a:xfrm>
            <a:off x="3355987" y="2205407"/>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(003)</a:t>
            </a:r>
            <a:endParaRPr lang="ko-KR" altLang="en-US" sz="700" b="1" dirty="0">
              <a:latin typeface="Arial" panose="020B0604020202020204" pitchFamily="34" charset="0"/>
              <a:cs typeface="Arial" panose="020B0604020202020204" pitchFamily="34" charset="0"/>
            </a:endParaRPr>
          </a:p>
        </p:txBody>
      </p:sp>
      <p:sp>
        <p:nvSpPr>
          <p:cNvPr id="53" name="TextBox 52"/>
          <p:cNvSpPr txBox="1"/>
          <p:nvPr/>
        </p:nvSpPr>
        <p:spPr>
          <a:xfrm>
            <a:off x="4687637" y="2276882"/>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(110)</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4" name="TextBox 53"/>
          <p:cNvSpPr txBox="1"/>
          <p:nvPr/>
        </p:nvSpPr>
        <p:spPr>
          <a:xfrm>
            <a:off x="4956313" y="1714727"/>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(110)</a:t>
            </a:r>
            <a:endParaRPr lang="ko-KR" altLang="en-US" sz="700" b="1" dirty="0">
              <a:latin typeface="Arial" panose="020B0604020202020204" pitchFamily="34" charset="0"/>
              <a:cs typeface="Arial" panose="020B0604020202020204" pitchFamily="34" charset="0"/>
            </a:endParaRPr>
          </a:p>
        </p:txBody>
      </p:sp>
      <p:sp>
        <p:nvSpPr>
          <p:cNvPr id="55" name="TextBox 54"/>
          <p:cNvSpPr txBox="1"/>
          <p:nvPr/>
        </p:nvSpPr>
        <p:spPr>
          <a:xfrm>
            <a:off x="5356217" y="2276882"/>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(110)</a:t>
            </a:r>
            <a:endParaRPr lang="ko-KR" altLang="en-US" sz="700" b="1" dirty="0">
              <a:latin typeface="Arial" panose="020B0604020202020204" pitchFamily="34" charset="0"/>
              <a:cs typeface="Arial" panose="020B0604020202020204" pitchFamily="34" charset="0"/>
            </a:endParaRPr>
          </a:p>
        </p:txBody>
      </p:sp>
      <p:cxnSp>
        <p:nvCxnSpPr>
          <p:cNvPr id="7" name="직선 화살표 연결선 6"/>
          <p:cNvCxnSpPr/>
          <p:nvPr/>
        </p:nvCxnSpPr>
        <p:spPr>
          <a:xfrm flipV="1">
            <a:off x="5233893" y="2422392"/>
            <a:ext cx="200759" cy="78699"/>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694708" y="2785108"/>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(220)</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57" name="TextBox 56"/>
          <p:cNvSpPr txBox="1"/>
          <p:nvPr/>
        </p:nvSpPr>
        <p:spPr>
          <a:xfrm>
            <a:off x="7031982" y="1879534"/>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(220)</a:t>
            </a:r>
            <a:endParaRPr lang="ko-KR" altLang="en-US" sz="700" b="1" dirty="0">
              <a:latin typeface="Arial" panose="020B0604020202020204" pitchFamily="34" charset="0"/>
              <a:cs typeface="Arial" panose="020B0604020202020204" pitchFamily="34" charset="0"/>
            </a:endParaRPr>
          </a:p>
        </p:txBody>
      </p:sp>
      <p:sp>
        <p:nvSpPr>
          <p:cNvPr id="58" name="TextBox 57"/>
          <p:cNvSpPr txBox="1"/>
          <p:nvPr/>
        </p:nvSpPr>
        <p:spPr>
          <a:xfrm>
            <a:off x="6689899" y="2550764"/>
            <a:ext cx="614271"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SRO (220)</a:t>
            </a:r>
            <a:endParaRPr lang="ko-KR" altLang="en-US" sz="700" b="1" dirty="0">
              <a:latin typeface="Arial" panose="020B0604020202020204" pitchFamily="34" charset="0"/>
              <a:cs typeface="Arial" panose="020B0604020202020204" pitchFamily="34" charset="0"/>
            </a:endParaRPr>
          </a:p>
        </p:txBody>
      </p:sp>
      <p:cxnSp>
        <p:nvCxnSpPr>
          <p:cNvPr id="59" name="직선 화살표 연결선 58"/>
          <p:cNvCxnSpPr/>
          <p:nvPr/>
        </p:nvCxnSpPr>
        <p:spPr>
          <a:xfrm flipH="1" flipV="1">
            <a:off x="7213783" y="2726154"/>
            <a:ext cx="60099" cy="17374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048376" y="2748587"/>
            <a:ext cx="609462" cy="200055"/>
          </a:xfrm>
          <a:prstGeom prst="rect">
            <a:avLst/>
          </a:prstGeom>
          <a:noFill/>
        </p:spPr>
        <p:txBody>
          <a:bodyPr wrap="none" rtlCol="0">
            <a:spAutoFit/>
          </a:bodyPr>
          <a:lstStyle/>
          <a:p>
            <a:r>
              <a:rPr lang="en-US" altLang="ko-KR" sz="700" b="1" dirty="0">
                <a:solidFill>
                  <a:srgbClr val="0000FF"/>
                </a:solidFill>
                <a:latin typeface="Arial" panose="020B0604020202020204" pitchFamily="34" charset="0"/>
                <a:cs typeface="Arial" panose="020B0604020202020204" pitchFamily="34" charset="0"/>
              </a:rPr>
              <a:t>BFO (111)</a:t>
            </a:r>
            <a:endParaRPr lang="ko-KR" altLang="en-US" sz="700" b="1" dirty="0">
              <a:solidFill>
                <a:srgbClr val="0000FF"/>
              </a:solidFill>
              <a:latin typeface="Arial" panose="020B0604020202020204" pitchFamily="34" charset="0"/>
              <a:cs typeface="Arial" panose="020B0604020202020204" pitchFamily="34" charset="0"/>
            </a:endParaRPr>
          </a:p>
        </p:txBody>
      </p:sp>
      <p:sp>
        <p:nvSpPr>
          <p:cNvPr id="61" name="TextBox 60"/>
          <p:cNvSpPr txBox="1"/>
          <p:nvPr/>
        </p:nvSpPr>
        <p:spPr>
          <a:xfrm>
            <a:off x="9317052" y="1814754"/>
            <a:ext cx="604653" cy="200055"/>
          </a:xfrm>
          <a:prstGeom prst="rect">
            <a:avLst/>
          </a:prstGeom>
          <a:noFill/>
        </p:spPr>
        <p:txBody>
          <a:bodyPr wrap="none" rtlCol="0">
            <a:spAutoFit/>
          </a:bodyPr>
          <a:lstStyle/>
          <a:p>
            <a:r>
              <a:rPr lang="en-US" altLang="ko-KR" sz="700" b="1" dirty="0">
                <a:latin typeface="Arial" panose="020B0604020202020204" pitchFamily="34" charset="0"/>
                <a:cs typeface="Arial" panose="020B0604020202020204" pitchFamily="34" charset="0"/>
              </a:rPr>
              <a:t>STO (111)</a:t>
            </a:r>
            <a:endParaRPr lang="ko-KR" altLang="en-US" sz="700" b="1" dirty="0">
              <a:latin typeface="Arial" panose="020B0604020202020204" pitchFamily="34" charset="0"/>
              <a:cs typeface="Arial" panose="020B0604020202020204" pitchFamily="34" charset="0"/>
            </a:endParaRPr>
          </a:p>
        </p:txBody>
      </p:sp>
      <p:sp>
        <p:nvSpPr>
          <p:cNvPr id="62" name="정육면체 61">
            <a:extLst>
              <a:ext uri="{FF2B5EF4-FFF2-40B4-BE49-F238E27FC236}">
                <a16:creationId xmlns:a16="http://schemas.microsoft.com/office/drawing/2014/main" id="{18479FF4-233B-EB20-811D-CD5938640A52}"/>
              </a:ext>
            </a:extLst>
          </p:cNvPr>
          <p:cNvSpPr/>
          <p:nvPr/>
        </p:nvSpPr>
        <p:spPr>
          <a:xfrm>
            <a:off x="1331572" y="5289084"/>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a:t>
            </a:r>
            <a:r>
              <a:rPr lang="en-US" altLang="ko-KR" sz="1100" b="1" dirty="0">
                <a:solidFill>
                  <a:srgbClr val="0000FF"/>
                </a:solidFill>
                <a:latin typeface="Arial" panose="020B0604020202020204" pitchFamily="34" charset="0"/>
                <a:cs typeface="Arial" panose="020B0604020202020204" pitchFamily="34" charset="0"/>
              </a:rPr>
              <a:t>(001)</a:t>
            </a:r>
          </a:p>
        </p:txBody>
      </p:sp>
      <p:sp>
        <p:nvSpPr>
          <p:cNvPr id="63" name="정육면체 62">
            <a:extLst>
              <a:ext uri="{FF2B5EF4-FFF2-40B4-BE49-F238E27FC236}">
                <a16:creationId xmlns:a16="http://schemas.microsoft.com/office/drawing/2014/main" id="{7B2A4809-C7C8-0004-CEBF-17360BDE9EB8}"/>
              </a:ext>
            </a:extLst>
          </p:cNvPr>
          <p:cNvSpPr/>
          <p:nvPr/>
        </p:nvSpPr>
        <p:spPr>
          <a:xfrm>
            <a:off x="1331572" y="5125114"/>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64" name="정육면체 63">
            <a:extLst>
              <a:ext uri="{FF2B5EF4-FFF2-40B4-BE49-F238E27FC236}">
                <a16:creationId xmlns:a16="http://schemas.microsoft.com/office/drawing/2014/main" id="{7B2A4809-C7C8-0004-CEBF-17360BDE9EB8}"/>
              </a:ext>
            </a:extLst>
          </p:cNvPr>
          <p:cNvSpPr/>
          <p:nvPr/>
        </p:nvSpPr>
        <p:spPr>
          <a:xfrm>
            <a:off x="1331572" y="4955667"/>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
        <p:nvSpPr>
          <p:cNvPr id="65" name="정육면체 64">
            <a:extLst>
              <a:ext uri="{FF2B5EF4-FFF2-40B4-BE49-F238E27FC236}">
                <a16:creationId xmlns:a16="http://schemas.microsoft.com/office/drawing/2014/main" id="{18479FF4-233B-EB20-811D-CD5938640A52}"/>
              </a:ext>
            </a:extLst>
          </p:cNvPr>
          <p:cNvSpPr/>
          <p:nvPr/>
        </p:nvSpPr>
        <p:spPr>
          <a:xfrm>
            <a:off x="5321682" y="5289084"/>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a:t>
            </a:r>
            <a:r>
              <a:rPr lang="en-US" altLang="ko-KR" sz="1100" b="1" dirty="0">
                <a:solidFill>
                  <a:srgbClr val="0000FF"/>
                </a:solidFill>
                <a:latin typeface="Arial" panose="020B0604020202020204" pitchFamily="34" charset="0"/>
                <a:cs typeface="Arial" panose="020B0604020202020204" pitchFamily="34" charset="0"/>
              </a:rPr>
              <a:t>(110)</a:t>
            </a:r>
          </a:p>
        </p:txBody>
      </p:sp>
      <p:sp>
        <p:nvSpPr>
          <p:cNvPr id="66" name="정육면체 65">
            <a:extLst>
              <a:ext uri="{FF2B5EF4-FFF2-40B4-BE49-F238E27FC236}">
                <a16:creationId xmlns:a16="http://schemas.microsoft.com/office/drawing/2014/main" id="{7B2A4809-C7C8-0004-CEBF-17360BDE9EB8}"/>
              </a:ext>
            </a:extLst>
          </p:cNvPr>
          <p:cNvSpPr/>
          <p:nvPr/>
        </p:nvSpPr>
        <p:spPr>
          <a:xfrm>
            <a:off x="5321682" y="5125114"/>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67" name="정육면체 66">
            <a:extLst>
              <a:ext uri="{FF2B5EF4-FFF2-40B4-BE49-F238E27FC236}">
                <a16:creationId xmlns:a16="http://schemas.microsoft.com/office/drawing/2014/main" id="{7B2A4809-C7C8-0004-CEBF-17360BDE9EB8}"/>
              </a:ext>
            </a:extLst>
          </p:cNvPr>
          <p:cNvSpPr/>
          <p:nvPr/>
        </p:nvSpPr>
        <p:spPr>
          <a:xfrm>
            <a:off x="5321682" y="4955667"/>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
        <p:nvSpPr>
          <p:cNvPr id="68" name="정육면체 67">
            <a:extLst>
              <a:ext uri="{FF2B5EF4-FFF2-40B4-BE49-F238E27FC236}">
                <a16:creationId xmlns:a16="http://schemas.microsoft.com/office/drawing/2014/main" id="{18479FF4-233B-EB20-811D-CD5938640A52}"/>
              </a:ext>
            </a:extLst>
          </p:cNvPr>
          <p:cNvSpPr/>
          <p:nvPr/>
        </p:nvSpPr>
        <p:spPr>
          <a:xfrm>
            <a:off x="9240265" y="5289084"/>
            <a:ext cx="1695187" cy="67223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STO </a:t>
            </a:r>
            <a:r>
              <a:rPr lang="en-US" altLang="ko-KR" sz="1100" b="1" dirty="0">
                <a:solidFill>
                  <a:srgbClr val="0000FF"/>
                </a:solidFill>
                <a:latin typeface="Arial" panose="020B0604020202020204" pitchFamily="34" charset="0"/>
                <a:cs typeface="Arial" panose="020B0604020202020204" pitchFamily="34" charset="0"/>
              </a:rPr>
              <a:t>(111)</a:t>
            </a:r>
          </a:p>
        </p:txBody>
      </p:sp>
      <p:sp>
        <p:nvSpPr>
          <p:cNvPr id="69" name="정육면체 68">
            <a:extLst>
              <a:ext uri="{FF2B5EF4-FFF2-40B4-BE49-F238E27FC236}">
                <a16:creationId xmlns:a16="http://schemas.microsoft.com/office/drawing/2014/main" id="{7B2A4809-C7C8-0004-CEBF-17360BDE9EB8}"/>
              </a:ext>
            </a:extLst>
          </p:cNvPr>
          <p:cNvSpPr/>
          <p:nvPr/>
        </p:nvSpPr>
        <p:spPr>
          <a:xfrm>
            <a:off x="9240265" y="5125114"/>
            <a:ext cx="1695187" cy="518682"/>
          </a:xfrm>
          <a:prstGeom prst="cube">
            <a:avLst>
              <a:gd name="adj" fmla="val 68001"/>
            </a:avLst>
          </a:prstGeom>
          <a:solidFill>
            <a:srgbClr val="122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latin typeface="Arial" panose="020B0604020202020204" pitchFamily="34" charset="0"/>
                <a:cs typeface="Arial" panose="020B0604020202020204" pitchFamily="34" charset="0"/>
              </a:rPr>
              <a:t>SRO (40nm)</a:t>
            </a:r>
            <a:endParaRPr lang="ko-KR" altLang="en-US" sz="1100" b="1" baseline="-25000" dirty="0">
              <a:latin typeface="Arial" panose="020B0604020202020204" pitchFamily="34" charset="0"/>
              <a:cs typeface="Arial" panose="020B0604020202020204" pitchFamily="34" charset="0"/>
            </a:endParaRPr>
          </a:p>
        </p:txBody>
      </p:sp>
      <p:sp>
        <p:nvSpPr>
          <p:cNvPr id="70" name="정육면체 69">
            <a:extLst>
              <a:ext uri="{FF2B5EF4-FFF2-40B4-BE49-F238E27FC236}">
                <a16:creationId xmlns:a16="http://schemas.microsoft.com/office/drawing/2014/main" id="{7B2A4809-C7C8-0004-CEBF-17360BDE9EB8}"/>
              </a:ext>
            </a:extLst>
          </p:cNvPr>
          <p:cNvSpPr/>
          <p:nvPr/>
        </p:nvSpPr>
        <p:spPr>
          <a:xfrm>
            <a:off x="9240265" y="4955667"/>
            <a:ext cx="1695187" cy="518682"/>
          </a:xfrm>
          <a:prstGeom prst="cube">
            <a:avLst>
              <a:gd name="adj" fmla="val 68001"/>
            </a:avLst>
          </a:prstGeom>
          <a:solidFill>
            <a:srgbClr val="F0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latin typeface="Arial" panose="020B0604020202020204" pitchFamily="34" charset="0"/>
                <a:cs typeface="Arial" panose="020B0604020202020204" pitchFamily="34" charset="0"/>
              </a:rPr>
              <a:t>BFO (40nm)</a:t>
            </a:r>
            <a:endParaRPr lang="ko-KR" altLang="en-US" sz="1100" b="1" baseline="-25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31968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3074</Words>
  <Application>Microsoft Office PowerPoint</Application>
  <PresentationFormat>와이드스크린</PresentationFormat>
  <Paragraphs>458</Paragraphs>
  <Slides>21</Slides>
  <Notes>15</Notes>
  <HiddenSlides>0</HiddenSlides>
  <MMClips>1</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1</vt:i4>
      </vt:variant>
      <vt:variant>
        <vt:lpstr>슬라이드 제목</vt:lpstr>
      </vt:variant>
      <vt:variant>
        <vt:i4>21</vt:i4>
      </vt:variant>
    </vt:vector>
  </HeadingPairs>
  <TitlesOfParts>
    <vt:vector size="31" baseType="lpstr">
      <vt:lpstr>Arial Unicode MS</vt:lpstr>
      <vt:lpstr>Söhne</vt:lpstr>
      <vt:lpstr>굴림</vt:lpstr>
      <vt:lpstr>맑은 고딕</vt:lpstr>
      <vt:lpstr>함초롬바탕</vt:lpstr>
      <vt:lpstr>Arial</vt:lpstr>
      <vt:lpstr>Times New Roman</vt:lpstr>
      <vt:lpstr>Wingdings</vt:lpstr>
      <vt:lpstr>Office 테마</vt:lpstr>
      <vt:lpstr>Graph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황준범</dc:creator>
  <cp:lastModifiedBy>준범 황</cp:lastModifiedBy>
  <cp:revision>78</cp:revision>
  <dcterms:created xsi:type="dcterms:W3CDTF">2023-06-04T04:42:35Z</dcterms:created>
  <dcterms:modified xsi:type="dcterms:W3CDTF">2023-06-06T22:52:10Z</dcterms:modified>
</cp:coreProperties>
</file>