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8" r:id="rId3"/>
    <p:sldId id="258" r:id="rId4"/>
    <p:sldId id="257" r:id="rId5"/>
    <p:sldId id="259" r:id="rId6"/>
    <p:sldId id="262" r:id="rId7"/>
    <p:sldId id="260" r:id="rId8"/>
    <p:sldId id="261" r:id="rId9"/>
    <p:sldId id="264" r:id="rId10"/>
    <p:sldId id="266" r:id="rId11"/>
    <p:sldId id="268" r:id="rId12"/>
    <p:sldId id="292" r:id="rId13"/>
    <p:sldId id="270" r:id="rId14"/>
    <p:sldId id="286" r:id="rId15"/>
    <p:sldId id="291" r:id="rId16"/>
    <p:sldId id="281" r:id="rId17"/>
    <p:sldId id="289" r:id="rId1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6"/>
    <a:srgbClr val="DEEBF7"/>
    <a:srgbClr val="0072BB"/>
    <a:srgbClr val="0072BC"/>
    <a:srgbClr val="934BC9"/>
    <a:srgbClr val="009999"/>
    <a:srgbClr val="006699"/>
    <a:srgbClr val="FFBEBE"/>
    <a:srgbClr val="FF6565"/>
    <a:srgbClr val="FF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77953" autoAdjust="0"/>
  </p:normalViewPr>
  <p:slideViewPr>
    <p:cSldViewPr snapToGrid="0">
      <p:cViewPr varScale="1">
        <p:scale>
          <a:sx n="89" d="100"/>
          <a:sy n="89" d="100"/>
        </p:scale>
        <p:origin x="1770" y="8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591F3-EF72-464C-A6D4-382505383FD8}" type="datetimeFigureOut">
              <a:rPr lang="ko-KR" altLang="en-US" smtClean="0"/>
              <a:t>2023-06-04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28CC6-11A3-49BB-9904-8D6C41032748}" type="slidenum">
              <a:rPr lang="ko-KR" altLang="en-US" smtClean="0"/>
              <a:t>‹#›</a:t>
            </a:fld>
            <a:endParaRPr lang="ko-KR" altLang="en-US"/>
          </a:p>
        </p:txBody>
      </p:sp>
    </p:spTree>
    <p:extLst>
      <p:ext uri="{BB962C8B-B14F-4D97-AF65-F5344CB8AC3E}">
        <p14:creationId xmlns:p14="http://schemas.microsoft.com/office/powerpoint/2010/main" val="342033188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Good afternoon. My name is </a:t>
            </a:r>
            <a:r>
              <a:rPr lang="en-US" altLang="ko-KR" sz="1200" kern="100" dirty="0" err="1">
                <a:effectLst/>
                <a:latin typeface="함초롬바탕" panose="02030604000101010101" pitchFamily="18" charset="-127"/>
                <a:ea typeface="맑은 고딕" panose="020B0503020000020004" pitchFamily="50" charset="-127"/>
                <a:cs typeface="Times New Roman" panose="02020603050405020304" pitchFamily="18" charset="0"/>
              </a:rPr>
              <a:t>Yejoon</a:t>
            </a: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 Kim from GIST. First of all, it’s truly an honor to be here and to have the opportunity to present our work. The title of</a:t>
            </a:r>
            <a:r>
              <a:rPr lang="ko-KR" altLang="en-US"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 </a:t>
            </a: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this talk is “Microenvironmental Control Using Exchange Ionomers for Improving Photoelectrochemical N2 to NH3 Conversion Efficiency”.</a:t>
            </a: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a:t>
            </a:fld>
            <a:endParaRPr lang="ko-KR" altLang="en-US"/>
          </a:p>
        </p:txBody>
      </p:sp>
    </p:spTree>
    <p:extLst>
      <p:ext uri="{BB962C8B-B14F-4D97-AF65-F5344CB8AC3E}">
        <p14:creationId xmlns:p14="http://schemas.microsoft.com/office/powerpoint/2010/main" val="205989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a characterization</a:t>
            </a:r>
            <a:r>
              <a:rPr lang="ko-KR" altLang="en-US" dirty="0"/>
              <a:t> </a:t>
            </a:r>
            <a:r>
              <a:rPr lang="en-US" altLang="ko-KR" dirty="0"/>
              <a:t>of</a:t>
            </a:r>
            <a:r>
              <a:rPr lang="ko-KR" altLang="en-US" dirty="0"/>
              <a:t> </a:t>
            </a:r>
            <a:r>
              <a:rPr lang="en-US" altLang="ko-KR" dirty="0"/>
              <a:t>the edge-exposed</a:t>
            </a:r>
            <a:r>
              <a:rPr lang="ko-KR" altLang="en-US" dirty="0"/>
              <a:t> </a:t>
            </a:r>
            <a:r>
              <a:rPr lang="en-US" altLang="ko-KR" dirty="0"/>
              <a:t>MoS2</a:t>
            </a:r>
            <a:r>
              <a:rPr lang="ko-KR" altLang="en-US" dirty="0"/>
              <a:t> </a:t>
            </a:r>
            <a:r>
              <a:rPr lang="en-US" altLang="ko-KR" dirty="0"/>
              <a:t>layer. The two distinct peaks in the Raman spectrum confirm the high-quality deposition of MoS2 on the silicon substrate.</a:t>
            </a:r>
          </a:p>
          <a:p>
            <a:r>
              <a:rPr lang="en-US" altLang="ko-KR" dirty="0"/>
              <a:t>In the SEM images, we can recognize a unique morphology of edge-exposed MoS2 and confirm a good coverage on the pyramidal structure of MoS2. </a:t>
            </a:r>
          </a:p>
          <a:p>
            <a:endParaRPr lang="en-US" altLang="ko-KR" dirty="0"/>
          </a:p>
          <a:p>
            <a:r>
              <a:rPr lang="en-US" altLang="ko-KR" dirty="0"/>
              <a:t>These pyramidal structures were used to maximize the photoelectrochemical performance of Si photocathodes.</a:t>
            </a: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10</a:t>
            </a:fld>
            <a:endParaRPr lang="ko-KR" altLang="en-US"/>
          </a:p>
        </p:txBody>
      </p:sp>
    </p:spTree>
    <p:extLst>
      <p:ext uri="{BB962C8B-B14F-4D97-AF65-F5344CB8AC3E}">
        <p14:creationId xmlns:p14="http://schemas.microsoft.com/office/powerpoint/2010/main" val="3188007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Next, Here is an SEM image of the ionomer as </a:t>
            </a:r>
            <a:r>
              <a:rPr lang="en-US" altLang="ko-KR" dirty="0" err="1"/>
              <a:t>coated.You</a:t>
            </a:r>
            <a:r>
              <a:rPr lang="en-US" altLang="ko-KR" dirty="0"/>
              <a:t> can see the results more clearly in the EDS image. </a:t>
            </a:r>
          </a:p>
          <a:p>
            <a:r>
              <a:rPr lang="en-US" altLang="ko-KR" dirty="0"/>
              <a:t>In the case of </a:t>
            </a:r>
            <a:r>
              <a:rPr lang="en-US" altLang="ko-KR" dirty="0" err="1"/>
              <a:t>Nafion</a:t>
            </a:r>
            <a:r>
              <a:rPr lang="en-US" altLang="ko-KR" dirty="0"/>
              <a:t>, you can see the fluorine in the molecule through the distribution, and in the case of </a:t>
            </a:r>
            <a:r>
              <a:rPr lang="en-US" altLang="ko-KR" dirty="0" err="1"/>
              <a:t>Sustainion</a:t>
            </a:r>
            <a:r>
              <a:rPr lang="en-US" altLang="ko-KR" dirty="0"/>
              <a:t>, you can see the chloride atoms through the distribution.</a:t>
            </a:r>
          </a:p>
          <a:p>
            <a:endParaRPr lang="en-US" altLang="ko-KR" dirty="0"/>
          </a:p>
          <a:p>
            <a:r>
              <a:rPr lang="en-US" altLang="ko-KR" dirty="0"/>
              <a:t>In </a:t>
            </a:r>
            <a:r>
              <a:rPr lang="en-US" altLang="ko-KR" dirty="0" err="1"/>
              <a:t>Nafion's</a:t>
            </a:r>
            <a:r>
              <a:rPr lang="en-US" altLang="ko-KR" dirty="0"/>
              <a:t> case, it's a bit of an anomaly, but if you check the EDS results, you'll see that it's evenly distributed.</a:t>
            </a:r>
          </a:p>
          <a:p>
            <a:endParaRPr lang="en-US" altLang="ko-KR" dirty="0"/>
          </a:p>
          <a:p>
            <a:r>
              <a:rPr lang="en-US" altLang="ko-KR" dirty="0"/>
              <a:t>Also, the fact that the morphology of the edge-exposed MoS2 is observed to be uniform, and the EDS spectra of the molybdenum atoms are uniform, suggests that there is no significant damage to the catalyst layer below when the ionomer is coated.</a:t>
            </a:r>
          </a:p>
          <a:p>
            <a:endParaRPr lang="en-US" altLang="ko-KR" dirty="0"/>
          </a:p>
          <a:p>
            <a:r>
              <a:rPr lang="en-US" altLang="ko-KR" dirty="0"/>
              <a:t>Furthermore, we measured the absorbance of the ionomers in visible light. It is important because, under the light conditions of PEC NRR, the visible light has the highest portion of solar light. If the ionomer layers affect on visible light absorption, the performance of overall system can </a:t>
            </a:r>
            <a:r>
              <a:rPr lang="en-US" altLang="ko-KR" dirty="0" err="1"/>
              <a:t>degradaate</a:t>
            </a:r>
            <a:r>
              <a:rPr lang="en-US" altLang="ko-KR" dirty="0"/>
              <a:t> dramatically.</a:t>
            </a:r>
          </a:p>
          <a:p>
            <a:r>
              <a:rPr lang="en-US" altLang="ko-KR" dirty="0"/>
              <a:t>However, the ionomer had a near-zero absorbance in the visible light region, suggesting that the ionomers are suitable for introduction into a PEC system.</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11</a:t>
            </a:fld>
            <a:endParaRPr lang="ko-KR" altLang="en-US"/>
          </a:p>
        </p:txBody>
      </p:sp>
    </p:spTree>
    <p:extLst>
      <p:ext uri="{BB962C8B-B14F-4D97-AF65-F5344CB8AC3E}">
        <p14:creationId xmlns:p14="http://schemas.microsoft.com/office/powerpoint/2010/main" val="305567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we investigated the effect of edge exposure. Compared with the planar type of MoS2, The edge-exposed MoS2 shows higher ammonia yield and faraday efficiency over whole potential region.</a:t>
            </a:r>
          </a:p>
          <a:p>
            <a:r>
              <a:rPr lang="en-US" altLang="ko-KR" dirty="0"/>
              <a:t>Also, we verified the -0.3 voltage shows the highest NRR activity.</a:t>
            </a:r>
          </a:p>
          <a:p>
            <a:endParaRPr lang="en-US" altLang="ko-KR" dirty="0"/>
          </a:p>
          <a:p>
            <a:r>
              <a:rPr lang="en-US" altLang="ko-KR" dirty="0"/>
              <a:t>However, they show still low yields</a:t>
            </a:r>
            <a:r>
              <a:rPr lang="ko-KR" altLang="en-US" dirty="0"/>
              <a:t> </a:t>
            </a:r>
            <a:r>
              <a:rPr lang="en-US" altLang="ko-KR" dirty="0"/>
              <a:t>and</a:t>
            </a:r>
            <a:r>
              <a:rPr lang="ko-KR" altLang="en-US" dirty="0"/>
              <a:t> </a:t>
            </a:r>
            <a:r>
              <a:rPr lang="en-US" altLang="ko-KR" dirty="0"/>
              <a:t>poor</a:t>
            </a:r>
            <a:r>
              <a:rPr lang="ko-KR" altLang="en-US" dirty="0"/>
              <a:t> </a:t>
            </a:r>
            <a:r>
              <a:rPr lang="en-US" altLang="ko-KR" dirty="0"/>
              <a:t>efficiencies. This is because HER reaction affect more strongly than NRR as I mentioned.</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12</a:t>
            </a:fld>
            <a:endParaRPr lang="ko-KR" altLang="en-US"/>
          </a:p>
        </p:txBody>
      </p:sp>
    </p:spTree>
    <p:extLst>
      <p:ext uri="{BB962C8B-B14F-4D97-AF65-F5344CB8AC3E}">
        <p14:creationId xmlns:p14="http://schemas.microsoft.com/office/powerpoint/2010/main" val="285378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So, we conduct the microenvironment control using two ionomers with various concentration.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In linear sweep voltammetry profiling, </a:t>
            </a:r>
            <a:r>
              <a:rPr lang="en-US" altLang="ko-KR" dirty="0" err="1"/>
              <a:t>Nafion</a:t>
            </a:r>
            <a:r>
              <a:rPr lang="en-US" altLang="ko-KR" dirty="0"/>
              <a:t> shows higher inhabitation of HER.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However, the </a:t>
            </a:r>
            <a:r>
              <a:rPr lang="en-US" altLang="ko-KR" dirty="0" err="1"/>
              <a:t>sustainion</a:t>
            </a:r>
            <a:r>
              <a:rPr lang="en-US" altLang="ko-KR" dirty="0"/>
              <a:t> shows higher ammonia yields and efficiencies over whole concentration region, and especially at 0.03 wt.% of </a:t>
            </a:r>
            <a:r>
              <a:rPr lang="en-US" altLang="ko-KR" dirty="0" err="1"/>
              <a:t>sustainion</a:t>
            </a:r>
            <a:r>
              <a:rPr lang="en-US" altLang="ko-KR" dirty="0"/>
              <a:t> exhibits the best performance.</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These results mean that </a:t>
            </a:r>
            <a:r>
              <a:rPr lang="en-US" altLang="ko-KR" dirty="0" err="1"/>
              <a:t>sustainion</a:t>
            </a:r>
            <a:r>
              <a:rPr lang="en-US" altLang="ko-KR" dirty="0"/>
              <a:t> is forming a more NRR-favorable microenvironment on the catalyst surface.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In other words, a relatively high N2 concentration must be achieved for efficient NRR, while also ensuring an adequate proton supply.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However, the proton-limiting effect that </a:t>
            </a:r>
            <a:r>
              <a:rPr lang="en-US" altLang="ko-KR" dirty="0" err="1"/>
              <a:t>nafion</a:t>
            </a:r>
            <a:r>
              <a:rPr lang="en-US" altLang="ko-KR" dirty="0"/>
              <a:t> exhibits clearly has an impact on NRR efficiency, so we tried placing </a:t>
            </a:r>
            <a:r>
              <a:rPr lang="en-US" altLang="ko-KR" dirty="0" err="1"/>
              <a:t>nafion</a:t>
            </a:r>
            <a:r>
              <a:rPr lang="en-US" altLang="ko-KR" dirty="0"/>
              <a:t> on top of </a:t>
            </a:r>
            <a:r>
              <a:rPr lang="en-US" altLang="ko-KR" dirty="0" err="1"/>
              <a:t>sustainion</a:t>
            </a:r>
            <a:r>
              <a:rPr lang="en-US" altLang="ko-KR" dirty="0"/>
              <a:t> to form an ionomer bilayer.</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13</a:t>
            </a:fld>
            <a:endParaRPr lang="ko-KR" altLang="en-US"/>
          </a:p>
        </p:txBody>
      </p:sp>
    </p:spTree>
    <p:extLst>
      <p:ext uri="{BB962C8B-B14F-4D97-AF65-F5344CB8AC3E}">
        <p14:creationId xmlns:p14="http://schemas.microsoft.com/office/powerpoint/2010/main" val="224980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what the effect looked like in these results. When the 0.04 </a:t>
            </a:r>
            <a:r>
              <a:rPr lang="en-US" altLang="ko-KR" dirty="0" err="1"/>
              <a:t>wt</a:t>
            </a:r>
            <a:r>
              <a:rPr lang="en-US" altLang="ko-KR" dirty="0"/>
              <a:t>% of </a:t>
            </a:r>
            <a:r>
              <a:rPr lang="en-US" altLang="ko-KR" dirty="0" err="1"/>
              <a:t>nafion</a:t>
            </a:r>
            <a:r>
              <a:rPr lang="en-US" altLang="ko-KR" dirty="0"/>
              <a:t> coated on the </a:t>
            </a:r>
            <a:r>
              <a:rPr lang="en-US" altLang="ko-KR" dirty="0" err="1"/>
              <a:t>sustainion</a:t>
            </a:r>
            <a:r>
              <a:rPr lang="en-US" altLang="ko-KR" dirty="0"/>
              <a:t>, it shows </a:t>
            </a:r>
            <a:r>
              <a:rPr lang="en-US" altLang="ko-KR" sz="1200" kern="1200" dirty="0">
                <a:solidFill>
                  <a:schemeClr val="tx1"/>
                </a:solidFill>
                <a:latin typeface="+mn-lt"/>
                <a:ea typeface="+mn-ea"/>
                <a:cs typeface="+mn-cs"/>
              </a:rPr>
              <a:t>superior</a:t>
            </a:r>
            <a:r>
              <a:rPr lang="en-US" altLang="ko-KR" dirty="0"/>
              <a:t> performance. </a:t>
            </a:r>
          </a:p>
          <a:p>
            <a:r>
              <a:rPr lang="en-US" altLang="ko-KR" dirty="0"/>
              <a:t>Showing 145.83 </a:t>
            </a:r>
            <a:r>
              <a:rPr lang="en-US" altLang="ko-KR" dirty="0" err="1"/>
              <a:t>μg</a:t>
            </a:r>
            <a:r>
              <a:rPr lang="en-US" altLang="ko-KR" dirty="0"/>
              <a:t> h-1 cm-2 of high ammonia yield and 23.68% of high FE.</a:t>
            </a:r>
          </a:p>
          <a:p>
            <a:endParaRPr lang="en-US" altLang="ko-KR" dirty="0"/>
          </a:p>
          <a:p>
            <a:r>
              <a:rPr lang="en-US" altLang="ko-KR" dirty="0"/>
              <a:t>Furthermore, in mA scale of current density, it</a:t>
            </a:r>
            <a:r>
              <a:rPr lang="ko-KR" altLang="en-US" dirty="0"/>
              <a:t> </a:t>
            </a:r>
            <a:r>
              <a:rPr lang="en-US" altLang="ko-KR" dirty="0"/>
              <a:t>maintained around 20% of faraday efficiency during 5 cycles. Each cycle was run for 2 hours under -0.3 potential</a:t>
            </a:r>
            <a:r>
              <a:rPr lang="ko-KR" altLang="en-US" dirty="0"/>
              <a:t> </a:t>
            </a:r>
            <a:r>
              <a:rPr lang="en-US" altLang="ko-KR" dirty="0"/>
              <a:t>versus RHE. We should remember that this experiment was conducted in an acidic electrolyte.</a:t>
            </a: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14</a:t>
            </a:fld>
            <a:endParaRPr lang="ko-KR" altLang="en-US"/>
          </a:p>
        </p:txBody>
      </p:sp>
    </p:spTree>
    <p:extLst>
      <p:ext uri="{BB962C8B-B14F-4D97-AF65-F5344CB8AC3E}">
        <p14:creationId xmlns:p14="http://schemas.microsoft.com/office/powerpoint/2010/main" val="2937940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verify that the microenvironmental control was responsible for this great effect, we performed EIS measurements.</a:t>
            </a:r>
          </a:p>
          <a:p>
            <a:endParaRPr lang="en-US" altLang="ko-KR" dirty="0"/>
          </a:p>
          <a:p>
            <a:r>
              <a:rPr lang="en-US" altLang="ko-KR" dirty="0"/>
              <a:t>We can see that as the surface </a:t>
            </a:r>
            <a:r>
              <a:rPr lang="en-US" altLang="ko-KR" dirty="0" err="1"/>
              <a:t>nafion</a:t>
            </a:r>
            <a:r>
              <a:rPr lang="en-US" altLang="ko-KR" dirty="0"/>
              <a:t> concentration increases, the resistance due to mass transfer as known as Warburg resistance increases. </a:t>
            </a:r>
          </a:p>
          <a:p>
            <a:endParaRPr lang="en-US" altLang="ko-KR" dirty="0"/>
          </a:p>
          <a:p>
            <a:r>
              <a:rPr lang="en-US" altLang="ko-KR" dirty="0"/>
              <a:t>Up to 0.03 </a:t>
            </a:r>
            <a:r>
              <a:rPr lang="en-US" altLang="ko-KR" dirty="0" err="1"/>
              <a:t>wt</a:t>
            </a:r>
            <a:r>
              <a:rPr lang="en-US" altLang="ko-KR" dirty="0"/>
              <a:t>%, these effects lead to a significant increase in charge transfer resistance.</a:t>
            </a:r>
          </a:p>
          <a:p>
            <a:r>
              <a:rPr lang="en-US" altLang="ko-KR" dirty="0"/>
              <a:t>However, at 0.04 </a:t>
            </a:r>
            <a:r>
              <a:rPr lang="en-US" altLang="ko-KR" dirty="0" err="1"/>
              <a:t>wt</a:t>
            </a:r>
            <a:r>
              <a:rPr lang="en-US" altLang="ko-KR" dirty="0"/>
              <a:t>%, the effect of the Warburg impedance is significantly increased, while the change in charge transfer resistance is not significant.</a:t>
            </a:r>
          </a:p>
          <a:p>
            <a:r>
              <a:rPr lang="en-US" altLang="ko-KR" dirty="0"/>
              <a:t>This is indirect evidence that the microenvironment around the catalyst has changed, possibly altering the directionality of the reaction taking place on the catalyst surface.</a:t>
            </a:r>
          </a:p>
          <a:p>
            <a:endParaRPr lang="en-US" altLang="ko-KR" dirty="0"/>
          </a:p>
          <a:p>
            <a:r>
              <a:rPr lang="en-US" altLang="ko-KR" dirty="0"/>
              <a:t>Therefore, it shows that ionomer bilayer conducted successful microenvironmental control for NRR.</a:t>
            </a: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15</a:t>
            </a:fld>
            <a:endParaRPr lang="ko-KR" altLang="en-US"/>
          </a:p>
        </p:txBody>
      </p:sp>
    </p:spTree>
    <p:extLst>
      <p:ext uri="{BB962C8B-B14F-4D97-AF65-F5344CB8AC3E}">
        <p14:creationId xmlns:p14="http://schemas.microsoft.com/office/powerpoint/2010/main" val="275696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summary of this talk.</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16</a:t>
            </a:fld>
            <a:endParaRPr lang="ko-KR" altLang="en-US"/>
          </a:p>
        </p:txBody>
      </p:sp>
    </p:spTree>
    <p:extLst>
      <p:ext uri="{BB962C8B-B14F-4D97-AF65-F5344CB8AC3E}">
        <p14:creationId xmlns:p14="http://schemas.microsoft.com/office/powerpoint/2010/main" val="3979755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Thank you for your attention.</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17</a:t>
            </a:fld>
            <a:endParaRPr lang="ko-KR" altLang="en-US"/>
          </a:p>
        </p:txBody>
      </p:sp>
    </p:spTree>
    <p:extLst>
      <p:ext uri="{BB962C8B-B14F-4D97-AF65-F5344CB8AC3E}">
        <p14:creationId xmlns:p14="http://schemas.microsoft.com/office/powerpoint/2010/main" val="89996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My talk will follow this order, introduction, brief methodology, results, and finally summary.</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2</a:t>
            </a:fld>
            <a:endParaRPr lang="ko-KR" altLang="en-US"/>
          </a:p>
        </p:txBody>
      </p:sp>
    </p:spTree>
    <p:extLst>
      <p:ext uri="{BB962C8B-B14F-4D97-AF65-F5344CB8AC3E}">
        <p14:creationId xmlns:p14="http://schemas.microsoft.com/office/powerpoint/2010/main" val="30634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0" i="0" dirty="0">
                <a:solidFill>
                  <a:srgbClr val="D1D5DB"/>
                </a:solidFill>
                <a:effectLst/>
                <a:latin typeface="Söhne"/>
              </a:rPr>
              <a:t>In order to address the rapid climate change, achieving carbon neutrality is of utmost importance.</a:t>
            </a:r>
            <a:r>
              <a:rPr lang="en-US" altLang="ko-KR" dirty="0"/>
              <a:t> As many of you know, starting from the Kyoto Protocol and now the Paris Agreement, this importance is being taken seriously beyond the national level to the global level.</a:t>
            </a:r>
          </a:p>
          <a:p>
            <a:r>
              <a:rPr lang="en-US" altLang="ko-KR" dirty="0"/>
              <a:t>Among the many possible ways to achieve the goal of carbon neutrality, a hydrogen society is the prime candidate.</a:t>
            </a:r>
          </a:p>
          <a:p>
            <a:r>
              <a:rPr lang="en-US" altLang="ko-KR" dirty="0"/>
              <a:t>Our ultimate goal is to realize a hydrogen society by supporting the production, storage, and transportation of hydrogen.</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3</a:t>
            </a:fld>
            <a:endParaRPr lang="ko-KR" altLang="en-US"/>
          </a:p>
        </p:txBody>
      </p:sp>
    </p:spTree>
    <p:extLst>
      <p:ext uri="{BB962C8B-B14F-4D97-AF65-F5344CB8AC3E}">
        <p14:creationId xmlns:p14="http://schemas.microsoft.com/office/powerpoint/2010/main" val="280296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respect, the development of hydrogen carriers is essential, and ammonia could be a potential alternative. </a:t>
            </a:r>
          </a:p>
          <a:p>
            <a:r>
              <a:rPr lang="en-US" altLang="ko-KR" dirty="0"/>
              <a:t>Ammonia shows high available hydrogen contents per molecule, and mild liquefying conditions. </a:t>
            </a:r>
          </a:p>
          <a:p>
            <a:r>
              <a:rPr lang="en-US" altLang="ko-KR" dirty="0"/>
              <a:t>Also, it can be useful in various </a:t>
            </a:r>
            <a:r>
              <a:rPr lang="en-US" altLang="ko-KR" sz="1200" b="0" dirty="0">
                <a:latin typeface="Arial" panose="020B0604020202020204" pitchFamily="34" charset="0"/>
                <a:cs typeface="Arial" panose="020B0604020202020204" pitchFamily="34" charset="0"/>
              </a:rPr>
              <a:t>industries and agriculture.</a:t>
            </a:r>
          </a:p>
          <a:p>
            <a:endParaRPr lang="en-US" altLang="ko-KR" b="0" dirty="0"/>
          </a:p>
          <a:p>
            <a:r>
              <a:rPr lang="en-US" altLang="ko-KR" b="0" dirty="0"/>
              <a:t>Nowadays, ammonia is mainly synthesized by the Harbor-Bosch method. However, </a:t>
            </a:r>
            <a:r>
              <a:rPr lang="en-US" altLang="ko-KR" sz="1200" kern="100" dirty="0">
                <a:effectLst/>
                <a:latin typeface="맑은 고딕" panose="020B0503020000020004" pitchFamily="50" charset="-127"/>
                <a:ea typeface="함초롬바탕" panose="02030604000101010101" pitchFamily="18" charset="-127"/>
                <a:cs typeface="Times New Roman" panose="02020603050405020304" pitchFamily="18" charset="0"/>
              </a:rPr>
              <a:t>a significant amount of energy is consumed during this process with the production of considerable greenhouse gases because of the use of high temperature and pressure.</a:t>
            </a:r>
            <a:endParaRPr lang="ko-KR" altLang="en-US" b="0"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4</a:t>
            </a:fld>
            <a:endParaRPr lang="ko-KR" altLang="en-US"/>
          </a:p>
        </p:txBody>
      </p:sp>
    </p:spTree>
    <p:extLst>
      <p:ext uri="{BB962C8B-B14F-4D97-AF65-F5344CB8AC3E}">
        <p14:creationId xmlns:p14="http://schemas.microsoft.com/office/powerpoint/2010/main" val="283080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latinLnBrk="1">
              <a:lnSpc>
                <a:spcPct val="115000"/>
              </a:lnSpc>
              <a:spcAft>
                <a:spcPts val="800"/>
              </a:spcAft>
            </a:pP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Therefore, we thought photoelectrochemical nitrogen reduction reaction is of considerable interest because it can couple with the merits of the electrochemical system and photocatalytic system.</a:t>
            </a:r>
          </a:p>
          <a:p>
            <a:pPr algn="just" latinLnBrk="1">
              <a:lnSpc>
                <a:spcPct val="115000"/>
              </a:lnSpc>
              <a:spcAft>
                <a:spcPts val="800"/>
              </a:spcAft>
            </a:pP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 </a:t>
            </a:r>
          </a:p>
          <a:p>
            <a:pPr algn="just" latinLnBrk="1">
              <a:lnSpc>
                <a:spcPct val="115000"/>
              </a:lnSpc>
              <a:spcAft>
                <a:spcPts val="800"/>
              </a:spcAft>
            </a:pPr>
            <a:r>
              <a:rPr lang="en-US"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rPr>
              <a:t>The synthesis process is nitrogen reduction inside an aqueous electrolyte, and there are no greenhouse gas generation. This system requires some energy consumption to run, but this can be overcome with photovoltaics. This means that ammonia can be produced eco-friendly by the photoelectrochemical systems.</a:t>
            </a:r>
          </a:p>
          <a:p>
            <a:pPr algn="just" latinLnBrk="1">
              <a:lnSpc>
                <a:spcPct val="115000"/>
              </a:lnSpc>
              <a:spcAft>
                <a:spcPts val="800"/>
              </a:spcAft>
            </a:pP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just" latinLnBrk="1">
              <a:lnSpc>
                <a:spcPct val="115000"/>
              </a:lnSpc>
              <a:spcAft>
                <a:spcPts val="800"/>
              </a:spcAft>
            </a:pP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However, it still shows low efficiency due to the characteristics of NRR. The nitrogen shows non-polarity molecular structure and it leads a low solubility in electrolyte. Also, the nitrogen reduction reaction has the slightly positive reduction potential versus competitive reaction such as HER, and it leads a low selectivity. </a:t>
            </a: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just" latinLnBrk="1">
              <a:lnSpc>
                <a:spcPct val="115000"/>
              </a:lnSpc>
              <a:spcAft>
                <a:spcPts val="800"/>
              </a:spcAft>
            </a:pPr>
            <a:endPar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endParaRPr>
          </a:p>
          <a:p>
            <a:pPr algn="just" latinLnBrk="1">
              <a:lnSpc>
                <a:spcPct val="115000"/>
              </a:lnSpc>
              <a:spcAft>
                <a:spcPts val="800"/>
              </a:spcAft>
            </a:pP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To overcome this limitation, we should understand the reaction coordinates of NRR and develop a tailored catalytic layer.</a:t>
            </a:r>
          </a:p>
          <a:p>
            <a:pPr algn="just" latinLnBrk="1">
              <a:lnSpc>
                <a:spcPct val="115000"/>
              </a:lnSpc>
              <a:spcAft>
                <a:spcPts val="800"/>
              </a:spcAft>
            </a:pP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NRR is caused at the Three-phase contact points</a:t>
            </a:r>
            <a:r>
              <a:rPr lang="en-US"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where gas nitrogen, liquid electrolyte, and solid catalysts intersect with electrical energy. In other words, to maximize NRR efficiency, we</a:t>
            </a:r>
            <a:r>
              <a:rPr lang="ko-KR" altLang="en-US"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 </a:t>
            </a:r>
            <a:r>
              <a:rPr lang="en-US" altLang="ko-KR" sz="1200" kern="100" dirty="0">
                <a:effectLst/>
                <a:latin typeface="함초롬바탕" panose="02030604000101010101" pitchFamily="18" charset="-127"/>
                <a:ea typeface="맑은 고딕" panose="020B0503020000020004" pitchFamily="50" charset="-127"/>
                <a:cs typeface="Times New Roman" panose="02020603050405020304" pitchFamily="18" charset="0"/>
              </a:rPr>
              <a:t>should control the these Three-phase contact points, and it should be a complex regulation controlling not only the catalyst but also the reaction microenvironment around the catalyst.</a:t>
            </a: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5</a:t>
            </a:fld>
            <a:endParaRPr lang="ko-KR" altLang="en-US"/>
          </a:p>
        </p:txBody>
      </p:sp>
    </p:spTree>
    <p:extLst>
      <p:ext uri="{BB962C8B-B14F-4D97-AF65-F5344CB8AC3E}">
        <p14:creationId xmlns:p14="http://schemas.microsoft.com/office/powerpoint/2010/main" val="369685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Previous researches have been tried to control the microenvironments of catalyst surface, such as using hydrophobic catalysts and Li-based system to suppress HER. </a:t>
            </a:r>
          </a:p>
          <a:p>
            <a:r>
              <a:rPr lang="en-US" altLang="ko-KR" dirty="0"/>
              <a:t>Actually, they shows high faraday efficiency of ammonia productions. However, these methods have the practical problem of demanding new optimization of existing electrolysis and catalytic systems.</a:t>
            </a:r>
            <a:endParaRPr lang="ko-KR" altLang="en-US" dirty="0"/>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6</a:t>
            </a:fld>
            <a:endParaRPr lang="ko-KR" altLang="en-US"/>
          </a:p>
        </p:txBody>
      </p:sp>
    </p:spTree>
    <p:extLst>
      <p:ext uri="{BB962C8B-B14F-4D97-AF65-F5344CB8AC3E}">
        <p14:creationId xmlns:p14="http://schemas.microsoft.com/office/powerpoint/2010/main" val="29156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So we developed a new PEC NRR system using </a:t>
            </a:r>
            <a:r>
              <a:rPr lang="en-US" altLang="ko-KR" dirty="0" err="1"/>
              <a:t>nafion</a:t>
            </a:r>
            <a:r>
              <a:rPr lang="en-US" altLang="ko-KR" dirty="0"/>
              <a:t> and </a:t>
            </a:r>
            <a:r>
              <a:rPr lang="en-US" altLang="ko-KR" dirty="0" err="1"/>
              <a:t>sustainion</a:t>
            </a:r>
            <a:r>
              <a:rPr lang="en-US" altLang="ko-KR" dirty="0"/>
              <a:t> ionomers. These ionomers exchange only specific ions due to </a:t>
            </a:r>
            <a:r>
              <a:rPr lang="en-US" altLang="ko-KR" dirty="0" err="1"/>
              <a:t>fuctinoal</a:t>
            </a:r>
            <a:r>
              <a:rPr lang="en-US" altLang="ko-KR" dirty="0"/>
              <a:t> groups. </a:t>
            </a:r>
            <a:r>
              <a:rPr lang="en-US" altLang="ko-KR" dirty="0" err="1"/>
              <a:t>Nafion</a:t>
            </a:r>
            <a:r>
              <a:rPr lang="en-US" altLang="ko-KR" dirty="0"/>
              <a:t> mainly exchange cations, and </a:t>
            </a:r>
            <a:r>
              <a:rPr lang="en-US" altLang="ko-KR" dirty="0" err="1"/>
              <a:t>sustainions</a:t>
            </a:r>
            <a:r>
              <a:rPr lang="en-US" altLang="ko-KR" dirty="0"/>
              <a:t> mainly exchange anions. Thus they can modify the pH or chemical concentration near by catalysts. It means that, they have some potential to microenvironment control.</a:t>
            </a:r>
          </a:p>
          <a:p>
            <a:endParaRPr lang="en-US" altLang="ko-KR" dirty="0"/>
          </a:p>
          <a:p>
            <a:r>
              <a:rPr lang="en-US" altLang="ko-KR" dirty="0"/>
              <a:t>Most importantly, it is easy to handle and apply to various materials. It can be easily coated using ionomer dispersion solutions.</a:t>
            </a: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7</a:t>
            </a:fld>
            <a:endParaRPr lang="ko-KR" altLang="en-US"/>
          </a:p>
        </p:txBody>
      </p:sp>
    </p:spTree>
    <p:extLst>
      <p:ext uri="{BB962C8B-B14F-4D97-AF65-F5344CB8AC3E}">
        <p14:creationId xmlns:p14="http://schemas.microsoft.com/office/powerpoint/2010/main" val="290321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a schematic of microenvironments control</a:t>
            </a:r>
            <a:r>
              <a:rPr lang="ko-KR" altLang="en-US" dirty="0"/>
              <a:t> </a:t>
            </a:r>
            <a:r>
              <a:rPr lang="en-US" altLang="ko-KR" dirty="0"/>
              <a:t>using ionomers. </a:t>
            </a:r>
          </a:p>
          <a:p>
            <a:endParaRPr lang="en-US" altLang="ko-KR" dirty="0"/>
          </a:p>
          <a:p>
            <a:r>
              <a:rPr lang="en-US" altLang="ko-KR" dirty="0"/>
              <a:t>First, we need a suitable catalyst, which has a potential for NRR.  </a:t>
            </a:r>
          </a:p>
          <a:p>
            <a:endParaRPr lang="en-US" altLang="ko-KR" dirty="0"/>
          </a:p>
          <a:p>
            <a:r>
              <a:rPr lang="en-US" altLang="ko-KR" dirty="0"/>
              <a:t>After than, dropping and coating the ionomer dispersed solution on the surface of the catalysts.</a:t>
            </a:r>
          </a:p>
          <a:p>
            <a:endParaRPr lang="en-US" altLang="ko-KR" dirty="0"/>
          </a:p>
          <a:p>
            <a:r>
              <a:rPr lang="en-US" altLang="ko-KR" dirty="0"/>
              <a:t>During these simple processes, we expected to develop a tailored catalyst for NRR without an additional system.</a:t>
            </a: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8</a:t>
            </a:fld>
            <a:endParaRPr lang="ko-KR" altLang="en-US"/>
          </a:p>
        </p:txBody>
      </p:sp>
    </p:spTree>
    <p:extLst>
      <p:ext uri="{BB962C8B-B14F-4D97-AF65-F5344CB8AC3E}">
        <p14:creationId xmlns:p14="http://schemas.microsoft.com/office/powerpoint/2010/main" val="1968042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Herein, we chose the MoS2 as a catalyst layer which has the NRR potential. Some previous computational simulation have reported that the edge-sites of MoS2 could act as an active sites of NRR.</a:t>
            </a:r>
          </a:p>
          <a:p>
            <a:r>
              <a:rPr lang="en-US" altLang="ko-KR" dirty="0"/>
              <a:t>Also MoS2 has been reported to be an excellent HER catalyst, so we expected to further clarify the effect of microenvironmental control.</a:t>
            </a:r>
          </a:p>
          <a:p>
            <a:endParaRPr lang="en-US" altLang="ko-KR" dirty="0"/>
          </a:p>
          <a:p>
            <a:r>
              <a:rPr lang="en-US" altLang="ko-KR" dirty="0"/>
              <a:t>Using the pulsed laser deposition method, we can fabricate edge-exposed form of MoS2 to centimeter scale.</a:t>
            </a:r>
          </a:p>
          <a:p>
            <a:endParaRPr lang="en-US" altLang="ko-KR" dirty="0"/>
          </a:p>
          <a:p>
            <a:r>
              <a:rPr lang="en-US" altLang="ko-KR" dirty="0"/>
              <a:t>Next, a specific volume of ionomer-dispersed solution was dropped on the MoS2 layer and dried for 2 hrs.</a:t>
            </a:r>
          </a:p>
        </p:txBody>
      </p:sp>
      <p:sp>
        <p:nvSpPr>
          <p:cNvPr id="4" name="슬라이드 번호 개체 틀 3"/>
          <p:cNvSpPr>
            <a:spLocks noGrp="1"/>
          </p:cNvSpPr>
          <p:nvPr>
            <p:ph type="sldNum" sz="quarter" idx="5"/>
          </p:nvPr>
        </p:nvSpPr>
        <p:spPr/>
        <p:txBody>
          <a:bodyPr/>
          <a:lstStyle/>
          <a:p>
            <a:fld id="{0E028CC6-11A3-49BB-9904-8D6C41032748}" type="slidenum">
              <a:rPr lang="ko-KR" altLang="en-US" smtClean="0"/>
              <a:t>9</a:t>
            </a:fld>
            <a:endParaRPr lang="ko-KR" altLang="en-US"/>
          </a:p>
        </p:txBody>
      </p:sp>
    </p:spTree>
    <p:extLst>
      <p:ext uri="{BB962C8B-B14F-4D97-AF65-F5344CB8AC3E}">
        <p14:creationId xmlns:p14="http://schemas.microsoft.com/office/powerpoint/2010/main" val="2779618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pic>
        <p:nvPicPr>
          <p:cNvPr id="1028" name="Picture 4" descr="지스트 전경(2021. 8.) 게시글의 1 번째 이미지">
            <a:extLst>
              <a:ext uri="{FF2B5EF4-FFF2-40B4-BE49-F238E27FC236}">
                <a16:creationId xmlns:a16="http://schemas.microsoft.com/office/drawing/2014/main" id="{955CFDA7-8292-879D-1208-140933480FA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20" t="2996" b="1370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14">
            <a:extLst>
              <a:ext uri="{FF2B5EF4-FFF2-40B4-BE49-F238E27FC236}">
                <a16:creationId xmlns:a16="http://schemas.microsoft.com/office/drawing/2014/main" id="{8F5162F1-7D3D-0235-4118-773388B891C5}"/>
              </a:ext>
            </a:extLst>
          </p:cNvPr>
          <p:cNvSpPr/>
          <p:nvPr userDrawn="1"/>
        </p:nvSpPr>
        <p:spPr>
          <a:xfrm>
            <a:off x="0" y="-1"/>
            <a:ext cx="12192000" cy="4093029"/>
          </a:xfrm>
          <a:prstGeom prst="rect">
            <a:avLst/>
          </a:prstGeom>
          <a:solidFill>
            <a:srgbClr val="0072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D5E0CC90-D037-86C4-5039-B3E5EA73DC6C}"/>
              </a:ext>
            </a:extLst>
          </p:cNvPr>
          <p:cNvSpPr/>
          <p:nvPr userDrawn="1"/>
        </p:nvSpPr>
        <p:spPr>
          <a:xfrm>
            <a:off x="0" y="4093029"/>
            <a:ext cx="12192000" cy="276497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 name="제목 1">
            <a:extLst>
              <a:ext uri="{FF2B5EF4-FFF2-40B4-BE49-F238E27FC236}">
                <a16:creationId xmlns:a16="http://schemas.microsoft.com/office/drawing/2014/main" id="{B69EA3FF-0536-63FB-8F32-737A7E40038F}"/>
              </a:ext>
            </a:extLst>
          </p:cNvPr>
          <p:cNvSpPr>
            <a:spLocks noGrp="1"/>
          </p:cNvSpPr>
          <p:nvPr>
            <p:ph type="ctrTitle"/>
          </p:nvPr>
        </p:nvSpPr>
        <p:spPr>
          <a:xfrm>
            <a:off x="2114551" y="742948"/>
            <a:ext cx="8801099"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1FA7A569-8B5E-2F79-4218-AFE3B67BD5A0}"/>
              </a:ext>
            </a:extLst>
          </p:cNvPr>
          <p:cNvSpPr>
            <a:spLocks noGrp="1"/>
          </p:cNvSpPr>
          <p:nvPr>
            <p:ph type="subTitle" idx="1"/>
          </p:nvPr>
        </p:nvSpPr>
        <p:spPr>
          <a:xfrm>
            <a:off x="3347832" y="4452842"/>
            <a:ext cx="5496336" cy="90505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dirty="0"/>
              <a:t>클릭하여 마스터 부제목 스타일 편집</a:t>
            </a:r>
          </a:p>
        </p:txBody>
      </p:sp>
      <p:pic>
        <p:nvPicPr>
          <p:cNvPr id="16" name="그림 15">
            <a:extLst>
              <a:ext uri="{FF2B5EF4-FFF2-40B4-BE49-F238E27FC236}">
                <a16:creationId xmlns:a16="http://schemas.microsoft.com/office/drawing/2014/main" id="{BD2ACE30-5120-4700-DE14-2C0F43EFA63B}"/>
              </a:ext>
            </a:extLst>
          </p:cNvPr>
          <p:cNvPicPr>
            <a:picLocks noChangeAspect="1"/>
          </p:cNvPicPr>
          <p:nvPr userDrawn="1"/>
        </p:nvPicPr>
        <p:blipFill rotWithShape="1">
          <a:blip r:embed="rId3"/>
          <a:srcRect l="31908" t="11271" r="32263" b="83641"/>
          <a:stretch/>
        </p:blipFill>
        <p:spPr>
          <a:xfrm>
            <a:off x="5699125" y="5477098"/>
            <a:ext cx="2209389" cy="884663"/>
          </a:xfrm>
          <a:prstGeom prst="rect">
            <a:avLst/>
          </a:prstGeom>
        </p:spPr>
      </p:pic>
      <p:sp>
        <p:nvSpPr>
          <p:cNvPr id="17" name="직사각형 16">
            <a:extLst>
              <a:ext uri="{FF2B5EF4-FFF2-40B4-BE49-F238E27FC236}">
                <a16:creationId xmlns:a16="http://schemas.microsoft.com/office/drawing/2014/main" id="{DA866FC5-958C-5AA5-7880-BA788E27B8D5}"/>
              </a:ext>
            </a:extLst>
          </p:cNvPr>
          <p:cNvSpPr/>
          <p:nvPr userDrawn="1"/>
        </p:nvSpPr>
        <p:spPr>
          <a:xfrm>
            <a:off x="1120775" y="0"/>
            <a:ext cx="263182" cy="32704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descr="텍스트이(가) 표시된 사진&#10;&#10;자동 생성된 설명">
            <a:extLst>
              <a:ext uri="{FF2B5EF4-FFF2-40B4-BE49-F238E27FC236}">
                <a16:creationId xmlns:a16="http://schemas.microsoft.com/office/drawing/2014/main" id="{A914113B-1B30-A394-8F01-28B583D81B39}"/>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8578" b="63093" l="17050" r="77025">
                        <a14:foregroundMark x1="19831" y1="15576" x2="23337" y2="59819"/>
                        <a14:foregroundMark x1="18742" y1="11287" x2="22249" y2="22686"/>
                        <a14:foregroundMark x1="17775" y1="8578" x2="25272" y2="8691"/>
                        <a14:foregroundMark x1="20677" y1="12415" x2="18622" y2="35666"/>
                        <a14:foregroundMark x1="18622" y1="35666" x2="18622" y2="35666"/>
                        <a14:foregroundMark x1="25514" y1="14447" x2="24547" y2="35553"/>
                        <a14:foregroundMark x1="25635" y1="15576" x2="17896" y2="21783"/>
                        <a14:foregroundMark x1="17896" y1="21783" x2="26119" y2="26298"/>
                        <a14:foregroundMark x1="26119" y1="26298" x2="24667" y2="20767"/>
                        <a14:foregroundMark x1="23579" y1="14786" x2="19952" y2="16253"/>
                        <a14:foregroundMark x1="19347" y1="16817" x2="17291" y2="25959"/>
                        <a14:foregroundMark x1="18863" y1="17381" x2="18984" y2="26524"/>
                        <a14:foregroundMark x1="18984" y1="26524" x2="19226" y2="26524"/>
                        <a14:foregroundMark x1="26602" y1="21670" x2="26239" y2="29007"/>
                        <a14:foregroundMark x1="16687" y1="62415" x2="26602" y2="61625"/>
                        <a14:foregroundMark x1="26602" y1="61625" x2="27811" y2="61964"/>
                        <a14:foregroundMark x1="35067" y1="10045" x2="40024" y2="20316"/>
                        <a14:foregroundMark x1="40024" y1="20316" x2="40024" y2="20316"/>
                        <a14:foregroundMark x1="42080" y1="11964" x2="36759" y2="26185"/>
                        <a14:foregroundMark x1="38331" y1="10948" x2="37001" y2="38375"/>
                        <a14:foregroundMark x1="35792" y1="13318" x2="35792" y2="46953"/>
                        <a14:foregroundMark x1="35792" y1="46953" x2="35187" y2="48081"/>
                        <a14:foregroundMark x1="40750" y1="27427" x2="39299" y2="54402"/>
                        <a14:foregroundMark x1="38573" y1="25169" x2="37606" y2="61061"/>
                        <a14:foregroundMark x1="37606" y1="61061" x2="37364" y2="60835"/>
                        <a14:foregroundMark x1="39178" y1="29684" x2="42201" y2="54402"/>
                        <a14:foregroundMark x1="42201" y1="54402" x2="42080" y2="54402"/>
                        <a14:foregroundMark x1="39299" y1="29120" x2="41112" y2="51580"/>
                        <a14:foregroundMark x1="38573" y1="33521" x2="37969" y2="58916"/>
                        <a14:foregroundMark x1="43894" y1="26975" x2="44861" y2="57111"/>
                        <a14:foregroundMark x1="44861" y1="57111" x2="44377" y2="56885"/>
                        <a14:foregroundMark x1="44256" y1="24605" x2="43047" y2="45485"/>
                        <a14:foregroundMark x1="43047" y1="45485" x2="43047" y2="45485"/>
                        <a14:foregroundMark x1="41596" y1="8804" x2="33253" y2="13883"/>
                        <a14:foregroundMark x1="33253" y1="13883" x2="35429" y2="22686"/>
                        <a14:foregroundMark x1="35429" y1="22686" x2="39903" y2="12415"/>
                        <a14:foregroundMark x1="39903" y1="12415" x2="44377" y2="22122"/>
                        <a14:foregroundMark x1="42322" y1="9368" x2="44498" y2="20993"/>
                        <a14:foregroundMark x1="44498" y1="20993" x2="44256" y2="22009"/>
                        <a14:foregroundMark x1="42080" y1="8691" x2="33253" y2="12980"/>
                        <a14:foregroundMark x1="33253" y1="12980" x2="34341" y2="31151"/>
                        <a14:foregroundMark x1="34099" y1="29684" x2="34583" y2="49323"/>
                        <a14:foregroundMark x1="34462" y1="33296" x2="34099" y2="52596"/>
                        <a14:foregroundMark x1="34099" y1="52596" x2="39661" y2="60722"/>
                        <a14:foregroundMark x1="39661" y1="60722" x2="44015" y2="61061"/>
                        <a14:foregroundMark x1="33374" y1="53160" x2="36518" y2="57336"/>
                        <a14:foregroundMark x1="34704" y1="56095" x2="35187" y2="61174"/>
                        <a14:foregroundMark x1="33253" y1="55305" x2="33253" y2="61287"/>
                        <a14:foregroundMark x1="22249" y1="25621" x2="22370" y2="30474"/>
                        <a14:foregroundMark x1="53930" y1="13883" x2="55139" y2="48871"/>
                        <a14:foregroundMark x1="53930" y1="23928" x2="54293" y2="58239"/>
                        <a14:foregroundMark x1="56106" y1="15237" x2="54534" y2="26298"/>
                        <a14:foregroundMark x1="54534" y1="26298" x2="55139" y2="51580"/>
                        <a14:foregroundMark x1="55139" y1="51580" x2="54293" y2="59142"/>
                        <a14:foregroundMark x1="59976" y1="13770" x2="56227" y2="23702"/>
                        <a14:foregroundMark x1="56227" y1="23702" x2="58162" y2="53725"/>
                        <a14:foregroundMark x1="56469" y1="30587" x2="58162" y2="59819"/>
                        <a14:foregroundMark x1="58162" y1="38036" x2="60580" y2="57223"/>
                        <a14:foregroundMark x1="58888" y1="39616" x2="60822" y2="56998"/>
                        <a14:foregroundMark x1="57678" y1="48081" x2="57678" y2="58352"/>
                        <a14:foregroundMark x1="52479" y1="40632" x2="49698" y2="57675"/>
                        <a14:foregroundMark x1="52479" y1="46953" x2="52116" y2="61061"/>
                        <a14:foregroundMark x1="53446" y1="45485" x2="51028" y2="63205"/>
                        <a14:foregroundMark x1="50060" y1="62754" x2="58525" y2="61964"/>
                        <a14:foregroundMark x1="51632" y1="59819" x2="60580" y2="60045"/>
                        <a14:foregroundMark x1="60580" y1="62190" x2="59613" y2="46163"/>
                        <a14:foregroundMark x1="59613" y1="46163" x2="59613" y2="46163"/>
                        <a14:foregroundMark x1="58646" y1="49210" x2="59129" y2="58126"/>
                        <a14:foregroundMark x1="50181" y1="49210" x2="50544" y2="17607"/>
                        <a14:foregroundMark x1="50544" y1="17607" x2="58646" y2="9932"/>
                        <a14:foregroundMark x1="58646" y1="9932" x2="60701" y2="40068"/>
                        <a14:foregroundMark x1="60701" y1="40068" x2="60339" y2="43792"/>
                        <a14:foregroundMark x1="48972" y1="16817" x2="57437" y2="9707"/>
                        <a14:foregroundMark x1="57437" y1="9707" x2="60822" y2="14673"/>
                        <a14:foregroundMark x1="50302" y1="11625" x2="60701" y2="9255"/>
                        <a14:foregroundMark x1="65175" y1="8691" x2="77630" y2="9368"/>
                        <a14:foregroundMark x1="77630" y1="9368" x2="77025" y2="57223"/>
                        <a14:foregroundMark x1="77025" y1="57223" x2="67956" y2="61851"/>
                        <a14:foregroundMark x1="67956" y1="61851" x2="65417" y2="9255"/>
                        <a14:foregroundMark x1="67836" y1="29233" x2="74365" y2="29345"/>
                        <a14:foregroundMark x1="72068" y1="30813" x2="71463" y2="45260"/>
                        <a14:backgroundMark x1="29867" y1="40745" x2="29867" y2="40745"/>
                        <a14:backgroundMark x1="30955" y1="23251" x2="30955" y2="23251"/>
                      </a14:backgroundRemoval>
                    </a14:imgEffect>
                  </a14:imgLayer>
                </a14:imgProps>
              </a:ext>
              <a:ext uri="{28A0092B-C50C-407E-A947-70E740481C1C}">
                <a14:useLocalDpi xmlns:a14="http://schemas.microsoft.com/office/drawing/2010/main" val="0"/>
              </a:ext>
            </a:extLst>
          </a:blip>
          <a:srcRect l="14635" t="7348" r="19616" b="34339"/>
          <a:stretch/>
        </p:blipFill>
        <p:spPr>
          <a:xfrm>
            <a:off x="4559300" y="5456703"/>
            <a:ext cx="952500" cy="905058"/>
          </a:xfrm>
          <a:prstGeom prst="rect">
            <a:avLst/>
          </a:prstGeom>
        </p:spPr>
      </p:pic>
    </p:spTree>
    <p:extLst>
      <p:ext uri="{BB962C8B-B14F-4D97-AF65-F5344CB8AC3E}">
        <p14:creationId xmlns:p14="http://schemas.microsoft.com/office/powerpoint/2010/main" val="367512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D48DECAA-F1E0-B650-6BE0-A46DA4109BA5}"/>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78FC4180-0C06-B4B3-CD5D-197BFC4BB7F7}"/>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EBEC47C5-F0AF-AE7C-F647-59ADBE9FA7EF}"/>
              </a:ext>
            </a:extLst>
          </p:cNvPr>
          <p:cNvSpPr>
            <a:spLocks noGrp="1"/>
          </p:cNvSpPr>
          <p:nvPr>
            <p:ph type="dt" sz="half" idx="10"/>
          </p:nvPr>
        </p:nvSpPr>
        <p:spPr/>
        <p:txBody>
          <a:bodyPr/>
          <a:lstStyle/>
          <a:p>
            <a:fld id="{1EDBDBF5-9A34-47A6-9F2A-8CD5D4856552}" type="datetimeFigureOut">
              <a:rPr lang="ko-KR" altLang="en-US" smtClean="0"/>
              <a:t>2023-06-04</a:t>
            </a:fld>
            <a:endParaRPr lang="ko-KR" altLang="en-US"/>
          </a:p>
        </p:txBody>
      </p:sp>
      <p:sp>
        <p:nvSpPr>
          <p:cNvPr id="5" name="바닥글 개체 틀 4">
            <a:extLst>
              <a:ext uri="{FF2B5EF4-FFF2-40B4-BE49-F238E27FC236}">
                <a16:creationId xmlns:a16="http://schemas.microsoft.com/office/drawing/2014/main" id="{8DEA5B4E-706D-26D3-ED30-2F48FBCF1EF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CDD517D-C354-6B82-FE22-8E94A2420017}"/>
              </a:ext>
            </a:extLst>
          </p:cNvPr>
          <p:cNvSpPr>
            <a:spLocks noGrp="1"/>
          </p:cNvSpPr>
          <p:nvPr>
            <p:ph type="sldNum" sz="quarter" idx="12"/>
          </p:nvPr>
        </p:nvSpPr>
        <p:spPr/>
        <p:txBody>
          <a:bodyPr/>
          <a:lstStyle/>
          <a:p>
            <a:fld id="{B8670A99-BB23-4C44-BF50-B42923C12B49}" type="slidenum">
              <a:rPr lang="ko-KR" altLang="en-US" smtClean="0"/>
              <a:t>‹#›</a:t>
            </a:fld>
            <a:endParaRPr lang="ko-KR" altLang="en-US"/>
          </a:p>
        </p:txBody>
      </p:sp>
    </p:spTree>
    <p:extLst>
      <p:ext uri="{BB962C8B-B14F-4D97-AF65-F5344CB8AC3E}">
        <p14:creationId xmlns:p14="http://schemas.microsoft.com/office/powerpoint/2010/main" val="205855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1037" name="자유형: 도형 1036">
            <a:extLst>
              <a:ext uri="{FF2B5EF4-FFF2-40B4-BE49-F238E27FC236}">
                <a16:creationId xmlns:a16="http://schemas.microsoft.com/office/drawing/2014/main" id="{3D2FAEC1-F735-CF0A-A805-5442D52DDBC3}"/>
              </a:ext>
            </a:extLst>
          </p:cNvPr>
          <p:cNvSpPr/>
          <p:nvPr userDrawn="1"/>
        </p:nvSpPr>
        <p:spPr>
          <a:xfrm rot="13097789">
            <a:off x="1095691" y="-78982"/>
            <a:ext cx="1462096" cy="1462096"/>
          </a:xfrm>
          <a:custGeom>
            <a:avLst/>
            <a:gdLst>
              <a:gd name="connsiteX0" fmla="*/ 1462096 w 1462096"/>
              <a:gd name="connsiteY0" fmla="*/ 987806 h 1462096"/>
              <a:gd name="connsiteX1" fmla="*/ 861464 w 1462096"/>
              <a:gd name="connsiteY1" fmla="*/ 1462096 h 1462096"/>
              <a:gd name="connsiteX2" fmla="*/ 0 w 1462096"/>
              <a:gd name="connsiteY2" fmla="*/ 1462096 h 1462096"/>
              <a:gd name="connsiteX3" fmla="*/ 0 w 1462096"/>
              <a:gd name="connsiteY3" fmla="*/ 0 h 1462096"/>
              <a:gd name="connsiteX4" fmla="*/ 1462096 w 1462096"/>
              <a:gd name="connsiteY4" fmla="*/ 0 h 146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096" h="1462096">
                <a:moveTo>
                  <a:pt x="1462096" y="987806"/>
                </a:moveTo>
                <a:lnTo>
                  <a:pt x="861464" y="1462096"/>
                </a:lnTo>
                <a:lnTo>
                  <a:pt x="0" y="1462096"/>
                </a:lnTo>
                <a:lnTo>
                  <a:pt x="0" y="0"/>
                </a:lnTo>
                <a:lnTo>
                  <a:pt x="1462096" y="0"/>
                </a:lnTo>
                <a:close/>
              </a:path>
            </a:pathLst>
          </a:cu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039" name="자유형: 도형 1038">
            <a:extLst>
              <a:ext uri="{FF2B5EF4-FFF2-40B4-BE49-F238E27FC236}">
                <a16:creationId xmlns:a16="http://schemas.microsoft.com/office/drawing/2014/main" id="{006582F0-2533-A692-163D-6EBD284D7538}"/>
              </a:ext>
            </a:extLst>
          </p:cNvPr>
          <p:cNvSpPr/>
          <p:nvPr userDrawn="1"/>
        </p:nvSpPr>
        <p:spPr>
          <a:xfrm rot="17265799">
            <a:off x="106553" y="-51301"/>
            <a:ext cx="1462096" cy="1462096"/>
          </a:xfrm>
          <a:custGeom>
            <a:avLst/>
            <a:gdLst>
              <a:gd name="connsiteX0" fmla="*/ 1223070 w 1462096"/>
              <a:gd name="connsiteY0" fmla="*/ 0 h 1462096"/>
              <a:gd name="connsiteX1" fmla="*/ 1462096 w 1462096"/>
              <a:gd name="connsiteY1" fmla="*/ 746120 h 1462096"/>
              <a:gd name="connsiteX2" fmla="*/ 1462096 w 1462096"/>
              <a:gd name="connsiteY2" fmla="*/ 1462096 h 1462096"/>
              <a:gd name="connsiteX3" fmla="*/ 0 w 1462096"/>
              <a:gd name="connsiteY3" fmla="*/ 1462096 h 1462096"/>
              <a:gd name="connsiteX4" fmla="*/ 0 w 1462096"/>
              <a:gd name="connsiteY4" fmla="*/ 85713 h 1462096"/>
              <a:gd name="connsiteX5" fmla="*/ 267553 w 1462096"/>
              <a:gd name="connsiteY5" fmla="*/ 0 h 14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096" h="1462096">
                <a:moveTo>
                  <a:pt x="1223070" y="0"/>
                </a:moveTo>
                <a:lnTo>
                  <a:pt x="1462096" y="746120"/>
                </a:lnTo>
                <a:lnTo>
                  <a:pt x="1462096" y="1462096"/>
                </a:lnTo>
                <a:lnTo>
                  <a:pt x="0" y="1462096"/>
                </a:lnTo>
                <a:lnTo>
                  <a:pt x="0" y="85713"/>
                </a:lnTo>
                <a:lnTo>
                  <a:pt x="267553" y="0"/>
                </a:lnTo>
                <a:close/>
              </a:path>
            </a:pathLst>
          </a:custGeom>
          <a:solidFill>
            <a:srgbClr val="0072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7" name="자유형: 도형 26">
            <a:extLst>
              <a:ext uri="{FF2B5EF4-FFF2-40B4-BE49-F238E27FC236}">
                <a16:creationId xmlns:a16="http://schemas.microsoft.com/office/drawing/2014/main" id="{6073234A-8F36-0B2C-DB57-2FAF6031AFA9}"/>
              </a:ext>
            </a:extLst>
          </p:cNvPr>
          <p:cNvSpPr/>
          <p:nvPr userDrawn="1"/>
        </p:nvSpPr>
        <p:spPr>
          <a:xfrm rot="17230151">
            <a:off x="8403276" y="2636301"/>
            <a:ext cx="7226854" cy="2183003"/>
          </a:xfrm>
          <a:custGeom>
            <a:avLst/>
            <a:gdLst>
              <a:gd name="connsiteX0" fmla="*/ 7177865 w 7226854"/>
              <a:gd name="connsiteY0" fmla="*/ 0 h 2183003"/>
              <a:gd name="connsiteX1" fmla="*/ 7226854 w 7226854"/>
              <a:gd name="connsiteY1" fmla="*/ 158561 h 2183003"/>
              <a:gd name="connsiteX2" fmla="*/ 1815067 w 7226854"/>
              <a:gd name="connsiteY2" fmla="*/ 1830600 h 2183003"/>
              <a:gd name="connsiteX3" fmla="*/ 977817 w 7226854"/>
              <a:gd name="connsiteY3" fmla="*/ 2089279 h 2183003"/>
              <a:gd name="connsiteX4" fmla="*/ 674466 w 7226854"/>
              <a:gd name="connsiteY4" fmla="*/ 2183003 h 2183003"/>
              <a:gd name="connsiteX5" fmla="*/ 0 w 7226854"/>
              <a:gd name="connsiteY5" fmla="*/ 0 h 218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6854" h="2183003">
                <a:moveTo>
                  <a:pt x="7177865" y="0"/>
                </a:moveTo>
                <a:lnTo>
                  <a:pt x="7226854" y="158561"/>
                </a:lnTo>
                <a:lnTo>
                  <a:pt x="1815067" y="1830600"/>
                </a:lnTo>
                <a:lnTo>
                  <a:pt x="977817" y="2089279"/>
                </a:lnTo>
                <a:lnTo>
                  <a:pt x="674466" y="2183003"/>
                </a:lnTo>
                <a:lnTo>
                  <a:pt x="0" y="0"/>
                </a:lnTo>
                <a:close/>
              </a:path>
            </a:pathLst>
          </a:custGeom>
          <a:solidFill>
            <a:srgbClr val="0072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0" name="TextBox 9">
            <a:extLst>
              <a:ext uri="{FF2B5EF4-FFF2-40B4-BE49-F238E27FC236}">
                <a16:creationId xmlns:a16="http://schemas.microsoft.com/office/drawing/2014/main" id="{F71AB06D-DA3C-6C34-8C36-DEF6B7A740A5}"/>
              </a:ext>
            </a:extLst>
          </p:cNvPr>
          <p:cNvSpPr txBox="1"/>
          <p:nvPr userDrawn="1"/>
        </p:nvSpPr>
        <p:spPr>
          <a:xfrm>
            <a:off x="-355601" y="234749"/>
            <a:ext cx="3345240" cy="707886"/>
          </a:xfrm>
          <a:prstGeom prst="rect">
            <a:avLst/>
          </a:prstGeom>
          <a:noFill/>
        </p:spPr>
        <p:txBody>
          <a:bodyPr wrap="square" rtlCol="0">
            <a:spAutoFit/>
          </a:bodyPr>
          <a:lstStyle/>
          <a:p>
            <a:pPr algn="ctr"/>
            <a:r>
              <a:rPr lang="en-US" altLang="ko-KR" sz="4000" b="1" dirty="0">
                <a:solidFill>
                  <a:schemeClr val="bg1"/>
                </a:solidFill>
                <a:latin typeface="Arial" panose="020B0604020202020204" pitchFamily="34" charset="0"/>
                <a:cs typeface="Arial" panose="020B0604020202020204" pitchFamily="34" charset="0"/>
              </a:rPr>
              <a:t>Contents</a:t>
            </a:r>
            <a:endParaRPr lang="ko-KR" altLang="en-US" sz="4000" b="1" dirty="0">
              <a:solidFill>
                <a:schemeClr val="bg1"/>
              </a:solidFill>
              <a:latin typeface="Arial" panose="020B0604020202020204" pitchFamily="34" charset="0"/>
              <a:cs typeface="Arial" panose="020B0604020202020204" pitchFamily="34" charset="0"/>
            </a:endParaRPr>
          </a:p>
        </p:txBody>
      </p:sp>
      <p:sp>
        <p:nvSpPr>
          <p:cNvPr id="29" name="자유형: 도형 28">
            <a:extLst>
              <a:ext uri="{FF2B5EF4-FFF2-40B4-BE49-F238E27FC236}">
                <a16:creationId xmlns:a16="http://schemas.microsoft.com/office/drawing/2014/main" id="{2A1CDE25-DB3D-F70A-850A-43D44805E99D}"/>
              </a:ext>
            </a:extLst>
          </p:cNvPr>
          <p:cNvSpPr/>
          <p:nvPr userDrawn="1"/>
        </p:nvSpPr>
        <p:spPr>
          <a:xfrm rot="11012755">
            <a:off x="-52540" y="5931600"/>
            <a:ext cx="12250440" cy="1319749"/>
          </a:xfrm>
          <a:custGeom>
            <a:avLst/>
            <a:gdLst>
              <a:gd name="connsiteX0" fmla="*/ 12250440 w 12250440"/>
              <a:gd name="connsiteY0" fmla="*/ 1319749 h 1319749"/>
              <a:gd name="connsiteX1" fmla="*/ 35055 w 12250440"/>
              <a:gd name="connsiteY1" fmla="*/ 1319749 h 1319749"/>
              <a:gd name="connsiteX2" fmla="*/ 0 w 12250440"/>
              <a:gd name="connsiteY2" fmla="*/ 754056 h 1319749"/>
              <a:gd name="connsiteX3" fmla="*/ 12168659 w 12250440"/>
              <a:gd name="connsiteY3" fmla="*/ 0 h 1319749"/>
            </a:gdLst>
            <a:ahLst/>
            <a:cxnLst>
              <a:cxn ang="0">
                <a:pos x="connsiteX0" y="connsiteY0"/>
              </a:cxn>
              <a:cxn ang="0">
                <a:pos x="connsiteX1" y="connsiteY1"/>
              </a:cxn>
              <a:cxn ang="0">
                <a:pos x="connsiteX2" y="connsiteY2"/>
              </a:cxn>
              <a:cxn ang="0">
                <a:pos x="connsiteX3" y="connsiteY3"/>
              </a:cxn>
            </a:cxnLst>
            <a:rect l="l" t="t" r="r" b="b"/>
            <a:pathLst>
              <a:path w="12250440" h="1319749">
                <a:moveTo>
                  <a:pt x="12250440" y="1319749"/>
                </a:moveTo>
                <a:lnTo>
                  <a:pt x="35055" y="1319749"/>
                </a:lnTo>
                <a:lnTo>
                  <a:pt x="0" y="754056"/>
                </a:lnTo>
                <a:lnTo>
                  <a:pt x="12168659" y="0"/>
                </a:lnTo>
                <a:close/>
              </a:path>
            </a:pathLst>
          </a:custGeom>
          <a:solidFill>
            <a:srgbClr val="0072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Tree>
    <p:extLst>
      <p:ext uri="{BB962C8B-B14F-4D97-AF65-F5344CB8AC3E}">
        <p14:creationId xmlns:p14="http://schemas.microsoft.com/office/powerpoint/2010/main" val="351426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22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782FAFD-FB19-1C89-F34C-8247DEB6B87A}"/>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772DFAFB-83A3-1483-AF13-A1E0FC9E9179}"/>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7E20C08C-B572-2DA3-C50F-17E0231660AE}"/>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9294B244-9A33-B5CF-F7CA-A261B2B2921B}"/>
              </a:ext>
            </a:extLst>
          </p:cNvPr>
          <p:cNvSpPr>
            <a:spLocks noGrp="1"/>
          </p:cNvSpPr>
          <p:nvPr>
            <p:ph type="dt" sz="half" idx="10"/>
          </p:nvPr>
        </p:nvSpPr>
        <p:spPr/>
        <p:txBody>
          <a:bodyPr/>
          <a:lstStyle/>
          <a:p>
            <a:fld id="{1EDBDBF5-9A34-47A6-9F2A-8CD5D4856552}" type="datetimeFigureOut">
              <a:rPr lang="ko-KR" altLang="en-US" smtClean="0"/>
              <a:t>2023-06-04</a:t>
            </a:fld>
            <a:endParaRPr lang="ko-KR" altLang="en-US"/>
          </a:p>
        </p:txBody>
      </p:sp>
      <p:sp>
        <p:nvSpPr>
          <p:cNvPr id="6" name="바닥글 개체 틀 5">
            <a:extLst>
              <a:ext uri="{FF2B5EF4-FFF2-40B4-BE49-F238E27FC236}">
                <a16:creationId xmlns:a16="http://schemas.microsoft.com/office/drawing/2014/main" id="{262492D9-764F-65CD-321B-E81D5956184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2771C292-FF83-2904-8C28-180ED14CDD59}"/>
              </a:ext>
            </a:extLst>
          </p:cNvPr>
          <p:cNvSpPr>
            <a:spLocks noGrp="1"/>
          </p:cNvSpPr>
          <p:nvPr>
            <p:ph type="sldNum" sz="quarter" idx="12"/>
          </p:nvPr>
        </p:nvSpPr>
        <p:spPr/>
        <p:txBody>
          <a:bodyPr/>
          <a:lstStyle/>
          <a:p>
            <a:fld id="{B8670A99-BB23-4C44-BF50-B42923C12B49}" type="slidenum">
              <a:rPr lang="ko-KR" altLang="en-US" smtClean="0"/>
              <a:t>‹#›</a:t>
            </a:fld>
            <a:endParaRPr lang="ko-KR" altLang="en-US"/>
          </a:p>
        </p:txBody>
      </p:sp>
    </p:spTree>
    <p:extLst>
      <p:ext uri="{BB962C8B-B14F-4D97-AF65-F5344CB8AC3E}">
        <p14:creationId xmlns:p14="http://schemas.microsoft.com/office/powerpoint/2010/main" val="2943515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240C702-3DA5-2A4D-D0F9-A9C53E337420}"/>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680E823B-E5F7-6941-EC9B-97460C3AA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4C932C4D-CDEF-CC34-1D19-218BF4968AA7}"/>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6C44A50D-86FF-F450-0CC0-73107913A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7366A02B-827D-C416-DB8D-5F4D762764B5}"/>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F9EF2A72-1D37-0ADA-3E1E-985F405141F7}"/>
              </a:ext>
            </a:extLst>
          </p:cNvPr>
          <p:cNvSpPr>
            <a:spLocks noGrp="1"/>
          </p:cNvSpPr>
          <p:nvPr>
            <p:ph type="dt" sz="half" idx="10"/>
          </p:nvPr>
        </p:nvSpPr>
        <p:spPr/>
        <p:txBody>
          <a:bodyPr/>
          <a:lstStyle/>
          <a:p>
            <a:fld id="{1EDBDBF5-9A34-47A6-9F2A-8CD5D4856552}" type="datetimeFigureOut">
              <a:rPr lang="ko-KR" altLang="en-US" smtClean="0"/>
              <a:t>2023-06-04</a:t>
            </a:fld>
            <a:endParaRPr lang="ko-KR" altLang="en-US"/>
          </a:p>
        </p:txBody>
      </p:sp>
      <p:sp>
        <p:nvSpPr>
          <p:cNvPr id="8" name="바닥글 개체 틀 7">
            <a:extLst>
              <a:ext uri="{FF2B5EF4-FFF2-40B4-BE49-F238E27FC236}">
                <a16:creationId xmlns:a16="http://schemas.microsoft.com/office/drawing/2014/main" id="{5B39BC00-00CE-72B7-C2C4-9877DBEFF095}"/>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5FB0F011-686B-E7F1-1FEB-92DFBE5BBE0F}"/>
              </a:ext>
            </a:extLst>
          </p:cNvPr>
          <p:cNvSpPr>
            <a:spLocks noGrp="1"/>
          </p:cNvSpPr>
          <p:nvPr>
            <p:ph type="sldNum" sz="quarter" idx="12"/>
          </p:nvPr>
        </p:nvSpPr>
        <p:spPr/>
        <p:txBody>
          <a:bodyPr/>
          <a:lstStyle/>
          <a:p>
            <a:fld id="{B8670A99-BB23-4C44-BF50-B42923C12B49}" type="slidenum">
              <a:rPr lang="ko-KR" altLang="en-US" smtClean="0"/>
              <a:t>‹#›</a:t>
            </a:fld>
            <a:endParaRPr lang="ko-KR" altLang="en-US"/>
          </a:p>
        </p:txBody>
      </p:sp>
    </p:spTree>
    <p:extLst>
      <p:ext uri="{BB962C8B-B14F-4D97-AF65-F5344CB8AC3E}">
        <p14:creationId xmlns:p14="http://schemas.microsoft.com/office/powerpoint/2010/main" val="202824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cxnSp>
        <p:nvCxnSpPr>
          <p:cNvPr id="6" name="직선 연결선 5">
            <a:extLst>
              <a:ext uri="{FF2B5EF4-FFF2-40B4-BE49-F238E27FC236}">
                <a16:creationId xmlns:a16="http://schemas.microsoft.com/office/drawing/2014/main" id="{481A4A58-E91B-6545-3780-A4267A3876AD}"/>
              </a:ext>
            </a:extLst>
          </p:cNvPr>
          <p:cNvCxnSpPr/>
          <p:nvPr userDrawn="1"/>
        </p:nvCxnSpPr>
        <p:spPr>
          <a:xfrm>
            <a:off x="0" y="6302032"/>
            <a:ext cx="12192000" cy="0"/>
          </a:xfrm>
          <a:prstGeom prst="line">
            <a:avLst/>
          </a:prstGeom>
          <a:ln w="38100">
            <a:solidFill>
              <a:srgbClr val="0072BB"/>
            </a:solidFill>
          </a:ln>
        </p:spPr>
        <p:style>
          <a:lnRef idx="1">
            <a:schemeClr val="accent1"/>
          </a:lnRef>
          <a:fillRef idx="0">
            <a:schemeClr val="accent1"/>
          </a:fillRef>
          <a:effectRef idx="0">
            <a:schemeClr val="accent1"/>
          </a:effectRef>
          <a:fontRef idx="minor">
            <a:schemeClr val="tx1"/>
          </a:fontRef>
        </p:style>
      </p:cxnSp>
      <p:pic>
        <p:nvPicPr>
          <p:cNvPr id="10" name="그림 9">
            <a:extLst>
              <a:ext uri="{FF2B5EF4-FFF2-40B4-BE49-F238E27FC236}">
                <a16:creationId xmlns:a16="http://schemas.microsoft.com/office/drawing/2014/main" id="{7635F09D-7930-0310-F32B-76526DD43013}"/>
              </a:ext>
            </a:extLst>
          </p:cNvPr>
          <p:cNvPicPr>
            <a:picLocks noChangeAspect="1"/>
          </p:cNvPicPr>
          <p:nvPr userDrawn="1"/>
        </p:nvPicPr>
        <p:blipFill rotWithShape="1">
          <a:blip r:embed="rId2"/>
          <a:srcRect l="31908" t="11271" r="32263" b="83641"/>
          <a:stretch/>
        </p:blipFill>
        <p:spPr>
          <a:xfrm>
            <a:off x="11060762" y="6359182"/>
            <a:ext cx="1131238" cy="452960"/>
          </a:xfrm>
          <a:prstGeom prst="rect">
            <a:avLst/>
          </a:prstGeom>
        </p:spPr>
      </p:pic>
      <p:sp>
        <p:nvSpPr>
          <p:cNvPr id="13" name="Slide Number Placeholder 5">
            <a:extLst>
              <a:ext uri="{FF2B5EF4-FFF2-40B4-BE49-F238E27FC236}">
                <a16:creationId xmlns:a16="http://schemas.microsoft.com/office/drawing/2014/main" id="{FE01D4DA-D6B9-DC04-E39D-A67E91CE24E0}"/>
              </a:ext>
            </a:extLst>
          </p:cNvPr>
          <p:cNvSpPr txBox="1">
            <a:spLocks/>
          </p:cNvSpPr>
          <p:nvPr userDrawn="1"/>
        </p:nvSpPr>
        <p:spPr>
          <a:xfrm>
            <a:off x="4942701" y="6396815"/>
            <a:ext cx="2306597" cy="383234"/>
          </a:xfrm>
          <a:prstGeom prst="rect">
            <a:avLst/>
          </a:prstGeom>
        </p:spPr>
        <p:txBody>
          <a:bodyPr/>
          <a:lstStyle>
            <a:defPPr>
              <a:defRPr lang="ko-KR"/>
            </a:defPPr>
            <a:lvl1pPr marL="0" algn="ctr" defTabSz="914400" rtl="0" eaLnBrk="1" latinLnBrk="1" hangingPunct="1">
              <a:defRPr sz="1400" b="1" kern="1200">
                <a:solidFill>
                  <a:schemeClr val="tx1"/>
                </a:solidFill>
                <a:latin typeface="Arial Narrow" panose="020B0606020202030204" pitchFamily="34" charset="0"/>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600" dirty="0">
                <a:latin typeface="Arial" panose="020B0604020202020204" pitchFamily="34" charset="0"/>
                <a:cs typeface="Arial" panose="020B0604020202020204" pitchFamily="34" charset="0"/>
              </a:rPr>
              <a:t>Page </a:t>
            </a:r>
            <a:fld id="{659527FA-317B-437B-B9B2-0003C1AA682D}" type="slidenum">
              <a:rPr lang="ko-KR" altLang="en-US" sz="1600" smtClean="0">
                <a:latin typeface="Arial" panose="020B0604020202020204" pitchFamily="34" charset="0"/>
                <a:cs typeface="Arial" panose="020B0604020202020204" pitchFamily="34" charset="0"/>
              </a:rPr>
              <a:pPr/>
              <a:t>‹#›</a:t>
            </a:fld>
            <a:r>
              <a:rPr lang="ko-KR" altLang="en-US" sz="1600" dirty="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of 32</a:t>
            </a:r>
          </a:p>
        </p:txBody>
      </p:sp>
      <p:pic>
        <p:nvPicPr>
          <p:cNvPr id="14" name="그림 13" descr="텍스트이(가) 표시된 사진&#10;&#10;자동 생성된 설명">
            <a:extLst>
              <a:ext uri="{FF2B5EF4-FFF2-40B4-BE49-F238E27FC236}">
                <a16:creationId xmlns:a16="http://schemas.microsoft.com/office/drawing/2014/main" id="{4D0D76BA-346C-A49E-57F8-183F58890F88}"/>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78" b="63093" l="17050" r="77025">
                        <a14:foregroundMark x1="19831" y1="15576" x2="23337" y2="59819"/>
                        <a14:foregroundMark x1="18742" y1="11287" x2="22249" y2="22686"/>
                        <a14:foregroundMark x1="17775" y1="8578" x2="25272" y2="8691"/>
                        <a14:foregroundMark x1="20677" y1="12415" x2="18622" y2="35666"/>
                        <a14:foregroundMark x1="18622" y1="35666" x2="18622" y2="35666"/>
                        <a14:foregroundMark x1="25514" y1="14447" x2="24547" y2="35553"/>
                        <a14:foregroundMark x1="25635" y1="15576" x2="17896" y2="21783"/>
                        <a14:foregroundMark x1="17896" y1="21783" x2="26119" y2="26298"/>
                        <a14:foregroundMark x1="26119" y1="26298" x2="24667" y2="20767"/>
                        <a14:foregroundMark x1="23579" y1="14786" x2="19952" y2="16253"/>
                        <a14:foregroundMark x1="19347" y1="16817" x2="17291" y2="25959"/>
                        <a14:foregroundMark x1="18863" y1="17381" x2="18984" y2="26524"/>
                        <a14:foregroundMark x1="18984" y1="26524" x2="19226" y2="26524"/>
                        <a14:foregroundMark x1="26602" y1="21670" x2="26239" y2="29007"/>
                        <a14:foregroundMark x1="16687" y1="62415" x2="26602" y2="61625"/>
                        <a14:foregroundMark x1="26602" y1="61625" x2="27811" y2="61964"/>
                        <a14:foregroundMark x1="35067" y1="10045" x2="40024" y2="20316"/>
                        <a14:foregroundMark x1="40024" y1="20316" x2="40024" y2="20316"/>
                        <a14:foregroundMark x1="42080" y1="11964" x2="36759" y2="26185"/>
                        <a14:foregroundMark x1="38331" y1="10948" x2="37001" y2="38375"/>
                        <a14:foregroundMark x1="35792" y1="13318" x2="35792" y2="46953"/>
                        <a14:foregroundMark x1="35792" y1="46953" x2="35187" y2="48081"/>
                        <a14:foregroundMark x1="40750" y1="27427" x2="39299" y2="54402"/>
                        <a14:foregroundMark x1="38573" y1="25169" x2="37606" y2="61061"/>
                        <a14:foregroundMark x1="37606" y1="61061" x2="37364" y2="60835"/>
                        <a14:foregroundMark x1="39178" y1="29684" x2="42201" y2="54402"/>
                        <a14:foregroundMark x1="42201" y1="54402" x2="42080" y2="54402"/>
                        <a14:foregroundMark x1="39299" y1="29120" x2="41112" y2="51580"/>
                        <a14:foregroundMark x1="38573" y1="33521" x2="37969" y2="58916"/>
                        <a14:foregroundMark x1="43894" y1="26975" x2="44861" y2="57111"/>
                        <a14:foregroundMark x1="44861" y1="57111" x2="44377" y2="56885"/>
                        <a14:foregroundMark x1="44256" y1="24605" x2="43047" y2="45485"/>
                        <a14:foregroundMark x1="43047" y1="45485" x2="43047" y2="45485"/>
                        <a14:foregroundMark x1="41596" y1="8804" x2="33253" y2="13883"/>
                        <a14:foregroundMark x1="33253" y1="13883" x2="35429" y2="22686"/>
                        <a14:foregroundMark x1="35429" y1="22686" x2="39903" y2="12415"/>
                        <a14:foregroundMark x1="39903" y1="12415" x2="44377" y2="22122"/>
                        <a14:foregroundMark x1="42322" y1="9368" x2="44498" y2="20993"/>
                        <a14:foregroundMark x1="44498" y1="20993" x2="44256" y2="22009"/>
                        <a14:foregroundMark x1="42080" y1="8691" x2="33253" y2="12980"/>
                        <a14:foregroundMark x1="33253" y1="12980" x2="34341" y2="31151"/>
                        <a14:foregroundMark x1="34099" y1="29684" x2="34583" y2="49323"/>
                        <a14:foregroundMark x1="34462" y1="33296" x2="34099" y2="52596"/>
                        <a14:foregroundMark x1="34099" y1="52596" x2="39661" y2="60722"/>
                        <a14:foregroundMark x1="39661" y1="60722" x2="44015" y2="61061"/>
                        <a14:foregroundMark x1="33374" y1="53160" x2="36518" y2="57336"/>
                        <a14:foregroundMark x1="34704" y1="56095" x2="35187" y2="61174"/>
                        <a14:foregroundMark x1="33253" y1="55305" x2="33253" y2="61287"/>
                        <a14:foregroundMark x1="22249" y1="25621" x2="22370" y2="30474"/>
                        <a14:foregroundMark x1="53930" y1="13883" x2="55139" y2="48871"/>
                        <a14:foregroundMark x1="53930" y1="23928" x2="54293" y2="58239"/>
                        <a14:foregroundMark x1="56106" y1="15237" x2="54534" y2="26298"/>
                        <a14:foregroundMark x1="54534" y1="26298" x2="55139" y2="51580"/>
                        <a14:foregroundMark x1="55139" y1="51580" x2="54293" y2="59142"/>
                        <a14:foregroundMark x1="59976" y1="13770" x2="56227" y2="23702"/>
                        <a14:foregroundMark x1="56227" y1="23702" x2="58162" y2="53725"/>
                        <a14:foregroundMark x1="56469" y1="30587" x2="58162" y2="59819"/>
                        <a14:foregroundMark x1="58162" y1="38036" x2="60580" y2="57223"/>
                        <a14:foregroundMark x1="58888" y1="39616" x2="60822" y2="56998"/>
                        <a14:foregroundMark x1="57678" y1="48081" x2="57678" y2="58352"/>
                        <a14:foregroundMark x1="52479" y1="40632" x2="49698" y2="57675"/>
                        <a14:foregroundMark x1="52479" y1="46953" x2="52116" y2="61061"/>
                        <a14:foregroundMark x1="53446" y1="45485" x2="51028" y2="63205"/>
                        <a14:foregroundMark x1="50060" y1="62754" x2="58525" y2="61964"/>
                        <a14:foregroundMark x1="51632" y1="59819" x2="60580" y2="60045"/>
                        <a14:foregroundMark x1="60580" y1="62190" x2="59613" y2="46163"/>
                        <a14:foregroundMark x1="59613" y1="46163" x2="59613" y2="46163"/>
                        <a14:foregroundMark x1="58646" y1="49210" x2="59129" y2="58126"/>
                        <a14:foregroundMark x1="50181" y1="49210" x2="50544" y2="17607"/>
                        <a14:foregroundMark x1="50544" y1="17607" x2="58646" y2="9932"/>
                        <a14:foregroundMark x1="58646" y1="9932" x2="60701" y2="40068"/>
                        <a14:foregroundMark x1="60701" y1="40068" x2="60339" y2="43792"/>
                        <a14:foregroundMark x1="48972" y1="16817" x2="57437" y2="9707"/>
                        <a14:foregroundMark x1="57437" y1="9707" x2="60822" y2="14673"/>
                        <a14:foregroundMark x1="50302" y1="11625" x2="60701" y2="9255"/>
                        <a14:foregroundMark x1="65175" y1="8691" x2="77630" y2="9368"/>
                        <a14:foregroundMark x1="77630" y1="9368" x2="77025" y2="57223"/>
                        <a14:foregroundMark x1="77025" y1="57223" x2="67956" y2="61851"/>
                        <a14:foregroundMark x1="67956" y1="61851" x2="65417" y2="9255"/>
                        <a14:foregroundMark x1="67836" y1="29233" x2="74365" y2="29345"/>
                        <a14:foregroundMark x1="72068" y1="30813" x2="71463" y2="45260"/>
                        <a14:backgroundMark x1="29867" y1="40745" x2="29867" y2="40745"/>
                        <a14:backgroundMark x1="30955" y1="23251" x2="30955" y2="23251"/>
                      </a14:backgroundRemoval>
                    </a14:imgEffect>
                  </a14:imgLayer>
                </a14:imgProps>
              </a:ext>
              <a:ext uri="{28A0092B-C50C-407E-A947-70E740481C1C}">
                <a14:useLocalDpi xmlns:a14="http://schemas.microsoft.com/office/drawing/2010/main" val="0"/>
              </a:ext>
            </a:extLst>
          </a:blip>
          <a:srcRect l="14635" t="7348" r="19616" b="34339"/>
          <a:stretch/>
        </p:blipFill>
        <p:spPr>
          <a:xfrm>
            <a:off x="9525" y="6340132"/>
            <a:ext cx="542925" cy="515884"/>
          </a:xfrm>
          <a:prstGeom prst="rect">
            <a:avLst/>
          </a:prstGeom>
        </p:spPr>
      </p:pic>
      <p:sp>
        <p:nvSpPr>
          <p:cNvPr id="15" name="직사각형 14">
            <a:extLst>
              <a:ext uri="{FF2B5EF4-FFF2-40B4-BE49-F238E27FC236}">
                <a16:creationId xmlns:a16="http://schemas.microsoft.com/office/drawing/2014/main" id="{D616CE79-86A4-1686-D0A5-0DEFD032C58B}"/>
              </a:ext>
            </a:extLst>
          </p:cNvPr>
          <p:cNvSpPr/>
          <p:nvPr userDrawn="1"/>
        </p:nvSpPr>
        <p:spPr>
          <a:xfrm>
            <a:off x="279798" y="113054"/>
            <a:ext cx="2587227" cy="80962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각 삼각형 15">
            <a:extLst>
              <a:ext uri="{FF2B5EF4-FFF2-40B4-BE49-F238E27FC236}">
                <a16:creationId xmlns:a16="http://schemas.microsoft.com/office/drawing/2014/main" id="{0EADDB1F-ADDE-C7E4-9191-4010007243F8}"/>
              </a:ext>
            </a:extLst>
          </p:cNvPr>
          <p:cNvSpPr/>
          <p:nvPr userDrawn="1"/>
        </p:nvSpPr>
        <p:spPr>
          <a:xfrm flipV="1">
            <a:off x="2867025" y="113054"/>
            <a:ext cx="902495" cy="809626"/>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B49998F9-7FBF-6F5D-81E4-8FBC219E1CF8}"/>
              </a:ext>
            </a:extLst>
          </p:cNvPr>
          <p:cNvSpPr/>
          <p:nvPr userDrawn="1"/>
        </p:nvSpPr>
        <p:spPr>
          <a:xfrm>
            <a:off x="0" y="0"/>
            <a:ext cx="2587227" cy="809626"/>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각 삼각형 17">
            <a:extLst>
              <a:ext uri="{FF2B5EF4-FFF2-40B4-BE49-F238E27FC236}">
                <a16:creationId xmlns:a16="http://schemas.microsoft.com/office/drawing/2014/main" id="{5F8C3A12-D0A8-6C33-124C-EF18D9966A19}"/>
              </a:ext>
            </a:extLst>
          </p:cNvPr>
          <p:cNvSpPr/>
          <p:nvPr userDrawn="1"/>
        </p:nvSpPr>
        <p:spPr>
          <a:xfrm flipV="1">
            <a:off x="2587228" y="0"/>
            <a:ext cx="902495" cy="809626"/>
          </a:xfrm>
          <a:prstGeom prst="rtTriangle">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4076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F74CEDD-7FA4-B63A-472E-ECC5A28F33D3}"/>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EDA0BDC9-B29D-56CC-AC83-4897D24860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2F7511C9-15FE-612B-54AA-A2D18A3CF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2AC0D4F2-C270-0F7A-4A88-049EA35C89D4}"/>
              </a:ext>
            </a:extLst>
          </p:cNvPr>
          <p:cNvSpPr>
            <a:spLocks noGrp="1"/>
          </p:cNvSpPr>
          <p:nvPr>
            <p:ph type="dt" sz="half" idx="10"/>
          </p:nvPr>
        </p:nvSpPr>
        <p:spPr/>
        <p:txBody>
          <a:bodyPr/>
          <a:lstStyle/>
          <a:p>
            <a:fld id="{1EDBDBF5-9A34-47A6-9F2A-8CD5D4856552}" type="datetimeFigureOut">
              <a:rPr lang="ko-KR" altLang="en-US" smtClean="0"/>
              <a:t>2023-06-04</a:t>
            </a:fld>
            <a:endParaRPr lang="ko-KR" altLang="en-US"/>
          </a:p>
        </p:txBody>
      </p:sp>
      <p:sp>
        <p:nvSpPr>
          <p:cNvPr id="6" name="바닥글 개체 틀 5">
            <a:extLst>
              <a:ext uri="{FF2B5EF4-FFF2-40B4-BE49-F238E27FC236}">
                <a16:creationId xmlns:a16="http://schemas.microsoft.com/office/drawing/2014/main" id="{4BF0232F-67A7-1E4A-4F9A-C0305584E4F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E3DAEC4F-C51C-49B9-45C3-50F019E9EE53}"/>
              </a:ext>
            </a:extLst>
          </p:cNvPr>
          <p:cNvSpPr>
            <a:spLocks noGrp="1"/>
          </p:cNvSpPr>
          <p:nvPr>
            <p:ph type="sldNum" sz="quarter" idx="12"/>
          </p:nvPr>
        </p:nvSpPr>
        <p:spPr/>
        <p:txBody>
          <a:bodyPr/>
          <a:lstStyle/>
          <a:p>
            <a:fld id="{B8670A99-BB23-4C44-BF50-B42923C12B49}" type="slidenum">
              <a:rPr lang="ko-KR" altLang="en-US" smtClean="0"/>
              <a:t>‹#›</a:t>
            </a:fld>
            <a:endParaRPr lang="ko-KR" altLang="en-US"/>
          </a:p>
        </p:txBody>
      </p:sp>
    </p:spTree>
    <p:extLst>
      <p:ext uri="{BB962C8B-B14F-4D97-AF65-F5344CB8AC3E}">
        <p14:creationId xmlns:p14="http://schemas.microsoft.com/office/powerpoint/2010/main" val="2963895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캡션 있는 그림">
    <p:spTree>
      <p:nvGrpSpPr>
        <p:cNvPr id="1" name=""/>
        <p:cNvGrpSpPr/>
        <p:nvPr/>
      </p:nvGrpSpPr>
      <p:grpSpPr>
        <a:xfrm>
          <a:off x="0" y="0"/>
          <a:ext cx="0" cy="0"/>
          <a:chOff x="0" y="0"/>
          <a:chExt cx="0" cy="0"/>
        </a:xfrm>
      </p:grpSpPr>
      <p:pic>
        <p:nvPicPr>
          <p:cNvPr id="8" name="Picture 4" descr="지스트 전경(2021. 8.) 게시글의 1 번째 이미지">
            <a:extLst>
              <a:ext uri="{FF2B5EF4-FFF2-40B4-BE49-F238E27FC236}">
                <a16:creationId xmlns:a16="http://schemas.microsoft.com/office/drawing/2014/main" id="{2B342088-3751-1D18-E45D-0EFA14ABCBE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20" t="2996" b="1370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a:extLst>
              <a:ext uri="{FF2B5EF4-FFF2-40B4-BE49-F238E27FC236}">
                <a16:creationId xmlns:a16="http://schemas.microsoft.com/office/drawing/2014/main" id="{4E7AD359-FC80-D297-138E-15E925A8987E}"/>
              </a:ext>
            </a:extLst>
          </p:cNvPr>
          <p:cNvSpPr/>
          <p:nvPr userDrawn="1"/>
        </p:nvSpPr>
        <p:spPr>
          <a:xfrm>
            <a:off x="0" y="-1"/>
            <a:ext cx="12192000" cy="4093029"/>
          </a:xfrm>
          <a:prstGeom prst="rect">
            <a:avLst/>
          </a:prstGeom>
          <a:solidFill>
            <a:srgbClr val="0072B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9669DB82-3D44-AF57-16B7-6E3150DDFD41}"/>
              </a:ext>
            </a:extLst>
          </p:cNvPr>
          <p:cNvSpPr/>
          <p:nvPr userDrawn="1"/>
        </p:nvSpPr>
        <p:spPr>
          <a:xfrm>
            <a:off x="0" y="4093029"/>
            <a:ext cx="12192000" cy="276497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제목 1">
            <a:extLst>
              <a:ext uri="{FF2B5EF4-FFF2-40B4-BE49-F238E27FC236}">
                <a16:creationId xmlns:a16="http://schemas.microsoft.com/office/drawing/2014/main" id="{A1457B63-21EE-E457-FBE0-1DB66FDA705D}"/>
              </a:ext>
            </a:extLst>
          </p:cNvPr>
          <p:cNvSpPr txBox="1">
            <a:spLocks/>
          </p:cNvSpPr>
          <p:nvPr userDrawn="1"/>
        </p:nvSpPr>
        <p:spPr>
          <a:xfrm>
            <a:off x="1625601" y="882822"/>
            <a:ext cx="9251950" cy="2387600"/>
          </a:xfrm>
          <a:prstGeom prst="rect">
            <a:avLst/>
          </a:prstGeom>
        </p:spPr>
        <p:txBody>
          <a:bodyPr anchor="b"/>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pPr algn="l"/>
            <a:endParaRPr lang="ko-KR" altLang="en-US" sz="4800" b="1" dirty="0">
              <a:solidFill>
                <a:srgbClr val="DEEBF7"/>
              </a:solidFill>
              <a:latin typeface="Arial" panose="020B0604020202020204" pitchFamily="34" charset="0"/>
              <a:cs typeface="Arial" panose="020B0604020202020204" pitchFamily="34" charset="0"/>
            </a:endParaRPr>
          </a:p>
        </p:txBody>
      </p:sp>
      <p:pic>
        <p:nvPicPr>
          <p:cNvPr id="12" name="그림 11">
            <a:extLst>
              <a:ext uri="{FF2B5EF4-FFF2-40B4-BE49-F238E27FC236}">
                <a16:creationId xmlns:a16="http://schemas.microsoft.com/office/drawing/2014/main" id="{6BB6C778-E01E-25C2-43AD-1C71D79B149A}"/>
              </a:ext>
            </a:extLst>
          </p:cNvPr>
          <p:cNvPicPr>
            <a:picLocks noChangeAspect="1"/>
          </p:cNvPicPr>
          <p:nvPr userDrawn="1"/>
        </p:nvPicPr>
        <p:blipFill rotWithShape="1">
          <a:blip r:embed="rId3"/>
          <a:srcRect l="31908" t="11271" r="32263" b="83641"/>
          <a:stretch/>
        </p:blipFill>
        <p:spPr>
          <a:xfrm>
            <a:off x="5699125" y="5477098"/>
            <a:ext cx="2209389" cy="884663"/>
          </a:xfrm>
          <a:prstGeom prst="rect">
            <a:avLst/>
          </a:prstGeom>
        </p:spPr>
      </p:pic>
      <p:pic>
        <p:nvPicPr>
          <p:cNvPr id="14" name="그림 13" descr="텍스트이(가) 표시된 사진&#10;&#10;자동 생성된 설명">
            <a:extLst>
              <a:ext uri="{FF2B5EF4-FFF2-40B4-BE49-F238E27FC236}">
                <a16:creationId xmlns:a16="http://schemas.microsoft.com/office/drawing/2014/main" id="{D6CE431B-D84A-F233-594F-ABCBEEEC2295}"/>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8578" b="63093" l="17050" r="77025">
                        <a14:foregroundMark x1="19831" y1="15576" x2="23337" y2="59819"/>
                        <a14:foregroundMark x1="18742" y1="11287" x2="22249" y2="22686"/>
                        <a14:foregroundMark x1="17775" y1="8578" x2="25272" y2="8691"/>
                        <a14:foregroundMark x1="20677" y1="12415" x2="18622" y2="35666"/>
                        <a14:foregroundMark x1="18622" y1="35666" x2="18622" y2="35666"/>
                        <a14:foregroundMark x1="25514" y1="14447" x2="24547" y2="35553"/>
                        <a14:foregroundMark x1="25635" y1="15576" x2="17896" y2="21783"/>
                        <a14:foregroundMark x1="17896" y1="21783" x2="26119" y2="26298"/>
                        <a14:foregroundMark x1="26119" y1="26298" x2="24667" y2="20767"/>
                        <a14:foregroundMark x1="23579" y1="14786" x2="19952" y2="16253"/>
                        <a14:foregroundMark x1="19347" y1="16817" x2="17291" y2="25959"/>
                        <a14:foregroundMark x1="18863" y1="17381" x2="18984" y2="26524"/>
                        <a14:foregroundMark x1="18984" y1="26524" x2="19226" y2="26524"/>
                        <a14:foregroundMark x1="26602" y1="21670" x2="26239" y2="29007"/>
                        <a14:foregroundMark x1="16687" y1="62415" x2="26602" y2="61625"/>
                        <a14:foregroundMark x1="26602" y1="61625" x2="27811" y2="61964"/>
                        <a14:foregroundMark x1="35067" y1="10045" x2="40024" y2="20316"/>
                        <a14:foregroundMark x1="40024" y1="20316" x2="40024" y2="20316"/>
                        <a14:foregroundMark x1="42080" y1="11964" x2="36759" y2="26185"/>
                        <a14:foregroundMark x1="38331" y1="10948" x2="37001" y2="38375"/>
                        <a14:foregroundMark x1="35792" y1="13318" x2="35792" y2="46953"/>
                        <a14:foregroundMark x1="35792" y1="46953" x2="35187" y2="48081"/>
                        <a14:foregroundMark x1="40750" y1="27427" x2="39299" y2="54402"/>
                        <a14:foregroundMark x1="38573" y1="25169" x2="37606" y2="61061"/>
                        <a14:foregroundMark x1="37606" y1="61061" x2="37364" y2="60835"/>
                        <a14:foregroundMark x1="39178" y1="29684" x2="42201" y2="54402"/>
                        <a14:foregroundMark x1="42201" y1="54402" x2="42080" y2="54402"/>
                        <a14:foregroundMark x1="39299" y1="29120" x2="41112" y2="51580"/>
                        <a14:foregroundMark x1="38573" y1="33521" x2="37969" y2="58916"/>
                        <a14:foregroundMark x1="43894" y1="26975" x2="44861" y2="57111"/>
                        <a14:foregroundMark x1="44861" y1="57111" x2="44377" y2="56885"/>
                        <a14:foregroundMark x1="44256" y1="24605" x2="43047" y2="45485"/>
                        <a14:foregroundMark x1="43047" y1="45485" x2="43047" y2="45485"/>
                        <a14:foregroundMark x1="41596" y1="8804" x2="33253" y2="13883"/>
                        <a14:foregroundMark x1="33253" y1="13883" x2="35429" y2="22686"/>
                        <a14:foregroundMark x1="35429" y1="22686" x2="39903" y2="12415"/>
                        <a14:foregroundMark x1="39903" y1="12415" x2="44377" y2="22122"/>
                        <a14:foregroundMark x1="42322" y1="9368" x2="44498" y2="20993"/>
                        <a14:foregroundMark x1="44498" y1="20993" x2="44256" y2="22009"/>
                        <a14:foregroundMark x1="42080" y1="8691" x2="33253" y2="12980"/>
                        <a14:foregroundMark x1="33253" y1="12980" x2="34341" y2="31151"/>
                        <a14:foregroundMark x1="34099" y1="29684" x2="34583" y2="49323"/>
                        <a14:foregroundMark x1="34462" y1="33296" x2="34099" y2="52596"/>
                        <a14:foregroundMark x1="34099" y1="52596" x2="39661" y2="60722"/>
                        <a14:foregroundMark x1="39661" y1="60722" x2="44015" y2="61061"/>
                        <a14:foregroundMark x1="33374" y1="53160" x2="36518" y2="57336"/>
                        <a14:foregroundMark x1="34704" y1="56095" x2="35187" y2="61174"/>
                        <a14:foregroundMark x1="33253" y1="55305" x2="33253" y2="61287"/>
                        <a14:foregroundMark x1="22249" y1="25621" x2="22370" y2="30474"/>
                        <a14:foregroundMark x1="53930" y1="13883" x2="55139" y2="48871"/>
                        <a14:foregroundMark x1="53930" y1="23928" x2="54293" y2="58239"/>
                        <a14:foregroundMark x1="56106" y1="15237" x2="54534" y2="26298"/>
                        <a14:foregroundMark x1="54534" y1="26298" x2="55139" y2="51580"/>
                        <a14:foregroundMark x1="55139" y1="51580" x2="54293" y2="59142"/>
                        <a14:foregroundMark x1="59976" y1="13770" x2="56227" y2="23702"/>
                        <a14:foregroundMark x1="56227" y1="23702" x2="58162" y2="53725"/>
                        <a14:foregroundMark x1="56469" y1="30587" x2="58162" y2="59819"/>
                        <a14:foregroundMark x1="58162" y1="38036" x2="60580" y2="57223"/>
                        <a14:foregroundMark x1="58888" y1="39616" x2="60822" y2="56998"/>
                        <a14:foregroundMark x1="57678" y1="48081" x2="57678" y2="58352"/>
                        <a14:foregroundMark x1="52479" y1="40632" x2="49698" y2="57675"/>
                        <a14:foregroundMark x1="52479" y1="46953" x2="52116" y2="61061"/>
                        <a14:foregroundMark x1="53446" y1="45485" x2="51028" y2="63205"/>
                        <a14:foregroundMark x1="50060" y1="62754" x2="58525" y2="61964"/>
                        <a14:foregroundMark x1="51632" y1="59819" x2="60580" y2="60045"/>
                        <a14:foregroundMark x1="60580" y1="62190" x2="59613" y2="46163"/>
                        <a14:foregroundMark x1="59613" y1="46163" x2="59613" y2="46163"/>
                        <a14:foregroundMark x1="58646" y1="49210" x2="59129" y2="58126"/>
                        <a14:foregroundMark x1="50181" y1="49210" x2="50544" y2="17607"/>
                        <a14:foregroundMark x1="50544" y1="17607" x2="58646" y2="9932"/>
                        <a14:foregroundMark x1="58646" y1="9932" x2="60701" y2="40068"/>
                        <a14:foregroundMark x1="60701" y1="40068" x2="60339" y2="43792"/>
                        <a14:foregroundMark x1="48972" y1="16817" x2="57437" y2="9707"/>
                        <a14:foregroundMark x1="57437" y1="9707" x2="60822" y2="14673"/>
                        <a14:foregroundMark x1="50302" y1="11625" x2="60701" y2="9255"/>
                        <a14:foregroundMark x1="65175" y1="8691" x2="77630" y2="9368"/>
                        <a14:foregroundMark x1="77630" y1="9368" x2="77025" y2="57223"/>
                        <a14:foregroundMark x1="77025" y1="57223" x2="67956" y2="61851"/>
                        <a14:foregroundMark x1="67956" y1="61851" x2="65417" y2="9255"/>
                        <a14:foregroundMark x1="67836" y1="29233" x2="74365" y2="29345"/>
                        <a14:foregroundMark x1="72068" y1="30813" x2="71463" y2="45260"/>
                        <a14:backgroundMark x1="29867" y1="40745" x2="29867" y2="40745"/>
                        <a14:backgroundMark x1="30955" y1="23251" x2="30955" y2="23251"/>
                      </a14:backgroundRemoval>
                    </a14:imgEffect>
                  </a14:imgLayer>
                </a14:imgProps>
              </a:ext>
              <a:ext uri="{28A0092B-C50C-407E-A947-70E740481C1C}">
                <a14:useLocalDpi xmlns:a14="http://schemas.microsoft.com/office/drawing/2010/main" val="0"/>
              </a:ext>
            </a:extLst>
          </a:blip>
          <a:srcRect l="14635" t="7348" r="19616" b="34339"/>
          <a:stretch/>
        </p:blipFill>
        <p:spPr>
          <a:xfrm>
            <a:off x="4559300" y="5456703"/>
            <a:ext cx="952500" cy="905058"/>
          </a:xfrm>
          <a:prstGeom prst="rect">
            <a:avLst/>
          </a:prstGeom>
        </p:spPr>
      </p:pic>
      <p:sp>
        <p:nvSpPr>
          <p:cNvPr id="15" name="TextBox 14">
            <a:extLst>
              <a:ext uri="{FF2B5EF4-FFF2-40B4-BE49-F238E27FC236}">
                <a16:creationId xmlns:a16="http://schemas.microsoft.com/office/drawing/2014/main" id="{B26645E4-5FD5-184B-A2C6-5AFA144F1C6E}"/>
              </a:ext>
            </a:extLst>
          </p:cNvPr>
          <p:cNvSpPr txBox="1"/>
          <p:nvPr userDrawn="1"/>
        </p:nvSpPr>
        <p:spPr>
          <a:xfrm>
            <a:off x="2722391" y="880069"/>
            <a:ext cx="6747218" cy="2400657"/>
          </a:xfrm>
          <a:prstGeom prst="rect">
            <a:avLst/>
          </a:prstGeom>
          <a:noFill/>
        </p:spPr>
        <p:txBody>
          <a:bodyPr wrap="square" rtlCol="0">
            <a:spAutoFit/>
          </a:bodyPr>
          <a:lstStyle/>
          <a:p>
            <a:pPr algn="ctr"/>
            <a:r>
              <a:rPr lang="en-US" altLang="ko-KR" sz="9600" b="1" dirty="0">
                <a:solidFill>
                  <a:srgbClr val="FFD966"/>
                </a:solidFill>
              </a:rPr>
              <a:t>Thank You </a:t>
            </a:r>
          </a:p>
          <a:p>
            <a:pPr algn="ctr"/>
            <a:r>
              <a:rPr lang="en-US" altLang="ko-KR" sz="5400" b="1" dirty="0">
                <a:solidFill>
                  <a:srgbClr val="DEEBF7"/>
                </a:solidFill>
              </a:rPr>
              <a:t>for Your Attention</a:t>
            </a:r>
          </a:p>
        </p:txBody>
      </p:sp>
      <p:sp>
        <p:nvSpPr>
          <p:cNvPr id="16" name="부제목 2">
            <a:extLst>
              <a:ext uri="{FF2B5EF4-FFF2-40B4-BE49-F238E27FC236}">
                <a16:creationId xmlns:a16="http://schemas.microsoft.com/office/drawing/2014/main" id="{7B1C9ED8-875D-3D1E-D6FA-A4983020A5A9}"/>
              </a:ext>
            </a:extLst>
          </p:cNvPr>
          <p:cNvSpPr txBox="1">
            <a:spLocks/>
          </p:cNvSpPr>
          <p:nvPr userDrawn="1"/>
        </p:nvSpPr>
        <p:spPr>
          <a:xfrm>
            <a:off x="3347832" y="4813069"/>
            <a:ext cx="5496336" cy="884663"/>
          </a:xfrm>
          <a:prstGeom prst="rect">
            <a:avLst/>
          </a:prstGeom>
        </p:spPr>
        <p:txBody>
          <a:bodyPr>
            <a:normAutofit fontScale="925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ko-KR" sz="3600" b="1" i="1" dirty="0">
                <a:solidFill>
                  <a:srgbClr val="0072BB"/>
                </a:solidFill>
                <a:latin typeface="Arial" panose="020B0604020202020204" pitchFamily="34" charset="0"/>
                <a:cs typeface="Arial" panose="020B0604020202020204" pitchFamily="34" charset="0"/>
              </a:rPr>
              <a:t>yejoon0205@gm.gist.ac.kr</a:t>
            </a:r>
            <a:endParaRPr lang="ko-KR" altLang="en-US" sz="3600" b="1" i="1" dirty="0">
              <a:solidFill>
                <a:srgbClr val="0072BB"/>
              </a:solidFill>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02AEC1A8-5DAF-A0A4-8A58-8FDB2D44C1F7}"/>
              </a:ext>
            </a:extLst>
          </p:cNvPr>
          <p:cNvSpPr/>
          <p:nvPr userDrawn="1"/>
        </p:nvSpPr>
        <p:spPr>
          <a:xfrm rot="5400000">
            <a:off x="5994451" y="591237"/>
            <a:ext cx="203098" cy="574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2" name="직사각형 21">
            <a:extLst>
              <a:ext uri="{FF2B5EF4-FFF2-40B4-BE49-F238E27FC236}">
                <a16:creationId xmlns:a16="http://schemas.microsoft.com/office/drawing/2014/main" id="{A9D9F85B-F44E-3D67-D4AD-81A516D0F21D}"/>
              </a:ext>
            </a:extLst>
          </p:cNvPr>
          <p:cNvSpPr/>
          <p:nvPr userDrawn="1"/>
        </p:nvSpPr>
        <p:spPr>
          <a:xfrm rot="5400000">
            <a:off x="9069379" y="3349839"/>
            <a:ext cx="203098" cy="209020"/>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3" name="직사각형 22">
            <a:extLst>
              <a:ext uri="{FF2B5EF4-FFF2-40B4-BE49-F238E27FC236}">
                <a16:creationId xmlns:a16="http://schemas.microsoft.com/office/drawing/2014/main" id="{4A086E9B-8E45-C456-F13E-422AA76F86BA}"/>
              </a:ext>
            </a:extLst>
          </p:cNvPr>
          <p:cNvSpPr/>
          <p:nvPr userDrawn="1"/>
        </p:nvSpPr>
        <p:spPr>
          <a:xfrm rot="5400000">
            <a:off x="2919523" y="3356235"/>
            <a:ext cx="203098" cy="209020"/>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2196134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0788A6-6F4E-656F-65AA-389B343BC70F}"/>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F59E0EE5-DEFD-2D4B-B2F5-12A7651D7DC4}"/>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ED0A9AC5-D21A-40DF-57B3-53ABA8A44F7F}"/>
              </a:ext>
            </a:extLst>
          </p:cNvPr>
          <p:cNvSpPr>
            <a:spLocks noGrp="1"/>
          </p:cNvSpPr>
          <p:nvPr>
            <p:ph type="dt" sz="half" idx="10"/>
          </p:nvPr>
        </p:nvSpPr>
        <p:spPr/>
        <p:txBody>
          <a:bodyPr/>
          <a:lstStyle/>
          <a:p>
            <a:fld id="{1EDBDBF5-9A34-47A6-9F2A-8CD5D4856552}" type="datetimeFigureOut">
              <a:rPr lang="ko-KR" altLang="en-US" smtClean="0"/>
              <a:t>2023-06-04</a:t>
            </a:fld>
            <a:endParaRPr lang="ko-KR" altLang="en-US"/>
          </a:p>
        </p:txBody>
      </p:sp>
      <p:sp>
        <p:nvSpPr>
          <p:cNvPr id="5" name="바닥글 개체 틀 4">
            <a:extLst>
              <a:ext uri="{FF2B5EF4-FFF2-40B4-BE49-F238E27FC236}">
                <a16:creationId xmlns:a16="http://schemas.microsoft.com/office/drawing/2014/main" id="{462A3741-B06B-0444-19BA-F2CF452E0901}"/>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2D37ABD-26A6-D9F4-3DA5-54D23C34AE39}"/>
              </a:ext>
            </a:extLst>
          </p:cNvPr>
          <p:cNvSpPr>
            <a:spLocks noGrp="1"/>
          </p:cNvSpPr>
          <p:nvPr>
            <p:ph type="sldNum" sz="quarter" idx="12"/>
          </p:nvPr>
        </p:nvSpPr>
        <p:spPr/>
        <p:txBody>
          <a:bodyPr/>
          <a:lstStyle/>
          <a:p>
            <a:fld id="{B8670A99-BB23-4C44-BF50-B42923C12B49}" type="slidenum">
              <a:rPr lang="ko-KR" altLang="en-US" smtClean="0"/>
              <a:t>‹#›</a:t>
            </a:fld>
            <a:endParaRPr lang="ko-KR" altLang="en-US"/>
          </a:p>
        </p:txBody>
      </p:sp>
    </p:spTree>
    <p:extLst>
      <p:ext uri="{BB962C8B-B14F-4D97-AF65-F5344CB8AC3E}">
        <p14:creationId xmlns:p14="http://schemas.microsoft.com/office/powerpoint/2010/main" val="245910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25D3E069-B2FF-9DB9-DA72-EE4673DC1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BAF4CFFE-48CB-81C6-48B1-0B641B1BF6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D977AA70-FAC5-F21F-5DB0-1DCAD8076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BDBF5-9A34-47A6-9F2A-8CD5D4856552}" type="datetimeFigureOut">
              <a:rPr lang="ko-KR" altLang="en-US" smtClean="0"/>
              <a:t>2023-06-04</a:t>
            </a:fld>
            <a:endParaRPr lang="ko-KR" altLang="en-US"/>
          </a:p>
        </p:txBody>
      </p:sp>
      <p:sp>
        <p:nvSpPr>
          <p:cNvPr id="5" name="바닥글 개체 틀 4">
            <a:extLst>
              <a:ext uri="{FF2B5EF4-FFF2-40B4-BE49-F238E27FC236}">
                <a16:creationId xmlns:a16="http://schemas.microsoft.com/office/drawing/2014/main" id="{DCA5F6A5-A3AF-CFEA-3700-6EF43F880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17F337E0-093C-E0D1-47E3-8FA7B74E4C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70A99-BB23-4C44-BF50-B42923C12B49}" type="slidenum">
              <a:rPr lang="ko-KR" altLang="en-US" smtClean="0"/>
              <a:t>‹#›</a:t>
            </a:fld>
            <a:endParaRPr lang="ko-KR" altLang="en-US"/>
          </a:p>
        </p:txBody>
      </p:sp>
    </p:spTree>
    <p:extLst>
      <p:ext uri="{BB962C8B-B14F-4D97-AF65-F5344CB8AC3E}">
        <p14:creationId xmlns:p14="http://schemas.microsoft.com/office/powerpoint/2010/main" val="1724969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1.bin"/><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wmf"/><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8.png"/><Relationship Id="rId3" Type="http://schemas.openxmlformats.org/officeDocument/2006/relationships/oleObject" Target="../embeddings/oleObject2.bin"/><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5.wmf"/><Relationship Id="rId11" Type="http://schemas.openxmlformats.org/officeDocument/2006/relationships/image" Target="../media/image40.png"/><Relationship Id="rId5" Type="http://schemas.openxmlformats.org/officeDocument/2006/relationships/oleObject" Target="../embeddings/oleObject3.bin"/><Relationship Id="rId10" Type="http://schemas.openxmlformats.org/officeDocument/2006/relationships/image" Target="../media/image39.png"/><Relationship Id="rId4" Type="http://schemas.openxmlformats.org/officeDocument/2006/relationships/image" Target="../media/image34.wmf"/><Relationship Id="rId9" Type="http://schemas.openxmlformats.org/officeDocument/2006/relationships/image" Target="../media/image38.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3.wmf"/><Relationship Id="rId5" Type="http://schemas.openxmlformats.org/officeDocument/2006/relationships/oleObject" Target="../embeddings/oleObject5.bin"/><Relationship Id="rId4" Type="http://schemas.openxmlformats.org/officeDocument/2006/relationships/image" Target="../media/image42.wmf"/></Relationships>
</file>

<file path=ppt/slides/_rels/slide13.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wmf"/><Relationship Id="rId5" Type="http://schemas.openxmlformats.org/officeDocument/2006/relationships/oleObject" Target="../embeddings/oleObject7.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9.wmf"/><Relationship Id="rId5" Type="http://schemas.openxmlformats.org/officeDocument/2006/relationships/oleObject" Target="../embeddings/oleObject11.bin"/><Relationship Id="rId4" Type="http://schemas.openxmlformats.org/officeDocument/2006/relationships/image" Target="../media/image48.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2.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gif"/><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1EB3BAE-4567-8FD4-030B-5EE8E465C5CF}"/>
              </a:ext>
            </a:extLst>
          </p:cNvPr>
          <p:cNvSpPr>
            <a:spLocks noGrp="1"/>
          </p:cNvSpPr>
          <p:nvPr>
            <p:ph type="ctrTitle"/>
          </p:nvPr>
        </p:nvSpPr>
        <p:spPr>
          <a:xfrm>
            <a:off x="1452547" y="448591"/>
            <a:ext cx="9692742" cy="2776748"/>
          </a:xfrm>
        </p:spPr>
        <p:txBody>
          <a:bodyPr anchor="t">
            <a:noAutofit/>
          </a:bodyPr>
          <a:lstStyle/>
          <a:p>
            <a:pPr algn="l"/>
            <a:r>
              <a:rPr lang="en-US" altLang="ko-KR" sz="3600" b="1" i="1" dirty="0">
                <a:solidFill>
                  <a:schemeClr val="accent4"/>
                </a:solidFill>
                <a:latin typeface="Arial" panose="020B0604020202020204" pitchFamily="34" charset="0"/>
                <a:cs typeface="Arial" panose="020B0604020202020204" pitchFamily="34" charset="0"/>
              </a:rPr>
              <a:t>GCIM</a:t>
            </a:r>
            <a:r>
              <a:rPr lang="ko-KR" altLang="en-US" sz="3600" b="1" i="1" dirty="0">
                <a:solidFill>
                  <a:schemeClr val="accent4"/>
                </a:solidFill>
                <a:latin typeface="Arial" panose="020B0604020202020204" pitchFamily="34" charset="0"/>
                <a:cs typeface="Arial" panose="020B0604020202020204" pitchFamily="34" charset="0"/>
              </a:rPr>
              <a:t> </a:t>
            </a:r>
            <a:r>
              <a:rPr lang="en-US" altLang="ko-KR" sz="3600" b="1" i="1" dirty="0">
                <a:solidFill>
                  <a:schemeClr val="accent4"/>
                </a:solidFill>
                <a:latin typeface="Arial" panose="020B0604020202020204" pitchFamily="34" charset="0"/>
                <a:cs typeface="Arial" panose="020B0604020202020204" pitchFamily="34" charset="0"/>
              </a:rPr>
              <a:t>2023</a:t>
            </a:r>
            <a:br>
              <a:rPr lang="en-US" altLang="ko-KR" sz="3600" b="1" i="1" dirty="0">
                <a:solidFill>
                  <a:schemeClr val="accent4"/>
                </a:solidFill>
                <a:latin typeface="Arial" panose="020B0604020202020204" pitchFamily="34" charset="0"/>
                <a:cs typeface="Arial" panose="020B0604020202020204" pitchFamily="34" charset="0"/>
              </a:rPr>
            </a:br>
            <a:br>
              <a:rPr lang="en-US" altLang="ko-KR" sz="2800" b="1" i="1" dirty="0">
                <a:solidFill>
                  <a:schemeClr val="bg1"/>
                </a:solidFill>
                <a:latin typeface="Arial" panose="020B0604020202020204" pitchFamily="34" charset="0"/>
                <a:cs typeface="Arial" panose="020B0604020202020204" pitchFamily="34" charset="0"/>
              </a:rPr>
            </a:br>
            <a:r>
              <a:rPr lang="en-US" altLang="ko-KR" sz="3200" b="1" kern="1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t>Microenvironmental Control </a:t>
            </a:r>
            <a:br>
              <a:rPr lang="en-US" altLang="ko-KR" sz="3200" b="1" kern="1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br>
            <a:r>
              <a:rPr lang="en-US" altLang="ko-KR" sz="3200" b="1" kern="1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t>Using Exchange Ionomers </a:t>
            </a:r>
            <a:br>
              <a:rPr lang="en-US" altLang="ko-KR" sz="3200" b="1" kern="1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br>
            <a:r>
              <a:rPr lang="en-US" altLang="ko-KR" sz="3200" b="1" kern="1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t>for Improving Photoelectrochemical N</a:t>
            </a:r>
            <a:r>
              <a:rPr lang="en-US" altLang="ko-KR" sz="3200" b="1" kern="100" baseline="-250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t>2</a:t>
            </a:r>
            <a:r>
              <a:rPr lang="en-US" altLang="ko-KR" sz="3200" b="1" kern="1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t> to NH</a:t>
            </a:r>
            <a:r>
              <a:rPr lang="en-US" altLang="ko-KR" sz="3200" b="1" kern="100" baseline="-250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t>3</a:t>
            </a:r>
            <a:r>
              <a:rPr lang="en-US" altLang="ko-KR" sz="3200" b="1" kern="100" dirty="0">
                <a:solidFill>
                  <a:srgbClr val="DEEBF7"/>
                </a:solidFill>
                <a:effectLst/>
                <a:latin typeface="Arial" panose="020B0604020202020204" pitchFamily="34" charset="0"/>
                <a:ea typeface="맑은 고딕" panose="020B0503020000020004" pitchFamily="50" charset="-127"/>
                <a:cs typeface="Arial" panose="020B0604020202020204" pitchFamily="34" charset="0"/>
              </a:rPr>
              <a:t> Conversion Efficiency</a:t>
            </a:r>
            <a:br>
              <a:rPr lang="ko-KR" altLang="ko-KR" sz="3200" b="1" kern="100" dirty="0">
                <a:solidFill>
                  <a:schemeClr val="accent1">
                    <a:lumMod val="75000"/>
                  </a:schemeClr>
                </a:solidFill>
                <a:effectLst/>
                <a:latin typeface="Arial" panose="020B0604020202020204" pitchFamily="34" charset="0"/>
                <a:ea typeface="맑은 고딕" panose="020B0503020000020004" pitchFamily="50" charset="-127"/>
                <a:cs typeface="Arial" panose="020B0604020202020204" pitchFamily="34" charset="0"/>
              </a:rPr>
            </a:br>
            <a:endParaRPr lang="ko-KR" altLang="en-US" sz="2800" b="1" dirty="0">
              <a:solidFill>
                <a:schemeClr val="accent5">
                  <a:lumMod val="20000"/>
                  <a:lumOff val="80000"/>
                </a:schemeClr>
              </a:solidFill>
              <a:latin typeface="Arial" panose="020B0604020202020204" pitchFamily="34" charset="0"/>
              <a:cs typeface="Arial" panose="020B0604020202020204" pitchFamily="34" charset="0"/>
            </a:endParaRPr>
          </a:p>
        </p:txBody>
      </p:sp>
      <p:sp>
        <p:nvSpPr>
          <p:cNvPr id="3" name="부제목 2">
            <a:extLst>
              <a:ext uri="{FF2B5EF4-FFF2-40B4-BE49-F238E27FC236}">
                <a16:creationId xmlns:a16="http://schemas.microsoft.com/office/drawing/2014/main" id="{B610F264-A2F5-B610-D7F9-A31AEDEFB927}"/>
              </a:ext>
            </a:extLst>
          </p:cNvPr>
          <p:cNvSpPr>
            <a:spLocks noGrp="1"/>
          </p:cNvSpPr>
          <p:nvPr>
            <p:ph type="subTitle" idx="1"/>
          </p:nvPr>
        </p:nvSpPr>
        <p:spPr>
          <a:xfrm>
            <a:off x="3347832" y="4379822"/>
            <a:ext cx="5496336" cy="905059"/>
          </a:xfrm>
        </p:spPr>
        <p:txBody>
          <a:bodyPr>
            <a:normAutofit/>
          </a:bodyPr>
          <a:lstStyle/>
          <a:p>
            <a:r>
              <a:rPr lang="en-US" altLang="ko-KR" b="1" dirty="0">
                <a:solidFill>
                  <a:srgbClr val="0072BB"/>
                </a:solidFill>
                <a:latin typeface="Arial" panose="020B0604020202020204" pitchFamily="34" charset="0"/>
                <a:cs typeface="Arial" panose="020B0604020202020204" pitchFamily="34" charset="0"/>
              </a:rPr>
              <a:t>Presenter: </a:t>
            </a:r>
            <a:r>
              <a:rPr lang="en-US" altLang="ko-KR" b="1" dirty="0" err="1">
                <a:solidFill>
                  <a:srgbClr val="0072BB"/>
                </a:solidFill>
                <a:latin typeface="Arial" panose="020B0604020202020204" pitchFamily="34" charset="0"/>
                <a:cs typeface="Arial" panose="020B0604020202020204" pitchFamily="34" charset="0"/>
              </a:rPr>
              <a:t>Yejoon</a:t>
            </a:r>
            <a:r>
              <a:rPr lang="ko-KR" altLang="en-US" b="1" dirty="0">
                <a:solidFill>
                  <a:srgbClr val="0072BB"/>
                </a:solidFill>
                <a:latin typeface="Arial" panose="020B0604020202020204" pitchFamily="34" charset="0"/>
                <a:cs typeface="Arial" panose="020B0604020202020204" pitchFamily="34" charset="0"/>
              </a:rPr>
              <a:t> </a:t>
            </a:r>
            <a:r>
              <a:rPr lang="en-US" altLang="ko-KR" b="1" dirty="0">
                <a:solidFill>
                  <a:srgbClr val="0072BB"/>
                </a:solidFill>
                <a:latin typeface="Arial" panose="020B0604020202020204" pitchFamily="34" charset="0"/>
                <a:cs typeface="Arial" panose="020B0604020202020204" pitchFamily="34" charset="0"/>
              </a:rPr>
              <a:t>Kim</a:t>
            </a:r>
          </a:p>
          <a:p>
            <a:r>
              <a:rPr lang="en-US" altLang="ko-KR" b="1" dirty="0">
                <a:solidFill>
                  <a:srgbClr val="0072BB"/>
                </a:solidFill>
                <a:latin typeface="Arial" panose="020B0604020202020204" pitchFamily="34" charset="0"/>
                <a:cs typeface="Arial" panose="020B0604020202020204" pitchFamily="34" charset="0"/>
              </a:rPr>
              <a:t>Advisor : Prof. Sanghan Lee</a:t>
            </a:r>
            <a:endParaRPr lang="ko-KR" altLang="en-US" b="1" dirty="0">
              <a:solidFill>
                <a:srgbClr val="0072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202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개체 27">
            <a:extLst>
              <a:ext uri="{FF2B5EF4-FFF2-40B4-BE49-F238E27FC236}">
                <a16:creationId xmlns:a16="http://schemas.microsoft.com/office/drawing/2014/main" id="{2D1024E8-EF08-1C5C-7C24-C4CBF410A253}"/>
              </a:ext>
            </a:extLst>
          </p:cNvPr>
          <p:cNvGraphicFramePr>
            <a:graphicFrameLocks noChangeAspect="1"/>
          </p:cNvGraphicFramePr>
          <p:nvPr>
            <p:extLst>
              <p:ext uri="{D42A27DB-BD31-4B8C-83A1-F6EECF244321}">
                <p14:modId xmlns:p14="http://schemas.microsoft.com/office/powerpoint/2010/main" val="2940599741"/>
              </p:ext>
            </p:extLst>
          </p:nvPr>
        </p:nvGraphicFramePr>
        <p:xfrm>
          <a:off x="780221" y="897607"/>
          <a:ext cx="3358424" cy="5373476"/>
        </p:xfrm>
        <a:graphic>
          <a:graphicData uri="http://schemas.openxmlformats.org/presentationml/2006/ole">
            <mc:AlternateContent xmlns:mc="http://schemas.openxmlformats.org/markup-compatibility/2006">
              <mc:Choice xmlns:v="urn:schemas-microsoft-com:vml" Requires="v">
                <p:oleObj name="Graph" r:id="rId3" imgW="9000720" imgH="14400360" progId="Origin95.Graph">
                  <p:embed/>
                </p:oleObj>
              </mc:Choice>
              <mc:Fallback>
                <p:oleObj name="Graph" r:id="rId3" imgW="9000720" imgH="14400360" progId="Origin95.Graph">
                  <p:embed/>
                  <p:pic>
                    <p:nvPicPr>
                      <p:cNvPr id="64" name="개체 63">
                        <a:extLst>
                          <a:ext uri="{FF2B5EF4-FFF2-40B4-BE49-F238E27FC236}">
                            <a16:creationId xmlns:a16="http://schemas.microsoft.com/office/drawing/2014/main" id="{58E7BF13-CF08-C272-6F70-4FAF2FAD9773}"/>
                          </a:ext>
                        </a:extLst>
                      </p:cNvPr>
                      <p:cNvPicPr/>
                      <p:nvPr/>
                    </p:nvPicPr>
                    <p:blipFill>
                      <a:blip r:embed="rId4"/>
                      <a:stretch>
                        <a:fillRect/>
                      </a:stretch>
                    </p:blipFill>
                    <p:spPr>
                      <a:xfrm>
                        <a:off x="780221" y="897607"/>
                        <a:ext cx="3358424" cy="5373476"/>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2D574F06-5386-CB29-DBCD-B5258E6A5DF0}"/>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Results</a:t>
            </a:r>
            <a:endParaRPr lang="ko-KR" altLang="en-US" sz="3200" b="1" dirty="0">
              <a:solidFill>
                <a:schemeClr val="bg1"/>
              </a:solidFill>
              <a:latin typeface="Arial" panose="020B0604020202020204" pitchFamily="34" charset="0"/>
              <a:cs typeface="Arial" panose="020B0604020202020204" pitchFamily="34" charset="0"/>
            </a:endParaRPr>
          </a:p>
        </p:txBody>
      </p:sp>
      <p:pic>
        <p:nvPicPr>
          <p:cNvPr id="16" name="그림 15">
            <a:extLst>
              <a:ext uri="{FF2B5EF4-FFF2-40B4-BE49-F238E27FC236}">
                <a16:creationId xmlns:a16="http://schemas.microsoft.com/office/drawing/2014/main" id="{8E147D37-2737-B728-C87C-675ADE2952B7}"/>
              </a:ext>
            </a:extLst>
          </p:cNvPr>
          <p:cNvPicPr>
            <a:picLocks noChangeAspect="1"/>
          </p:cNvPicPr>
          <p:nvPr/>
        </p:nvPicPr>
        <p:blipFill rotWithShape="1">
          <a:blip r:embed="rId5"/>
          <a:srcRect b="606"/>
          <a:stretch/>
        </p:blipFill>
        <p:spPr>
          <a:xfrm>
            <a:off x="4420623" y="1574857"/>
            <a:ext cx="3225092" cy="2243876"/>
          </a:xfrm>
          <a:prstGeom prst="rect">
            <a:avLst/>
          </a:prstGeom>
        </p:spPr>
      </p:pic>
      <p:sp>
        <p:nvSpPr>
          <p:cNvPr id="17" name="TextBox 16">
            <a:extLst>
              <a:ext uri="{FF2B5EF4-FFF2-40B4-BE49-F238E27FC236}">
                <a16:creationId xmlns:a16="http://schemas.microsoft.com/office/drawing/2014/main" id="{328A2B64-2153-858D-4D14-3760D933C4A2}"/>
              </a:ext>
            </a:extLst>
          </p:cNvPr>
          <p:cNvSpPr txBox="1"/>
          <p:nvPr/>
        </p:nvSpPr>
        <p:spPr>
          <a:xfrm>
            <a:off x="1325116" y="1050008"/>
            <a:ext cx="2432226" cy="33855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600" b="1" dirty="0">
                <a:latin typeface="Arial" panose="020B0604020202020204" pitchFamily="34" charset="0"/>
                <a:cs typeface="Arial" panose="020B0604020202020204" pitchFamily="34" charset="0"/>
              </a:rPr>
              <a:t>Raman spectroscopy</a:t>
            </a:r>
          </a:p>
        </p:txBody>
      </p:sp>
      <p:sp>
        <p:nvSpPr>
          <p:cNvPr id="18" name="TextBox 17">
            <a:extLst>
              <a:ext uri="{FF2B5EF4-FFF2-40B4-BE49-F238E27FC236}">
                <a16:creationId xmlns:a16="http://schemas.microsoft.com/office/drawing/2014/main" id="{D3246D9E-2DE3-8DAE-791A-0E4C950BB7C6}"/>
              </a:ext>
            </a:extLst>
          </p:cNvPr>
          <p:cNvSpPr txBox="1"/>
          <p:nvPr/>
        </p:nvSpPr>
        <p:spPr>
          <a:xfrm>
            <a:off x="5214767" y="1050008"/>
            <a:ext cx="4728546" cy="33855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600" b="1" dirty="0">
                <a:latin typeface="Arial" panose="020B0604020202020204" pitchFamily="34" charset="0"/>
                <a:cs typeface="Arial" panose="020B0604020202020204" pitchFamily="34" charset="0"/>
              </a:rPr>
              <a:t>SEM (Scanning Electron Microscope) images</a:t>
            </a:r>
          </a:p>
        </p:txBody>
      </p:sp>
      <p:pic>
        <p:nvPicPr>
          <p:cNvPr id="19" name="그림 18">
            <a:extLst>
              <a:ext uri="{FF2B5EF4-FFF2-40B4-BE49-F238E27FC236}">
                <a16:creationId xmlns:a16="http://schemas.microsoft.com/office/drawing/2014/main" id="{4422F6EF-44B7-EA1D-0108-9A86E25B27D0}"/>
              </a:ext>
            </a:extLst>
          </p:cNvPr>
          <p:cNvPicPr>
            <a:picLocks noChangeAspect="1"/>
          </p:cNvPicPr>
          <p:nvPr/>
        </p:nvPicPr>
        <p:blipFill>
          <a:blip r:embed="rId6"/>
          <a:stretch>
            <a:fillRect/>
          </a:stretch>
        </p:blipFill>
        <p:spPr>
          <a:xfrm>
            <a:off x="7712390" y="1556600"/>
            <a:ext cx="3204412" cy="2243876"/>
          </a:xfrm>
          <a:prstGeom prst="rect">
            <a:avLst/>
          </a:prstGeom>
        </p:spPr>
      </p:pic>
      <p:sp>
        <p:nvSpPr>
          <p:cNvPr id="20" name="TextBox 19">
            <a:extLst>
              <a:ext uri="{FF2B5EF4-FFF2-40B4-BE49-F238E27FC236}">
                <a16:creationId xmlns:a16="http://schemas.microsoft.com/office/drawing/2014/main" id="{69B79AAD-2EDE-FF0B-15D1-F3C657C9143E}"/>
              </a:ext>
            </a:extLst>
          </p:cNvPr>
          <p:cNvSpPr txBox="1"/>
          <p:nvPr/>
        </p:nvSpPr>
        <p:spPr>
          <a:xfrm>
            <a:off x="4439669" y="1593114"/>
            <a:ext cx="2705500" cy="27699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200" b="1" dirty="0">
                <a:latin typeface="Arial" panose="020B0604020202020204" pitchFamily="34" charset="0"/>
                <a:cs typeface="Arial" panose="020B0604020202020204" pitchFamily="34" charset="0"/>
              </a:rPr>
              <a:t>Edge exposed MoS</a:t>
            </a:r>
            <a:r>
              <a:rPr lang="en-US" altLang="ko-KR" sz="1200" b="1" baseline="-25000" dirty="0">
                <a:latin typeface="Arial" panose="020B0604020202020204" pitchFamily="34" charset="0"/>
                <a:cs typeface="Arial" panose="020B0604020202020204" pitchFamily="34" charset="0"/>
              </a:rPr>
              <a:t>2</a:t>
            </a:r>
            <a:r>
              <a:rPr lang="en-US" altLang="ko-KR" sz="1200" b="1" dirty="0">
                <a:latin typeface="Arial" panose="020B0604020202020204" pitchFamily="34" charset="0"/>
                <a:cs typeface="Arial" panose="020B0604020202020204" pitchFamily="34" charset="0"/>
              </a:rPr>
              <a:t> on planar Si</a:t>
            </a:r>
          </a:p>
        </p:txBody>
      </p:sp>
      <p:sp>
        <p:nvSpPr>
          <p:cNvPr id="21" name="TextBox 20">
            <a:extLst>
              <a:ext uri="{FF2B5EF4-FFF2-40B4-BE49-F238E27FC236}">
                <a16:creationId xmlns:a16="http://schemas.microsoft.com/office/drawing/2014/main" id="{82A2CC75-B6AC-989E-32E6-AD48BCE0015D}"/>
              </a:ext>
            </a:extLst>
          </p:cNvPr>
          <p:cNvSpPr txBox="1"/>
          <p:nvPr/>
        </p:nvSpPr>
        <p:spPr>
          <a:xfrm>
            <a:off x="7734593" y="1574857"/>
            <a:ext cx="2705500" cy="27699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200" b="1" dirty="0">
                <a:latin typeface="Arial" panose="020B0604020202020204" pitchFamily="34" charset="0"/>
                <a:cs typeface="Arial" panose="020B0604020202020204" pitchFamily="34" charset="0"/>
              </a:rPr>
              <a:t>Edge exposed MoS</a:t>
            </a:r>
            <a:r>
              <a:rPr lang="en-US" altLang="ko-KR" sz="1200" b="1" baseline="-25000" dirty="0">
                <a:latin typeface="Arial" panose="020B0604020202020204" pitchFamily="34" charset="0"/>
                <a:cs typeface="Arial" panose="020B0604020202020204" pitchFamily="34" charset="0"/>
              </a:rPr>
              <a:t>2</a:t>
            </a:r>
            <a:r>
              <a:rPr lang="en-US" altLang="ko-KR" sz="1200" b="1" dirty="0">
                <a:latin typeface="Arial" panose="020B0604020202020204" pitchFamily="34" charset="0"/>
                <a:cs typeface="Arial" panose="020B0604020202020204" pitchFamily="34" charset="0"/>
              </a:rPr>
              <a:t> on pyramid Si</a:t>
            </a:r>
          </a:p>
        </p:txBody>
      </p:sp>
      <p:pic>
        <p:nvPicPr>
          <p:cNvPr id="22" name="그림 21">
            <a:extLst>
              <a:ext uri="{FF2B5EF4-FFF2-40B4-BE49-F238E27FC236}">
                <a16:creationId xmlns:a16="http://schemas.microsoft.com/office/drawing/2014/main" id="{121B495A-A245-2153-1142-2EF7B9B9E8B8}"/>
              </a:ext>
            </a:extLst>
          </p:cNvPr>
          <p:cNvPicPr>
            <a:picLocks noChangeAspect="1"/>
          </p:cNvPicPr>
          <p:nvPr/>
        </p:nvPicPr>
        <p:blipFill>
          <a:blip r:embed="rId7"/>
          <a:stretch>
            <a:fillRect/>
          </a:stretch>
        </p:blipFill>
        <p:spPr>
          <a:xfrm>
            <a:off x="6509949" y="3879678"/>
            <a:ext cx="2335321" cy="1635297"/>
          </a:xfrm>
          <a:prstGeom prst="rect">
            <a:avLst/>
          </a:prstGeom>
        </p:spPr>
      </p:pic>
      <p:pic>
        <p:nvPicPr>
          <p:cNvPr id="23" name="그림 22">
            <a:extLst>
              <a:ext uri="{FF2B5EF4-FFF2-40B4-BE49-F238E27FC236}">
                <a16:creationId xmlns:a16="http://schemas.microsoft.com/office/drawing/2014/main" id="{935D7F40-2497-8C9B-79BB-8903F1D3D554}"/>
              </a:ext>
            </a:extLst>
          </p:cNvPr>
          <p:cNvPicPr>
            <a:picLocks noChangeAspect="1"/>
          </p:cNvPicPr>
          <p:nvPr/>
        </p:nvPicPr>
        <p:blipFill>
          <a:blip r:embed="rId8"/>
          <a:stretch>
            <a:fillRect/>
          </a:stretch>
        </p:blipFill>
        <p:spPr>
          <a:xfrm>
            <a:off x="8935143" y="3879678"/>
            <a:ext cx="2335321" cy="1635297"/>
          </a:xfrm>
          <a:prstGeom prst="rect">
            <a:avLst/>
          </a:prstGeom>
        </p:spPr>
      </p:pic>
      <p:pic>
        <p:nvPicPr>
          <p:cNvPr id="24" name="그림 23">
            <a:extLst>
              <a:ext uri="{FF2B5EF4-FFF2-40B4-BE49-F238E27FC236}">
                <a16:creationId xmlns:a16="http://schemas.microsoft.com/office/drawing/2014/main" id="{2D178052-1AF5-E017-32B7-C96235ECE48B}"/>
              </a:ext>
            </a:extLst>
          </p:cNvPr>
          <p:cNvPicPr>
            <a:picLocks noChangeAspect="1"/>
          </p:cNvPicPr>
          <p:nvPr/>
        </p:nvPicPr>
        <p:blipFill>
          <a:blip r:embed="rId9"/>
          <a:stretch>
            <a:fillRect/>
          </a:stretch>
        </p:blipFill>
        <p:spPr>
          <a:xfrm>
            <a:off x="4084756" y="3879678"/>
            <a:ext cx="2335321" cy="1635297"/>
          </a:xfrm>
          <a:prstGeom prst="rect">
            <a:avLst/>
          </a:prstGeom>
        </p:spPr>
      </p:pic>
      <p:sp>
        <p:nvSpPr>
          <p:cNvPr id="25" name="TextBox 24">
            <a:extLst>
              <a:ext uri="{FF2B5EF4-FFF2-40B4-BE49-F238E27FC236}">
                <a16:creationId xmlns:a16="http://schemas.microsoft.com/office/drawing/2014/main" id="{8738DDF1-C14C-AC2B-E45C-8497D244510E}"/>
              </a:ext>
            </a:extLst>
          </p:cNvPr>
          <p:cNvSpPr txBox="1"/>
          <p:nvPr/>
        </p:nvSpPr>
        <p:spPr>
          <a:xfrm>
            <a:off x="4113331" y="3919303"/>
            <a:ext cx="1049912" cy="27699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200" b="1">
                <a:latin typeface="Arial" panose="020B0604020202020204" pitchFamily="34" charset="0"/>
                <a:cs typeface="Arial" panose="020B0604020202020204" pitchFamily="34" charset="0"/>
              </a:rPr>
              <a:t>Pyramid Si</a:t>
            </a:r>
            <a:endParaRPr lang="en-US" altLang="ko-KR" sz="1200" b="1" dirty="0">
              <a:latin typeface="Arial" panose="020B0604020202020204" pitchFamily="34" charset="0"/>
              <a:cs typeface="Arial" panose="020B0604020202020204" pitchFamily="34" charset="0"/>
            </a:endParaRPr>
          </a:p>
        </p:txBody>
      </p:sp>
      <p:pic>
        <p:nvPicPr>
          <p:cNvPr id="26" name="그림 25">
            <a:extLst>
              <a:ext uri="{FF2B5EF4-FFF2-40B4-BE49-F238E27FC236}">
                <a16:creationId xmlns:a16="http://schemas.microsoft.com/office/drawing/2014/main" id="{9F702B08-06AB-E5A3-A4C1-DD2D7170F848}"/>
              </a:ext>
            </a:extLst>
          </p:cNvPr>
          <p:cNvPicPr>
            <a:picLocks noChangeAspect="1"/>
          </p:cNvPicPr>
          <p:nvPr/>
        </p:nvPicPr>
        <p:blipFill>
          <a:blip r:embed="rId10"/>
          <a:stretch>
            <a:fillRect/>
          </a:stretch>
        </p:blipFill>
        <p:spPr>
          <a:xfrm>
            <a:off x="1325116" y="2862305"/>
            <a:ext cx="1113264" cy="709152"/>
          </a:xfrm>
          <a:prstGeom prst="rect">
            <a:avLst/>
          </a:prstGeom>
        </p:spPr>
      </p:pic>
      <p:pic>
        <p:nvPicPr>
          <p:cNvPr id="27" name="그림 26">
            <a:extLst>
              <a:ext uri="{FF2B5EF4-FFF2-40B4-BE49-F238E27FC236}">
                <a16:creationId xmlns:a16="http://schemas.microsoft.com/office/drawing/2014/main" id="{08A610E9-36D5-9B21-9516-A6A31927A2C0}"/>
              </a:ext>
            </a:extLst>
          </p:cNvPr>
          <p:cNvPicPr>
            <a:picLocks noChangeAspect="1"/>
          </p:cNvPicPr>
          <p:nvPr/>
        </p:nvPicPr>
        <p:blipFill>
          <a:blip r:embed="rId11"/>
          <a:stretch>
            <a:fillRect/>
          </a:stretch>
        </p:blipFill>
        <p:spPr>
          <a:xfrm>
            <a:off x="3060304" y="2163912"/>
            <a:ext cx="585288" cy="1407545"/>
          </a:xfrm>
          <a:prstGeom prst="rect">
            <a:avLst/>
          </a:prstGeom>
        </p:spPr>
      </p:pic>
      <p:sp>
        <p:nvSpPr>
          <p:cNvPr id="29" name="TextBox 28">
            <a:extLst>
              <a:ext uri="{FF2B5EF4-FFF2-40B4-BE49-F238E27FC236}">
                <a16:creationId xmlns:a16="http://schemas.microsoft.com/office/drawing/2014/main" id="{D13C536D-D00D-7C17-D474-49FC9A30E3FE}"/>
              </a:ext>
            </a:extLst>
          </p:cNvPr>
          <p:cNvSpPr txBox="1"/>
          <p:nvPr/>
        </p:nvSpPr>
        <p:spPr>
          <a:xfrm>
            <a:off x="3606534" y="220569"/>
            <a:ext cx="3169422" cy="461665"/>
          </a:xfrm>
          <a:prstGeom prst="rect">
            <a:avLst/>
          </a:prstGeom>
          <a:noFill/>
        </p:spPr>
        <p:txBody>
          <a:bodyPr wrap="square" rtlCol="0">
            <a:spAutoFit/>
          </a:bodyPr>
          <a:lstStyle/>
          <a:p>
            <a:pPr algn="ctr"/>
            <a:r>
              <a:rPr lang="en-US" altLang="ko-KR" sz="2400" b="1" dirty="0">
                <a:solidFill>
                  <a:srgbClr val="0072BB"/>
                </a:solidFill>
                <a:latin typeface="Arial" panose="020B0604020202020204" pitchFamily="34" charset="0"/>
                <a:cs typeface="Arial" panose="020B0604020202020204" pitchFamily="34" charset="0"/>
              </a:rPr>
              <a:t>Characterization</a:t>
            </a:r>
          </a:p>
        </p:txBody>
      </p:sp>
    </p:spTree>
    <p:extLst>
      <p:ext uri="{BB962C8B-B14F-4D97-AF65-F5344CB8AC3E}">
        <p14:creationId xmlns:p14="http://schemas.microsoft.com/office/powerpoint/2010/main" val="58848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3788BD-89B8-88F9-8201-AAB870424DAD}"/>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Results</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757EEB-91AA-F558-22D3-B4F07568F6F0}"/>
              </a:ext>
            </a:extLst>
          </p:cNvPr>
          <p:cNvSpPr txBox="1"/>
          <p:nvPr/>
        </p:nvSpPr>
        <p:spPr>
          <a:xfrm>
            <a:off x="3606534" y="220569"/>
            <a:ext cx="3169422" cy="461665"/>
          </a:xfrm>
          <a:prstGeom prst="rect">
            <a:avLst/>
          </a:prstGeom>
          <a:noFill/>
        </p:spPr>
        <p:txBody>
          <a:bodyPr wrap="square" rtlCol="0">
            <a:spAutoFit/>
          </a:bodyPr>
          <a:lstStyle/>
          <a:p>
            <a:pPr algn="ctr"/>
            <a:r>
              <a:rPr lang="en-US" altLang="ko-KR" sz="2400" b="1">
                <a:solidFill>
                  <a:srgbClr val="0072BB"/>
                </a:solidFill>
                <a:latin typeface="Arial" panose="020B0604020202020204" pitchFamily="34" charset="0"/>
                <a:cs typeface="Arial" panose="020B0604020202020204" pitchFamily="34" charset="0"/>
              </a:rPr>
              <a:t>Characterization</a:t>
            </a:r>
            <a:endParaRPr lang="en-US" altLang="ko-KR" sz="2400" b="1" dirty="0">
              <a:solidFill>
                <a:srgbClr val="0072BB"/>
              </a:solidFill>
              <a:latin typeface="Arial" panose="020B0604020202020204" pitchFamily="34" charset="0"/>
              <a:cs typeface="Arial" panose="020B0604020202020204" pitchFamily="34" charset="0"/>
            </a:endParaRPr>
          </a:p>
        </p:txBody>
      </p:sp>
      <p:graphicFrame>
        <p:nvGraphicFramePr>
          <p:cNvPr id="5" name="개체 4">
            <a:extLst>
              <a:ext uri="{FF2B5EF4-FFF2-40B4-BE49-F238E27FC236}">
                <a16:creationId xmlns:a16="http://schemas.microsoft.com/office/drawing/2014/main" id="{8AF513C4-E69A-30EB-FC96-48ECC14607AF}"/>
              </a:ext>
            </a:extLst>
          </p:cNvPr>
          <p:cNvGraphicFramePr>
            <a:graphicFrameLocks noChangeAspect="1"/>
          </p:cNvGraphicFramePr>
          <p:nvPr>
            <p:extLst>
              <p:ext uri="{D42A27DB-BD31-4B8C-83A1-F6EECF244321}">
                <p14:modId xmlns:p14="http://schemas.microsoft.com/office/powerpoint/2010/main" val="1079735879"/>
              </p:ext>
            </p:extLst>
          </p:nvPr>
        </p:nvGraphicFramePr>
        <p:xfrm>
          <a:off x="6580110" y="3379123"/>
          <a:ext cx="5514638" cy="2024565"/>
        </p:xfrm>
        <a:graphic>
          <a:graphicData uri="http://schemas.openxmlformats.org/presentationml/2006/ole">
            <mc:AlternateContent xmlns:mc="http://schemas.openxmlformats.org/markup-compatibility/2006">
              <mc:Choice xmlns:v="urn:schemas-microsoft-com:vml" Requires="v">
                <p:oleObj name="Graph" r:id="rId3" imgW="9802440" imgH="3599640" progId="Origin95.Graph">
                  <p:embed/>
                </p:oleObj>
              </mc:Choice>
              <mc:Fallback>
                <p:oleObj name="Graph" r:id="rId3" imgW="9802440" imgH="3599640" progId="Origin95.Graph">
                  <p:embed/>
                  <p:pic>
                    <p:nvPicPr>
                      <p:cNvPr id="0" name=""/>
                      <p:cNvPicPr/>
                      <p:nvPr/>
                    </p:nvPicPr>
                    <p:blipFill>
                      <a:blip r:embed="rId4"/>
                      <a:stretch>
                        <a:fillRect/>
                      </a:stretch>
                    </p:blipFill>
                    <p:spPr>
                      <a:xfrm>
                        <a:off x="6580110" y="3379123"/>
                        <a:ext cx="5514638" cy="2024565"/>
                      </a:xfrm>
                      <a:prstGeom prst="rect">
                        <a:avLst/>
                      </a:prstGeom>
                    </p:spPr>
                  </p:pic>
                </p:oleObj>
              </mc:Fallback>
            </mc:AlternateContent>
          </a:graphicData>
        </a:graphic>
      </p:graphicFrame>
      <p:graphicFrame>
        <p:nvGraphicFramePr>
          <p:cNvPr id="7" name="개체 6">
            <a:extLst>
              <a:ext uri="{FF2B5EF4-FFF2-40B4-BE49-F238E27FC236}">
                <a16:creationId xmlns:a16="http://schemas.microsoft.com/office/drawing/2014/main" id="{EE7E080B-6F16-7197-1B3D-BC188588DCF1}"/>
              </a:ext>
            </a:extLst>
          </p:cNvPr>
          <p:cNvGraphicFramePr>
            <a:graphicFrameLocks noChangeAspect="1"/>
          </p:cNvGraphicFramePr>
          <p:nvPr>
            <p:extLst>
              <p:ext uri="{D42A27DB-BD31-4B8C-83A1-F6EECF244321}">
                <p14:modId xmlns:p14="http://schemas.microsoft.com/office/powerpoint/2010/main" val="496583464"/>
              </p:ext>
            </p:extLst>
          </p:nvPr>
        </p:nvGraphicFramePr>
        <p:xfrm>
          <a:off x="6580110" y="1533802"/>
          <a:ext cx="5514642" cy="2024566"/>
        </p:xfrm>
        <a:graphic>
          <a:graphicData uri="http://schemas.openxmlformats.org/presentationml/2006/ole">
            <mc:AlternateContent xmlns:mc="http://schemas.openxmlformats.org/markup-compatibility/2006">
              <mc:Choice xmlns:v="urn:schemas-microsoft-com:vml" Requires="v">
                <p:oleObj name="Graph" r:id="rId5" imgW="9802440" imgH="3599640" progId="Origin95.Graph">
                  <p:embed/>
                </p:oleObj>
              </mc:Choice>
              <mc:Fallback>
                <p:oleObj name="Graph" r:id="rId5" imgW="9802440" imgH="3599640" progId="Origin95.Graph">
                  <p:embed/>
                  <p:pic>
                    <p:nvPicPr>
                      <p:cNvPr id="0" name=""/>
                      <p:cNvPicPr/>
                      <p:nvPr/>
                    </p:nvPicPr>
                    <p:blipFill>
                      <a:blip r:embed="rId6"/>
                      <a:stretch>
                        <a:fillRect/>
                      </a:stretch>
                    </p:blipFill>
                    <p:spPr>
                      <a:xfrm>
                        <a:off x="6580110" y="1533802"/>
                        <a:ext cx="5514642" cy="2024566"/>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193B1093-AC5E-115D-4F5E-F0A6ECD02BE3}"/>
              </a:ext>
            </a:extLst>
          </p:cNvPr>
          <p:cNvSpPr txBox="1"/>
          <p:nvPr/>
        </p:nvSpPr>
        <p:spPr>
          <a:xfrm>
            <a:off x="7639397" y="1012368"/>
            <a:ext cx="3513906" cy="33855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600" b="1" dirty="0">
                <a:latin typeface="Arial" panose="020B0604020202020204" pitchFamily="34" charset="0"/>
                <a:cs typeface="Arial" panose="020B0604020202020204" pitchFamily="34" charset="0"/>
              </a:rPr>
              <a:t>UV-vis absorbance of ionomers</a:t>
            </a:r>
          </a:p>
        </p:txBody>
      </p:sp>
      <p:sp>
        <p:nvSpPr>
          <p:cNvPr id="20" name="TextBox 19">
            <a:extLst>
              <a:ext uri="{FF2B5EF4-FFF2-40B4-BE49-F238E27FC236}">
                <a16:creationId xmlns:a16="http://schemas.microsoft.com/office/drawing/2014/main" id="{24BD8D58-1740-717C-64B7-37D5AA362D3A}"/>
              </a:ext>
            </a:extLst>
          </p:cNvPr>
          <p:cNvSpPr txBox="1"/>
          <p:nvPr/>
        </p:nvSpPr>
        <p:spPr>
          <a:xfrm>
            <a:off x="1546168" y="1012368"/>
            <a:ext cx="4026504" cy="33855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600" b="1" dirty="0">
                <a:latin typeface="Arial" panose="020B0604020202020204" pitchFamily="34" charset="0"/>
                <a:cs typeface="Arial" panose="020B0604020202020204" pitchFamily="34" charset="0"/>
              </a:rPr>
              <a:t>SEM &amp; EDS images  </a:t>
            </a:r>
          </a:p>
        </p:txBody>
      </p:sp>
      <p:grpSp>
        <p:nvGrpSpPr>
          <p:cNvPr id="43" name="그룹 42">
            <a:extLst>
              <a:ext uri="{FF2B5EF4-FFF2-40B4-BE49-F238E27FC236}">
                <a16:creationId xmlns:a16="http://schemas.microsoft.com/office/drawing/2014/main" id="{C62DE3F5-1A88-7D74-A925-65D7BDC9DED4}"/>
              </a:ext>
            </a:extLst>
          </p:cNvPr>
          <p:cNvGrpSpPr/>
          <p:nvPr/>
        </p:nvGrpSpPr>
        <p:grpSpPr>
          <a:xfrm>
            <a:off x="711454" y="1462850"/>
            <a:ext cx="5695932" cy="3565097"/>
            <a:chOff x="599273" y="1718644"/>
            <a:chExt cx="5695932" cy="3565097"/>
          </a:xfrm>
        </p:grpSpPr>
        <p:pic>
          <p:nvPicPr>
            <p:cNvPr id="27" name="그림 26">
              <a:extLst>
                <a:ext uri="{FF2B5EF4-FFF2-40B4-BE49-F238E27FC236}">
                  <a16:creationId xmlns:a16="http://schemas.microsoft.com/office/drawing/2014/main" id="{DE96082B-B3D9-3909-0349-92BE18837E10}"/>
                </a:ext>
              </a:extLst>
            </p:cNvPr>
            <p:cNvPicPr>
              <a:picLocks noChangeAspect="1"/>
            </p:cNvPicPr>
            <p:nvPr/>
          </p:nvPicPr>
          <p:blipFill>
            <a:blip r:embed="rId7"/>
            <a:stretch>
              <a:fillRect/>
            </a:stretch>
          </p:blipFill>
          <p:spPr>
            <a:xfrm>
              <a:off x="3538046" y="2162383"/>
              <a:ext cx="2743438" cy="2072820"/>
            </a:xfrm>
            <a:prstGeom prst="rect">
              <a:avLst/>
            </a:prstGeom>
          </p:spPr>
        </p:pic>
        <p:pic>
          <p:nvPicPr>
            <p:cNvPr id="28" name="그림 27">
              <a:extLst>
                <a:ext uri="{FF2B5EF4-FFF2-40B4-BE49-F238E27FC236}">
                  <a16:creationId xmlns:a16="http://schemas.microsoft.com/office/drawing/2014/main" id="{1F19A50A-B6FD-A35F-88B9-4B769433BCB2}"/>
                </a:ext>
              </a:extLst>
            </p:cNvPr>
            <p:cNvPicPr>
              <a:picLocks noChangeAspect="1"/>
            </p:cNvPicPr>
            <p:nvPr/>
          </p:nvPicPr>
          <p:blipFill>
            <a:blip r:embed="rId8"/>
            <a:stretch>
              <a:fillRect/>
            </a:stretch>
          </p:blipFill>
          <p:spPr>
            <a:xfrm>
              <a:off x="608163" y="2162383"/>
              <a:ext cx="2743438" cy="2072820"/>
            </a:xfrm>
            <a:prstGeom prst="rect">
              <a:avLst/>
            </a:prstGeom>
          </p:spPr>
        </p:pic>
        <p:sp>
          <p:nvSpPr>
            <p:cNvPr id="29" name="사각형: 둥근 모서리 28">
              <a:extLst>
                <a:ext uri="{FF2B5EF4-FFF2-40B4-BE49-F238E27FC236}">
                  <a16:creationId xmlns:a16="http://schemas.microsoft.com/office/drawing/2014/main" id="{999E23BE-3EA0-91F9-9A29-76EFDB771061}"/>
                </a:ext>
              </a:extLst>
            </p:cNvPr>
            <p:cNvSpPr/>
            <p:nvPr/>
          </p:nvSpPr>
          <p:spPr>
            <a:xfrm>
              <a:off x="1038466" y="1718644"/>
              <a:ext cx="1865060" cy="393970"/>
            </a:xfrm>
            <a:prstGeom prst="roundRect">
              <a:avLst/>
            </a:prstGeom>
            <a:solidFill>
              <a:schemeClr val="accent1">
                <a:lumMod val="40000"/>
                <a:lumOff val="6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err="1">
                  <a:solidFill>
                    <a:schemeClr val="tx1"/>
                  </a:solidFill>
                  <a:latin typeface="Arial" panose="020B0604020202020204" pitchFamily="34" charset="0"/>
                  <a:cs typeface="Arial" panose="020B0604020202020204" pitchFamily="34" charset="0"/>
                </a:rPr>
                <a:t>Nafion</a:t>
              </a:r>
              <a:endParaRPr lang="ko-KR" altLang="en-US" b="1" dirty="0">
                <a:solidFill>
                  <a:schemeClr val="tx1"/>
                </a:solidFill>
                <a:latin typeface="Arial" panose="020B0604020202020204" pitchFamily="34" charset="0"/>
                <a:cs typeface="Arial" panose="020B0604020202020204" pitchFamily="34" charset="0"/>
              </a:endParaRPr>
            </a:p>
          </p:txBody>
        </p:sp>
        <p:sp>
          <p:nvSpPr>
            <p:cNvPr id="30" name="사각형: 둥근 모서리 29">
              <a:extLst>
                <a:ext uri="{FF2B5EF4-FFF2-40B4-BE49-F238E27FC236}">
                  <a16:creationId xmlns:a16="http://schemas.microsoft.com/office/drawing/2014/main" id="{44582EE4-E6E6-90C9-43AA-124661F5A051}"/>
                </a:ext>
              </a:extLst>
            </p:cNvPr>
            <p:cNvSpPr/>
            <p:nvPr/>
          </p:nvSpPr>
          <p:spPr>
            <a:xfrm>
              <a:off x="3968224" y="1718644"/>
              <a:ext cx="1865060" cy="393970"/>
            </a:xfrm>
            <a:prstGeom prst="roundRect">
              <a:avLst/>
            </a:prstGeom>
            <a:solidFill>
              <a:schemeClr val="accent2">
                <a:lumMod val="60000"/>
                <a:lumOff val="4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err="1">
                  <a:solidFill>
                    <a:schemeClr val="tx1"/>
                  </a:solidFill>
                  <a:latin typeface="Arial" panose="020B0604020202020204" pitchFamily="34" charset="0"/>
                  <a:cs typeface="Arial" panose="020B0604020202020204" pitchFamily="34" charset="0"/>
                </a:rPr>
                <a:t>Sustainion</a:t>
              </a:r>
              <a:endParaRPr lang="ko-KR" altLang="en-US" b="1" dirty="0">
                <a:solidFill>
                  <a:schemeClr val="tx1"/>
                </a:solidFill>
                <a:latin typeface="Arial" panose="020B0604020202020204" pitchFamily="34" charset="0"/>
                <a:cs typeface="Arial" panose="020B0604020202020204" pitchFamily="34" charset="0"/>
              </a:endParaRPr>
            </a:p>
          </p:txBody>
        </p:sp>
        <p:grpSp>
          <p:nvGrpSpPr>
            <p:cNvPr id="42" name="그룹 41">
              <a:extLst>
                <a:ext uri="{FF2B5EF4-FFF2-40B4-BE49-F238E27FC236}">
                  <a16:creationId xmlns:a16="http://schemas.microsoft.com/office/drawing/2014/main" id="{475F00A6-CEDC-6AD0-675C-A6489AA769EB}"/>
                </a:ext>
              </a:extLst>
            </p:cNvPr>
            <p:cNvGrpSpPr/>
            <p:nvPr/>
          </p:nvGrpSpPr>
          <p:grpSpPr>
            <a:xfrm>
              <a:off x="3524326" y="4284972"/>
              <a:ext cx="2770879" cy="998769"/>
              <a:chOff x="3421931" y="4214952"/>
              <a:chExt cx="2770879" cy="998769"/>
            </a:xfrm>
          </p:grpSpPr>
          <p:pic>
            <p:nvPicPr>
              <p:cNvPr id="33" name="Picture 1">
                <a:extLst>
                  <a:ext uri="{FF2B5EF4-FFF2-40B4-BE49-F238E27FC236}">
                    <a16:creationId xmlns:a16="http://schemas.microsoft.com/office/drawing/2014/main" id="{A21D7138-B78E-E4B6-DA1B-E7F841E6ABDC}"/>
                  </a:ext>
                </a:extLst>
              </p:cNvPr>
              <p:cNvPicPr>
                <a:picLocks noChangeAspect="1"/>
              </p:cNvPicPr>
              <p:nvPr/>
            </p:nvPicPr>
            <p:blipFill rotWithShape="1">
              <a:blip r:embed="rId9" cstate="print"/>
              <a:srcRect l="5095" t="13627" r="3410" b="12640"/>
              <a:stretch/>
            </p:blipFill>
            <p:spPr bwMode="auto">
              <a:xfrm>
                <a:off x="4810367" y="4214952"/>
                <a:ext cx="1382443" cy="998769"/>
              </a:xfrm>
              <a:prstGeom prst="rect">
                <a:avLst/>
              </a:prstGeom>
              <a:noFill/>
              <a:ln w="9525">
                <a:noFill/>
                <a:miter lim="800000"/>
                <a:headEnd/>
                <a:tailEnd/>
              </a:ln>
            </p:spPr>
          </p:pic>
          <p:pic>
            <p:nvPicPr>
              <p:cNvPr id="34" name="Picture 1">
                <a:extLst>
                  <a:ext uri="{FF2B5EF4-FFF2-40B4-BE49-F238E27FC236}">
                    <a16:creationId xmlns:a16="http://schemas.microsoft.com/office/drawing/2014/main" id="{F0B60B04-8D4B-F9CF-9305-AA21B4976A13}"/>
                  </a:ext>
                </a:extLst>
              </p:cNvPr>
              <p:cNvPicPr>
                <a:picLocks noChangeAspect="1"/>
              </p:cNvPicPr>
              <p:nvPr/>
            </p:nvPicPr>
            <p:blipFill rotWithShape="1">
              <a:blip r:embed="rId10" cstate="print"/>
              <a:srcRect l="3236" t="13626" r="5269" b="12640"/>
              <a:stretch/>
            </p:blipFill>
            <p:spPr bwMode="auto">
              <a:xfrm>
                <a:off x="3421931" y="4214953"/>
                <a:ext cx="1376428" cy="994424"/>
              </a:xfrm>
              <a:prstGeom prst="rect">
                <a:avLst/>
              </a:prstGeom>
              <a:noFill/>
              <a:ln w="9525">
                <a:noFill/>
                <a:miter lim="800000"/>
                <a:headEnd/>
                <a:tailEnd/>
              </a:ln>
            </p:spPr>
          </p:pic>
        </p:grpSp>
        <p:grpSp>
          <p:nvGrpSpPr>
            <p:cNvPr id="41" name="그룹 40">
              <a:extLst>
                <a:ext uri="{FF2B5EF4-FFF2-40B4-BE49-F238E27FC236}">
                  <a16:creationId xmlns:a16="http://schemas.microsoft.com/office/drawing/2014/main" id="{A8AE34B2-5454-89D2-506F-5B72C608080D}"/>
                </a:ext>
              </a:extLst>
            </p:cNvPr>
            <p:cNvGrpSpPr/>
            <p:nvPr/>
          </p:nvGrpSpPr>
          <p:grpSpPr>
            <a:xfrm>
              <a:off x="599277" y="4284972"/>
              <a:ext cx="2761211" cy="998769"/>
              <a:chOff x="496882" y="4214952"/>
              <a:chExt cx="2761211" cy="998769"/>
            </a:xfrm>
          </p:grpSpPr>
          <p:pic>
            <p:nvPicPr>
              <p:cNvPr id="32" name="Picture 1">
                <a:extLst>
                  <a:ext uri="{FF2B5EF4-FFF2-40B4-BE49-F238E27FC236}">
                    <a16:creationId xmlns:a16="http://schemas.microsoft.com/office/drawing/2014/main" id="{3D9A2B03-2B36-1FB5-7342-C0E049D4BDE6}"/>
                  </a:ext>
                </a:extLst>
              </p:cNvPr>
              <p:cNvPicPr>
                <a:picLocks noChangeAspect="1"/>
              </p:cNvPicPr>
              <p:nvPr/>
            </p:nvPicPr>
            <p:blipFill rotWithShape="1">
              <a:blip r:embed="rId11" cstate="print"/>
              <a:srcRect l="3409" t="15102" r="5442" b="11164"/>
              <a:stretch/>
            </p:blipFill>
            <p:spPr bwMode="auto">
              <a:xfrm>
                <a:off x="1880895" y="4214952"/>
                <a:ext cx="1377198" cy="998769"/>
              </a:xfrm>
              <a:prstGeom prst="rect">
                <a:avLst/>
              </a:prstGeom>
              <a:noFill/>
              <a:ln w="9525">
                <a:noFill/>
                <a:miter lim="800000"/>
                <a:headEnd/>
                <a:tailEnd/>
              </a:ln>
            </p:spPr>
          </p:pic>
          <p:pic>
            <p:nvPicPr>
              <p:cNvPr id="36" name="Picture 1">
                <a:extLst>
                  <a:ext uri="{FF2B5EF4-FFF2-40B4-BE49-F238E27FC236}">
                    <a16:creationId xmlns:a16="http://schemas.microsoft.com/office/drawing/2014/main" id="{B319F06F-A11E-879B-962E-186F415C1273}"/>
                  </a:ext>
                </a:extLst>
              </p:cNvPr>
              <p:cNvPicPr>
                <a:picLocks noChangeAspect="1"/>
              </p:cNvPicPr>
              <p:nvPr/>
            </p:nvPicPr>
            <p:blipFill rotWithShape="1">
              <a:blip r:embed="rId12" cstate="print"/>
              <a:srcRect l="3409" t="15102" r="5442" b="11164"/>
              <a:stretch/>
            </p:blipFill>
            <p:spPr bwMode="auto">
              <a:xfrm>
                <a:off x="496882" y="4214952"/>
                <a:ext cx="1377198" cy="998769"/>
              </a:xfrm>
              <a:prstGeom prst="rect">
                <a:avLst/>
              </a:prstGeom>
              <a:noFill/>
              <a:ln w="9525">
                <a:noFill/>
                <a:miter lim="800000"/>
                <a:headEnd/>
                <a:tailEnd/>
              </a:ln>
            </p:spPr>
          </p:pic>
        </p:grpSp>
        <p:sp>
          <p:nvSpPr>
            <p:cNvPr id="37" name="TextBox 36">
              <a:extLst>
                <a:ext uri="{FF2B5EF4-FFF2-40B4-BE49-F238E27FC236}">
                  <a16:creationId xmlns:a16="http://schemas.microsoft.com/office/drawing/2014/main" id="{2533541F-ECFC-6065-8186-9EB91B11DF6E}"/>
                </a:ext>
              </a:extLst>
            </p:cNvPr>
            <p:cNvSpPr txBox="1"/>
            <p:nvPr/>
          </p:nvSpPr>
          <p:spPr>
            <a:xfrm>
              <a:off x="599273" y="4284972"/>
              <a:ext cx="493492" cy="276999"/>
            </a:xfrm>
            <a:prstGeom prst="rect">
              <a:avLst/>
            </a:prstGeom>
            <a:noFill/>
          </p:spPr>
          <p:txBody>
            <a:bodyPr wrap="square" rtlCol="0">
              <a:spAutoFit/>
            </a:bodyPr>
            <a:lstStyle/>
            <a:p>
              <a:r>
                <a:rPr lang="en-US" altLang="ko-KR" sz="1200" b="1" dirty="0">
                  <a:solidFill>
                    <a:schemeClr val="bg1"/>
                  </a:solidFill>
                  <a:latin typeface="Arial" panose="020B0604020202020204" pitchFamily="34" charset="0"/>
                  <a:cs typeface="Arial" panose="020B0604020202020204" pitchFamily="34" charset="0"/>
                </a:rPr>
                <a:t>Mo</a:t>
              </a:r>
              <a:endParaRPr lang="ko-KR" altLang="en-US" sz="1200" b="1" dirty="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4A2DDB4-CDA6-7C2C-F1B0-F6567FC711E6}"/>
                </a:ext>
              </a:extLst>
            </p:cNvPr>
            <p:cNvSpPr txBox="1"/>
            <p:nvPr/>
          </p:nvSpPr>
          <p:spPr>
            <a:xfrm>
              <a:off x="1970996" y="4284972"/>
              <a:ext cx="493492" cy="276999"/>
            </a:xfrm>
            <a:prstGeom prst="rect">
              <a:avLst/>
            </a:prstGeom>
            <a:noFill/>
          </p:spPr>
          <p:txBody>
            <a:bodyPr wrap="square" rtlCol="0">
              <a:spAutoFit/>
            </a:bodyPr>
            <a:lstStyle/>
            <a:p>
              <a:r>
                <a:rPr lang="en-US" altLang="ko-KR" sz="1200" b="1" dirty="0">
                  <a:solidFill>
                    <a:schemeClr val="bg1"/>
                  </a:solidFill>
                  <a:latin typeface="Arial" panose="020B0604020202020204" pitchFamily="34" charset="0"/>
                  <a:cs typeface="Arial" panose="020B0604020202020204" pitchFamily="34" charset="0"/>
                </a:rPr>
                <a:t>F</a:t>
              </a:r>
              <a:endParaRPr lang="ko-KR" altLang="en-US" sz="1200" b="1"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EEA4726-3FC2-5A38-FDC6-507D3470A0BB}"/>
                </a:ext>
              </a:extLst>
            </p:cNvPr>
            <p:cNvSpPr txBox="1"/>
            <p:nvPr/>
          </p:nvSpPr>
          <p:spPr>
            <a:xfrm>
              <a:off x="3518308" y="4284971"/>
              <a:ext cx="493492" cy="276999"/>
            </a:xfrm>
            <a:prstGeom prst="rect">
              <a:avLst/>
            </a:prstGeom>
            <a:noFill/>
          </p:spPr>
          <p:txBody>
            <a:bodyPr wrap="square" rtlCol="0">
              <a:spAutoFit/>
            </a:bodyPr>
            <a:lstStyle/>
            <a:p>
              <a:r>
                <a:rPr lang="en-US" altLang="ko-KR" sz="1200" b="1" dirty="0">
                  <a:solidFill>
                    <a:schemeClr val="bg1"/>
                  </a:solidFill>
                  <a:latin typeface="Arial" panose="020B0604020202020204" pitchFamily="34" charset="0"/>
                  <a:cs typeface="Arial" panose="020B0604020202020204" pitchFamily="34" charset="0"/>
                </a:rPr>
                <a:t>Mo</a:t>
              </a:r>
              <a:endParaRPr lang="ko-KR" altLang="en-US" sz="1200" b="1"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E430F2F1-4F1B-E163-584D-998B8E130BE8}"/>
                </a:ext>
              </a:extLst>
            </p:cNvPr>
            <p:cNvSpPr txBox="1"/>
            <p:nvPr/>
          </p:nvSpPr>
          <p:spPr>
            <a:xfrm>
              <a:off x="4911481" y="4284971"/>
              <a:ext cx="493492" cy="276999"/>
            </a:xfrm>
            <a:prstGeom prst="rect">
              <a:avLst/>
            </a:prstGeom>
            <a:noFill/>
          </p:spPr>
          <p:txBody>
            <a:bodyPr wrap="square" rtlCol="0">
              <a:spAutoFit/>
            </a:bodyPr>
            <a:lstStyle/>
            <a:p>
              <a:r>
                <a:rPr lang="en-US" altLang="ko-KR" sz="1200" b="1" dirty="0">
                  <a:solidFill>
                    <a:schemeClr val="bg1"/>
                  </a:solidFill>
                  <a:latin typeface="Arial" panose="020B0604020202020204" pitchFamily="34" charset="0"/>
                  <a:cs typeface="Arial" panose="020B0604020202020204" pitchFamily="34" charset="0"/>
                </a:rPr>
                <a:t>Cl</a:t>
              </a:r>
              <a:endParaRPr lang="ko-KR" altLang="en-US" sz="1200" b="1" dirty="0">
                <a:solidFill>
                  <a:schemeClr val="bg1"/>
                </a:solidFill>
                <a:latin typeface="Arial" panose="020B0604020202020204" pitchFamily="34" charset="0"/>
                <a:cs typeface="Arial" panose="020B0604020202020204" pitchFamily="34" charset="0"/>
              </a:endParaRPr>
            </a:p>
          </p:txBody>
        </p:sp>
      </p:grpSp>
      <p:pic>
        <p:nvPicPr>
          <p:cNvPr id="44" name="Picture 2" descr="Nafion - Wikipedia">
            <a:extLst>
              <a:ext uri="{FF2B5EF4-FFF2-40B4-BE49-F238E27FC236}">
                <a16:creationId xmlns:a16="http://schemas.microsoft.com/office/drawing/2014/main" id="{2D2154C7-9B57-31D6-D9FC-9E808ACD1F8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12851"/>
          <a:stretch/>
        </p:blipFill>
        <p:spPr bwMode="auto">
          <a:xfrm>
            <a:off x="1049742" y="5070742"/>
            <a:ext cx="2189761" cy="10888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undefined">
            <a:extLst>
              <a:ext uri="{FF2B5EF4-FFF2-40B4-BE49-F238E27FC236}">
                <a16:creationId xmlns:a16="http://schemas.microsoft.com/office/drawing/2014/main" id="{7E1BC00A-766E-68FA-5EFC-DE61D46C5F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54143" y="5027947"/>
            <a:ext cx="1257502" cy="129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159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D8EE62-CCD9-7128-7691-4C908A3A07E2}"/>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Results</a:t>
            </a:r>
            <a:endParaRPr lang="ko-KR" altLang="en-US" sz="3200" b="1" dirty="0">
              <a:solidFill>
                <a:schemeClr val="bg1"/>
              </a:solidFill>
              <a:latin typeface="Arial" panose="020B0604020202020204" pitchFamily="34" charset="0"/>
              <a:cs typeface="Arial" panose="020B0604020202020204" pitchFamily="34" charset="0"/>
            </a:endParaRPr>
          </a:p>
        </p:txBody>
      </p:sp>
      <p:graphicFrame>
        <p:nvGraphicFramePr>
          <p:cNvPr id="3" name="개체 2">
            <a:extLst>
              <a:ext uri="{FF2B5EF4-FFF2-40B4-BE49-F238E27FC236}">
                <a16:creationId xmlns:a16="http://schemas.microsoft.com/office/drawing/2014/main" id="{AF991D4C-D763-B9C5-3C50-A33E90311199}"/>
              </a:ext>
            </a:extLst>
          </p:cNvPr>
          <p:cNvGraphicFramePr>
            <a:graphicFrameLocks noChangeAspect="1"/>
          </p:cNvGraphicFramePr>
          <p:nvPr>
            <p:extLst>
              <p:ext uri="{D42A27DB-BD31-4B8C-83A1-F6EECF244321}">
                <p14:modId xmlns:p14="http://schemas.microsoft.com/office/powerpoint/2010/main" val="1761934775"/>
              </p:ext>
            </p:extLst>
          </p:nvPr>
        </p:nvGraphicFramePr>
        <p:xfrm>
          <a:off x="802353" y="1453279"/>
          <a:ext cx="5243444" cy="4012190"/>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3" name="개체 2">
                        <a:extLst>
                          <a:ext uri="{FF2B5EF4-FFF2-40B4-BE49-F238E27FC236}">
                            <a16:creationId xmlns:a16="http://schemas.microsoft.com/office/drawing/2014/main" id="{3350620F-480C-97B8-80D7-B5862719DC3B}"/>
                          </a:ext>
                        </a:extLst>
                      </p:cNvPr>
                      <p:cNvPicPr/>
                      <p:nvPr/>
                    </p:nvPicPr>
                    <p:blipFill>
                      <a:blip r:embed="rId4"/>
                      <a:stretch>
                        <a:fillRect/>
                      </a:stretch>
                    </p:blipFill>
                    <p:spPr>
                      <a:xfrm>
                        <a:off x="802353" y="1453279"/>
                        <a:ext cx="5243444" cy="4012190"/>
                      </a:xfrm>
                      <a:prstGeom prst="rect">
                        <a:avLst/>
                      </a:prstGeom>
                    </p:spPr>
                  </p:pic>
                </p:oleObj>
              </mc:Fallback>
            </mc:AlternateContent>
          </a:graphicData>
        </a:graphic>
      </p:graphicFrame>
      <p:graphicFrame>
        <p:nvGraphicFramePr>
          <p:cNvPr id="4" name="개체 3">
            <a:extLst>
              <a:ext uri="{FF2B5EF4-FFF2-40B4-BE49-F238E27FC236}">
                <a16:creationId xmlns:a16="http://schemas.microsoft.com/office/drawing/2014/main" id="{480A3DA5-7A5B-796F-15D5-D88EA001B2FC}"/>
              </a:ext>
            </a:extLst>
          </p:cNvPr>
          <p:cNvGraphicFramePr>
            <a:graphicFrameLocks noChangeAspect="1"/>
          </p:cNvGraphicFramePr>
          <p:nvPr>
            <p:extLst>
              <p:ext uri="{D42A27DB-BD31-4B8C-83A1-F6EECF244321}">
                <p14:modId xmlns:p14="http://schemas.microsoft.com/office/powerpoint/2010/main" val="866904899"/>
              </p:ext>
            </p:extLst>
          </p:nvPr>
        </p:nvGraphicFramePr>
        <p:xfrm>
          <a:off x="5944507" y="1453279"/>
          <a:ext cx="5241827" cy="4012190"/>
        </p:xfrm>
        <a:graphic>
          <a:graphicData uri="http://schemas.openxmlformats.org/presentationml/2006/ole">
            <mc:AlternateContent xmlns:mc="http://schemas.openxmlformats.org/markup-compatibility/2006">
              <mc:Choice xmlns:v="urn:schemas-microsoft-com:vml" Requires="v">
                <p:oleObj name="Graph" r:id="rId5" imgW="9802440" imgH="7502760" progId="Origin95.Graph">
                  <p:embed/>
                </p:oleObj>
              </mc:Choice>
              <mc:Fallback>
                <p:oleObj name="Graph" r:id="rId5" imgW="9802440" imgH="7502760" progId="Origin95.Graph">
                  <p:embed/>
                  <p:pic>
                    <p:nvPicPr>
                      <p:cNvPr id="5" name="개체 4">
                        <a:extLst>
                          <a:ext uri="{FF2B5EF4-FFF2-40B4-BE49-F238E27FC236}">
                            <a16:creationId xmlns:a16="http://schemas.microsoft.com/office/drawing/2014/main" id="{0765A8A7-A2D2-C090-04FF-8F02684E2978}"/>
                          </a:ext>
                        </a:extLst>
                      </p:cNvPr>
                      <p:cNvPicPr/>
                      <p:nvPr/>
                    </p:nvPicPr>
                    <p:blipFill>
                      <a:blip r:embed="rId6"/>
                      <a:stretch>
                        <a:fillRect/>
                      </a:stretch>
                    </p:blipFill>
                    <p:spPr>
                      <a:xfrm>
                        <a:off x="5944507" y="1453279"/>
                        <a:ext cx="5241827" cy="401219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A072CFB-28BC-A3F5-A9DF-181B70317C08}"/>
              </a:ext>
            </a:extLst>
          </p:cNvPr>
          <p:cNvSpPr txBox="1"/>
          <p:nvPr/>
        </p:nvSpPr>
        <p:spPr>
          <a:xfrm>
            <a:off x="214340" y="1083947"/>
            <a:ext cx="5478961" cy="369332"/>
          </a:xfrm>
          <a:prstGeom prst="rect">
            <a:avLst/>
          </a:prstGeom>
          <a:noFill/>
        </p:spPr>
        <p:txBody>
          <a:bodyPr wrap="square" rtlCol="0">
            <a:spAutoFit/>
          </a:bodyPr>
          <a:lstStyle/>
          <a:p>
            <a:pPr marL="342900" indent="-342900">
              <a:buFont typeface="Wingdings" panose="05000000000000000000" pitchFamily="2" charset="2"/>
              <a:buChar char="v"/>
            </a:pPr>
            <a:r>
              <a:rPr lang="en-US" altLang="ko-KR" b="1" dirty="0">
                <a:latin typeface="Arial" panose="020B0604020202020204" pitchFamily="34" charset="0"/>
                <a:cs typeface="Arial" panose="020B0604020202020204" pitchFamily="34" charset="0"/>
              </a:rPr>
              <a:t>Edge-exposed MoS</a:t>
            </a:r>
            <a:r>
              <a:rPr lang="en-US" altLang="ko-KR" b="1" baseline="-25000" dirty="0">
                <a:latin typeface="Arial" panose="020B0604020202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1EE46C1A-DB05-7FD5-FFB7-B78688815693}"/>
              </a:ext>
            </a:extLst>
          </p:cNvPr>
          <p:cNvSpPr txBox="1"/>
          <p:nvPr/>
        </p:nvSpPr>
        <p:spPr>
          <a:xfrm>
            <a:off x="3920859" y="220569"/>
            <a:ext cx="3169422" cy="461665"/>
          </a:xfrm>
          <a:prstGeom prst="rect">
            <a:avLst/>
          </a:prstGeom>
          <a:noFill/>
        </p:spPr>
        <p:txBody>
          <a:bodyPr wrap="square" rtlCol="0">
            <a:spAutoFit/>
          </a:bodyPr>
          <a:lstStyle/>
          <a:p>
            <a:pPr algn="ctr"/>
            <a:r>
              <a:rPr lang="en-US" altLang="ko-KR" sz="2400" b="1" dirty="0">
                <a:solidFill>
                  <a:srgbClr val="0072BB"/>
                </a:solidFill>
                <a:latin typeface="Arial" panose="020B0604020202020204" pitchFamily="34" charset="0"/>
                <a:cs typeface="Arial" panose="020B0604020202020204" pitchFamily="34" charset="0"/>
              </a:rPr>
              <a:t>NRR performance</a:t>
            </a:r>
          </a:p>
        </p:txBody>
      </p:sp>
      <p:sp>
        <p:nvSpPr>
          <p:cNvPr id="7" name="TextBox 6">
            <a:extLst>
              <a:ext uri="{FF2B5EF4-FFF2-40B4-BE49-F238E27FC236}">
                <a16:creationId xmlns:a16="http://schemas.microsoft.com/office/drawing/2014/main" id="{AF7A83AA-9923-B4F1-A388-01ADF45FAA36}"/>
              </a:ext>
            </a:extLst>
          </p:cNvPr>
          <p:cNvSpPr txBox="1"/>
          <p:nvPr/>
        </p:nvSpPr>
        <p:spPr>
          <a:xfrm>
            <a:off x="1705817" y="1916547"/>
            <a:ext cx="736089"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Planar</a:t>
            </a:r>
            <a:endParaRPr lang="ko-KR" alt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EB4C852-941C-3C83-1708-F82FCB7C6305}"/>
              </a:ext>
            </a:extLst>
          </p:cNvPr>
          <p:cNvSpPr txBox="1"/>
          <p:nvPr/>
        </p:nvSpPr>
        <p:spPr>
          <a:xfrm>
            <a:off x="6863199" y="1916547"/>
            <a:ext cx="1613826"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Edge-exposed </a:t>
            </a:r>
            <a:endParaRPr lang="ko-KR" alt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3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화살표: 아래쪽 7">
            <a:extLst>
              <a:ext uri="{FF2B5EF4-FFF2-40B4-BE49-F238E27FC236}">
                <a16:creationId xmlns:a16="http://schemas.microsoft.com/office/drawing/2014/main" id="{D9251AFD-7AA6-3E71-C21D-116805C2E563}"/>
              </a:ext>
            </a:extLst>
          </p:cNvPr>
          <p:cNvSpPr/>
          <p:nvPr/>
        </p:nvSpPr>
        <p:spPr>
          <a:xfrm>
            <a:off x="8624991" y="155388"/>
            <a:ext cx="2162841" cy="5761318"/>
          </a:xfrm>
          <a:prstGeom prst="downArrow">
            <a:avLst>
              <a:gd name="adj1" fmla="val 62783"/>
              <a:gd name="adj2" fmla="val 56165"/>
            </a:avLst>
          </a:prstGeom>
          <a:gradFill flip="none" rotWithShape="1">
            <a:gsLst>
              <a:gs pos="41000">
                <a:schemeClr val="accent4">
                  <a:lumMod val="5000"/>
                  <a:lumOff val="95000"/>
                </a:schemeClr>
              </a:gs>
              <a:gs pos="72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2D574F06-5386-CB29-DBCD-B5258E6A5DF0}"/>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Results</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13C536D-D00D-7C17-D474-49FC9A30E3FE}"/>
              </a:ext>
            </a:extLst>
          </p:cNvPr>
          <p:cNvSpPr txBox="1"/>
          <p:nvPr/>
        </p:nvSpPr>
        <p:spPr>
          <a:xfrm>
            <a:off x="3920859" y="220569"/>
            <a:ext cx="3169422" cy="461665"/>
          </a:xfrm>
          <a:prstGeom prst="rect">
            <a:avLst/>
          </a:prstGeom>
          <a:noFill/>
        </p:spPr>
        <p:txBody>
          <a:bodyPr wrap="square" rtlCol="0">
            <a:spAutoFit/>
          </a:bodyPr>
          <a:lstStyle/>
          <a:p>
            <a:pPr algn="ctr"/>
            <a:r>
              <a:rPr lang="en-US" altLang="ko-KR" sz="2400" b="1" dirty="0">
                <a:solidFill>
                  <a:srgbClr val="0072BB"/>
                </a:solidFill>
                <a:latin typeface="Arial" panose="020B0604020202020204" pitchFamily="34" charset="0"/>
                <a:cs typeface="Arial" panose="020B0604020202020204" pitchFamily="34" charset="0"/>
              </a:rPr>
              <a:t>NRR performance</a:t>
            </a:r>
          </a:p>
        </p:txBody>
      </p:sp>
      <p:graphicFrame>
        <p:nvGraphicFramePr>
          <p:cNvPr id="11" name="개체 10">
            <a:extLst>
              <a:ext uri="{FF2B5EF4-FFF2-40B4-BE49-F238E27FC236}">
                <a16:creationId xmlns:a16="http://schemas.microsoft.com/office/drawing/2014/main" id="{2D3AFF47-63B8-A977-A8CB-75E9E17551FE}"/>
              </a:ext>
            </a:extLst>
          </p:cNvPr>
          <p:cNvGraphicFramePr>
            <a:graphicFrameLocks noChangeAspect="1"/>
          </p:cNvGraphicFramePr>
          <p:nvPr>
            <p:extLst>
              <p:ext uri="{D42A27DB-BD31-4B8C-83A1-F6EECF244321}">
                <p14:modId xmlns:p14="http://schemas.microsoft.com/office/powerpoint/2010/main" val="925632174"/>
              </p:ext>
            </p:extLst>
          </p:nvPr>
        </p:nvGraphicFramePr>
        <p:xfrm>
          <a:off x="3587872" y="901067"/>
          <a:ext cx="4022235" cy="3078692"/>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0" name=""/>
                      <p:cNvPicPr/>
                      <p:nvPr/>
                    </p:nvPicPr>
                    <p:blipFill>
                      <a:blip r:embed="rId4"/>
                      <a:stretch>
                        <a:fillRect/>
                      </a:stretch>
                    </p:blipFill>
                    <p:spPr>
                      <a:xfrm>
                        <a:off x="3587872" y="901067"/>
                        <a:ext cx="4022235" cy="3078692"/>
                      </a:xfrm>
                      <a:prstGeom prst="rect">
                        <a:avLst/>
                      </a:prstGeom>
                    </p:spPr>
                  </p:pic>
                </p:oleObj>
              </mc:Fallback>
            </mc:AlternateContent>
          </a:graphicData>
        </a:graphic>
      </p:graphicFrame>
      <p:graphicFrame>
        <p:nvGraphicFramePr>
          <p:cNvPr id="12" name="개체 11">
            <a:extLst>
              <a:ext uri="{FF2B5EF4-FFF2-40B4-BE49-F238E27FC236}">
                <a16:creationId xmlns:a16="http://schemas.microsoft.com/office/drawing/2014/main" id="{F101AFC5-2904-562E-1DDF-9E614555A1CD}"/>
              </a:ext>
            </a:extLst>
          </p:cNvPr>
          <p:cNvGraphicFramePr>
            <a:graphicFrameLocks noChangeAspect="1"/>
          </p:cNvGraphicFramePr>
          <p:nvPr>
            <p:extLst>
              <p:ext uri="{D42A27DB-BD31-4B8C-83A1-F6EECF244321}">
                <p14:modId xmlns:p14="http://schemas.microsoft.com/office/powerpoint/2010/main" val="1978162032"/>
              </p:ext>
            </p:extLst>
          </p:nvPr>
        </p:nvGraphicFramePr>
        <p:xfrm>
          <a:off x="378521" y="1011941"/>
          <a:ext cx="3698900" cy="2831951"/>
        </p:xfrm>
        <a:graphic>
          <a:graphicData uri="http://schemas.openxmlformats.org/presentationml/2006/ole">
            <mc:AlternateContent xmlns:mc="http://schemas.openxmlformats.org/markup-compatibility/2006">
              <mc:Choice xmlns:v="urn:schemas-microsoft-com:vml" Requires="v">
                <p:oleObj name="Graph" r:id="rId5" imgW="9802440" imgH="7502760" progId="Origin95.Graph">
                  <p:embed/>
                </p:oleObj>
              </mc:Choice>
              <mc:Fallback>
                <p:oleObj name="Graph" r:id="rId5" imgW="9802440" imgH="7502760" progId="Origin95.Graph">
                  <p:embed/>
                  <p:pic>
                    <p:nvPicPr>
                      <p:cNvPr id="0" name=""/>
                      <p:cNvPicPr/>
                      <p:nvPr/>
                    </p:nvPicPr>
                    <p:blipFill>
                      <a:blip r:embed="rId6"/>
                      <a:stretch>
                        <a:fillRect/>
                      </a:stretch>
                    </p:blipFill>
                    <p:spPr>
                      <a:xfrm>
                        <a:off x="378521" y="1011941"/>
                        <a:ext cx="3698900" cy="2831951"/>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5A409534-EB25-B216-9833-8FF569553D45}"/>
              </a:ext>
            </a:extLst>
          </p:cNvPr>
          <p:cNvSpPr txBox="1"/>
          <p:nvPr/>
        </p:nvSpPr>
        <p:spPr>
          <a:xfrm>
            <a:off x="214340" y="901067"/>
            <a:ext cx="5478961" cy="369332"/>
          </a:xfrm>
          <a:prstGeom prst="rect">
            <a:avLst/>
          </a:prstGeom>
          <a:noFill/>
        </p:spPr>
        <p:txBody>
          <a:bodyPr wrap="square" rtlCol="0">
            <a:spAutoFit/>
          </a:bodyPr>
          <a:lstStyle/>
          <a:p>
            <a:pPr marL="342900" indent="-342900">
              <a:buFont typeface="Wingdings" panose="05000000000000000000" pitchFamily="2" charset="2"/>
              <a:buChar char="v"/>
            </a:pPr>
            <a:r>
              <a:rPr lang="en-US" altLang="ko-KR" b="1" dirty="0">
                <a:latin typeface="Arial" panose="020B0604020202020204" pitchFamily="34" charset="0"/>
                <a:cs typeface="Arial" panose="020B0604020202020204" pitchFamily="34" charset="0"/>
              </a:rPr>
              <a:t>Ionomer / MoS</a:t>
            </a:r>
            <a:r>
              <a:rPr lang="en-US" altLang="ko-KR" b="1" baseline="-25000" dirty="0">
                <a:latin typeface="Arial" panose="020B0604020202020204" pitchFamily="34" charset="0"/>
                <a:cs typeface="Arial" panose="020B0604020202020204" pitchFamily="34" charset="0"/>
              </a:rPr>
              <a:t>2</a:t>
            </a:r>
            <a:r>
              <a:rPr lang="en-US" altLang="ko-KR" b="1" dirty="0">
                <a:latin typeface="Arial" panose="020B0604020202020204" pitchFamily="34" charset="0"/>
                <a:cs typeface="Arial" panose="020B0604020202020204" pitchFamily="34" charset="0"/>
              </a:rPr>
              <a:t> / Si</a:t>
            </a:r>
          </a:p>
        </p:txBody>
      </p:sp>
      <p:graphicFrame>
        <p:nvGraphicFramePr>
          <p:cNvPr id="3" name="개체 2">
            <a:extLst>
              <a:ext uri="{FF2B5EF4-FFF2-40B4-BE49-F238E27FC236}">
                <a16:creationId xmlns:a16="http://schemas.microsoft.com/office/drawing/2014/main" id="{10CC5A05-AA4C-000C-00F8-C3EDD6E907B4}"/>
              </a:ext>
            </a:extLst>
          </p:cNvPr>
          <p:cNvGraphicFramePr>
            <a:graphicFrameLocks noChangeAspect="1"/>
          </p:cNvGraphicFramePr>
          <p:nvPr>
            <p:extLst>
              <p:ext uri="{D42A27DB-BD31-4B8C-83A1-F6EECF244321}">
                <p14:modId xmlns:p14="http://schemas.microsoft.com/office/powerpoint/2010/main" val="459620891"/>
              </p:ext>
            </p:extLst>
          </p:nvPr>
        </p:nvGraphicFramePr>
        <p:xfrm>
          <a:off x="382562" y="3493388"/>
          <a:ext cx="3699874" cy="2831951"/>
        </p:xfrm>
        <a:graphic>
          <a:graphicData uri="http://schemas.openxmlformats.org/presentationml/2006/ole">
            <mc:AlternateContent xmlns:mc="http://schemas.openxmlformats.org/markup-compatibility/2006">
              <mc:Choice xmlns:v="urn:schemas-microsoft-com:vml" Requires="v">
                <p:oleObj name="Graph" r:id="rId7" imgW="9802440" imgH="7502760" progId="Origin95.Graph">
                  <p:embed/>
                </p:oleObj>
              </mc:Choice>
              <mc:Fallback>
                <p:oleObj name="Graph" r:id="rId7" imgW="9802440" imgH="7502760" progId="Origin95.Graph">
                  <p:embed/>
                  <p:pic>
                    <p:nvPicPr>
                      <p:cNvPr id="3" name="개체 2">
                        <a:extLst>
                          <a:ext uri="{FF2B5EF4-FFF2-40B4-BE49-F238E27FC236}">
                            <a16:creationId xmlns:a16="http://schemas.microsoft.com/office/drawing/2014/main" id="{D4030336-2ED2-DCFA-ED75-451ECD280457}"/>
                          </a:ext>
                        </a:extLst>
                      </p:cNvPr>
                      <p:cNvPicPr/>
                      <p:nvPr/>
                    </p:nvPicPr>
                    <p:blipFill>
                      <a:blip r:embed="rId8"/>
                      <a:stretch>
                        <a:fillRect/>
                      </a:stretch>
                    </p:blipFill>
                    <p:spPr>
                      <a:xfrm>
                        <a:off x="382562" y="3493388"/>
                        <a:ext cx="3699874" cy="2831951"/>
                      </a:xfrm>
                      <a:prstGeom prst="rect">
                        <a:avLst/>
                      </a:prstGeom>
                    </p:spPr>
                  </p:pic>
                </p:oleObj>
              </mc:Fallback>
            </mc:AlternateContent>
          </a:graphicData>
        </a:graphic>
      </p:graphicFrame>
      <p:graphicFrame>
        <p:nvGraphicFramePr>
          <p:cNvPr id="5" name="개체 4">
            <a:extLst>
              <a:ext uri="{FF2B5EF4-FFF2-40B4-BE49-F238E27FC236}">
                <a16:creationId xmlns:a16="http://schemas.microsoft.com/office/drawing/2014/main" id="{401244F8-4A11-54EF-4AB0-C7F6129EFDC9}"/>
              </a:ext>
            </a:extLst>
          </p:cNvPr>
          <p:cNvGraphicFramePr>
            <a:graphicFrameLocks noChangeAspect="1"/>
          </p:cNvGraphicFramePr>
          <p:nvPr>
            <p:extLst>
              <p:ext uri="{D42A27DB-BD31-4B8C-83A1-F6EECF244321}">
                <p14:modId xmlns:p14="http://schemas.microsoft.com/office/powerpoint/2010/main" val="3881828220"/>
              </p:ext>
            </p:extLst>
          </p:nvPr>
        </p:nvGraphicFramePr>
        <p:xfrm>
          <a:off x="3574984" y="3429000"/>
          <a:ext cx="4035123" cy="3078692"/>
        </p:xfrm>
        <a:graphic>
          <a:graphicData uri="http://schemas.openxmlformats.org/presentationml/2006/ole">
            <mc:AlternateContent xmlns:mc="http://schemas.openxmlformats.org/markup-compatibility/2006">
              <mc:Choice xmlns:v="urn:schemas-microsoft-com:vml" Requires="v">
                <p:oleObj name="Graph" r:id="rId9" imgW="9802440" imgH="7502760" progId="Origin95.Graph">
                  <p:embed/>
                </p:oleObj>
              </mc:Choice>
              <mc:Fallback>
                <p:oleObj name="Graph" r:id="rId9" imgW="9802440" imgH="7502760" progId="Origin95.Graph">
                  <p:embed/>
                  <p:pic>
                    <p:nvPicPr>
                      <p:cNvPr id="5" name="개체 4">
                        <a:extLst>
                          <a:ext uri="{FF2B5EF4-FFF2-40B4-BE49-F238E27FC236}">
                            <a16:creationId xmlns:a16="http://schemas.microsoft.com/office/drawing/2014/main" id="{2666A5FB-0743-91EB-1DCF-5ECF7EB2B837}"/>
                          </a:ext>
                        </a:extLst>
                      </p:cNvPr>
                      <p:cNvPicPr/>
                      <p:nvPr/>
                    </p:nvPicPr>
                    <p:blipFill>
                      <a:blip r:embed="rId10"/>
                      <a:stretch>
                        <a:fillRect/>
                      </a:stretch>
                    </p:blipFill>
                    <p:spPr>
                      <a:xfrm>
                        <a:off x="3574984" y="3429000"/>
                        <a:ext cx="4035123" cy="307869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352E864-2987-FD00-2CF8-2DB1AE755460}"/>
              </a:ext>
            </a:extLst>
          </p:cNvPr>
          <p:cNvSpPr txBox="1"/>
          <p:nvPr/>
        </p:nvSpPr>
        <p:spPr>
          <a:xfrm>
            <a:off x="7450952" y="1671435"/>
            <a:ext cx="4510918" cy="2308324"/>
          </a:xfrm>
          <a:prstGeom prst="rect">
            <a:avLst/>
          </a:prstGeom>
          <a:noFill/>
        </p:spPr>
        <p:txBody>
          <a:bodyPr wrap="square">
            <a:spAutoFit/>
          </a:bodyPr>
          <a:lstStyle/>
          <a:p>
            <a:pPr marL="285750" indent="-285750">
              <a:buFont typeface="Arial" panose="020B0604020202020204" pitchFamily="34" charset="0"/>
              <a:buChar char="•"/>
            </a:pPr>
            <a:r>
              <a:rPr lang="ko-KR" altLang="en-US" dirty="0">
                <a:latin typeface="Arial" panose="020B0604020202020204" pitchFamily="34" charset="0"/>
                <a:cs typeface="Arial" panose="020B0604020202020204" pitchFamily="34" charset="0"/>
              </a:rPr>
              <a:t>Sustain</a:t>
            </a:r>
            <a:r>
              <a:rPr lang="en-US" altLang="ko-KR" dirty="0">
                <a:latin typeface="Arial" panose="020B0604020202020204" pitchFamily="34" charset="0"/>
                <a:cs typeface="Arial" panose="020B0604020202020204" pitchFamily="34" charset="0"/>
              </a:rPr>
              <a:t>ion</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forms</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a</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higher</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water</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concentration</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than</a:t>
            </a:r>
            <a:r>
              <a:rPr lang="ko-KR" altLang="en-US" dirty="0">
                <a:latin typeface="Arial" panose="020B0604020202020204" pitchFamily="34" charset="0"/>
                <a:cs typeface="Arial" panose="020B0604020202020204" pitchFamily="34" charset="0"/>
              </a:rPr>
              <a:t> </a:t>
            </a:r>
            <a:r>
              <a:rPr lang="ko-KR" altLang="en-US" dirty="0" err="1">
                <a:latin typeface="Arial" panose="020B0604020202020204" pitchFamily="34" charset="0"/>
                <a:cs typeface="Arial" panose="020B0604020202020204" pitchFamily="34" charset="0"/>
              </a:rPr>
              <a:t>Nafion</a:t>
            </a:r>
            <a:r>
              <a:rPr lang="ko-KR" altLang="en-US" dirty="0">
                <a:latin typeface="Arial" panose="020B0604020202020204" pitchFamily="34" charset="0"/>
                <a:cs typeface="Arial" panose="020B0604020202020204" pitchFamily="34" charset="0"/>
              </a:rPr>
              <a:t>.</a:t>
            </a:r>
            <a:br>
              <a:rPr lang="en-US" altLang="ko-KR" dirty="0">
                <a:latin typeface="Arial" panose="020B0604020202020204" pitchFamily="34" charset="0"/>
                <a:cs typeface="Arial" panose="020B0604020202020204" pitchFamily="34" charset="0"/>
              </a:rPr>
            </a:br>
            <a:r>
              <a:rPr lang="ko-KR" altLang="en-US" dirty="0">
                <a:solidFill>
                  <a:srgbClr val="FF0000"/>
                </a:solidFill>
                <a:latin typeface="Arial" panose="020B0604020202020204" pitchFamily="34" charset="0"/>
                <a:cs typeface="Arial" panose="020B0604020202020204" pitchFamily="34" charset="0"/>
              </a:rPr>
              <a:t>→</a:t>
            </a:r>
            <a:r>
              <a:rPr lang="en-US" altLang="ko-KR" dirty="0">
                <a:solidFill>
                  <a:srgbClr val="FF0000"/>
                </a:solidFill>
                <a:latin typeface="Arial" panose="020B0604020202020204" pitchFamily="34" charset="0"/>
                <a:cs typeface="Arial" panose="020B0604020202020204" pitchFamily="34" charset="0"/>
              </a:rPr>
              <a:t> Higher current suppression in </a:t>
            </a:r>
            <a:r>
              <a:rPr lang="en-US" altLang="ko-KR" dirty="0" err="1">
                <a:solidFill>
                  <a:srgbClr val="FF0000"/>
                </a:solidFill>
                <a:latin typeface="Arial" panose="020B0604020202020204" pitchFamily="34" charset="0"/>
                <a:cs typeface="Arial" panose="020B0604020202020204" pitchFamily="34" charset="0"/>
              </a:rPr>
              <a:t>Nafion</a:t>
            </a:r>
            <a:r>
              <a:rPr lang="en-US" altLang="ko-KR" dirty="0">
                <a:solidFill>
                  <a:srgbClr val="FF0000"/>
                </a:solidFill>
                <a:latin typeface="Arial" panose="020B0604020202020204" pitchFamily="34" charset="0"/>
                <a:cs typeface="Arial" panose="020B0604020202020204" pitchFamily="34" charset="0"/>
              </a:rPr>
              <a:t>.</a:t>
            </a:r>
            <a:endParaRPr lang="ko-KR" altLang="en-US"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ko-K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dirty="0">
                <a:latin typeface="Arial" panose="020B0604020202020204" pitchFamily="34" charset="0"/>
                <a:cs typeface="Arial" panose="020B0604020202020204" pitchFamily="34" charset="0"/>
              </a:rPr>
              <a:t>However, at catalyst surface junctions, </a:t>
            </a:r>
            <a:r>
              <a:rPr lang="en-US" altLang="ko-KR" b="1" dirty="0" err="1">
                <a:solidFill>
                  <a:srgbClr val="FF0000"/>
                </a:solidFill>
                <a:latin typeface="Arial" panose="020B0604020202020204" pitchFamily="34" charset="0"/>
                <a:cs typeface="Arial" panose="020B0604020202020204" pitchFamily="34" charset="0"/>
              </a:rPr>
              <a:t>sustainion</a:t>
            </a:r>
            <a:r>
              <a:rPr lang="en-US" altLang="ko-KR" b="1" dirty="0">
                <a:solidFill>
                  <a:srgbClr val="FF0000"/>
                </a:solidFill>
                <a:latin typeface="Arial" panose="020B0604020202020204" pitchFamily="34" charset="0"/>
                <a:cs typeface="Arial" panose="020B0604020202020204" pitchFamily="34" charset="0"/>
              </a:rPr>
              <a:t> forms more NRR favorable microenvironment.</a:t>
            </a:r>
            <a:br>
              <a:rPr lang="en-US" altLang="ko-KR" b="1" dirty="0">
                <a:solidFill>
                  <a:srgbClr val="FF0000"/>
                </a:solidFill>
                <a:latin typeface="Arial" panose="020B0604020202020204" pitchFamily="34" charset="0"/>
                <a:cs typeface="Arial" panose="020B0604020202020204" pitchFamily="34" charset="0"/>
              </a:rPr>
            </a:br>
            <a:endParaRPr lang="en-US" altLang="ko-KR"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C5532BA-7EF0-17F0-C57A-61E3D249A2E2}"/>
              </a:ext>
            </a:extLst>
          </p:cNvPr>
          <p:cNvSpPr txBox="1"/>
          <p:nvPr/>
        </p:nvSpPr>
        <p:spPr>
          <a:xfrm>
            <a:off x="7791866" y="4750127"/>
            <a:ext cx="3829089" cy="646331"/>
          </a:xfrm>
          <a:prstGeom prst="rect">
            <a:avLst/>
          </a:prstGeom>
          <a:noFill/>
        </p:spPr>
        <p:txBody>
          <a:bodyPr wrap="square">
            <a:spAutoFit/>
          </a:bodyPr>
          <a:lstStyle/>
          <a:p>
            <a:pPr algn="ctr"/>
            <a:r>
              <a:rPr lang="en-US" altLang="ko-KR" b="1" dirty="0">
                <a:solidFill>
                  <a:schemeClr val="accent1"/>
                </a:solidFill>
                <a:latin typeface="Arial" panose="020B0604020202020204" pitchFamily="34" charset="0"/>
                <a:cs typeface="Arial" panose="020B0604020202020204" pitchFamily="34" charset="0"/>
              </a:rPr>
              <a:t>Relatively high N</a:t>
            </a:r>
            <a:r>
              <a:rPr lang="en-US" altLang="ko-KR" b="1" baseline="-25000" dirty="0">
                <a:solidFill>
                  <a:schemeClr val="accent1"/>
                </a:solidFill>
                <a:latin typeface="Arial" panose="020B0604020202020204" pitchFamily="34" charset="0"/>
                <a:cs typeface="Arial" panose="020B0604020202020204" pitchFamily="34" charset="0"/>
              </a:rPr>
              <a:t>2</a:t>
            </a:r>
            <a:r>
              <a:rPr lang="en-US" altLang="ko-KR" b="1" dirty="0">
                <a:solidFill>
                  <a:schemeClr val="accent1"/>
                </a:solidFill>
                <a:latin typeface="Arial" panose="020B0604020202020204" pitchFamily="34" charset="0"/>
                <a:cs typeface="Arial" panose="020B0604020202020204" pitchFamily="34" charset="0"/>
              </a:rPr>
              <a:t> concentration Adequate proton supply</a:t>
            </a:r>
          </a:p>
        </p:txBody>
      </p:sp>
    </p:spTree>
    <p:extLst>
      <p:ext uri="{BB962C8B-B14F-4D97-AF65-F5344CB8AC3E}">
        <p14:creationId xmlns:p14="http://schemas.microsoft.com/office/powerpoint/2010/main" val="13071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2BC8C-A093-6AEC-8C44-C07491FB202E}"/>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Results</a:t>
            </a:r>
            <a:endParaRPr lang="ko-KR" altLang="en-US" sz="3200" b="1" dirty="0">
              <a:solidFill>
                <a:schemeClr val="bg1"/>
              </a:solidFill>
              <a:latin typeface="Arial" panose="020B0604020202020204" pitchFamily="34" charset="0"/>
              <a:cs typeface="Arial" panose="020B0604020202020204" pitchFamily="34" charset="0"/>
            </a:endParaRPr>
          </a:p>
        </p:txBody>
      </p:sp>
      <p:graphicFrame>
        <p:nvGraphicFramePr>
          <p:cNvPr id="3" name="개체 2">
            <a:extLst>
              <a:ext uri="{FF2B5EF4-FFF2-40B4-BE49-F238E27FC236}">
                <a16:creationId xmlns:a16="http://schemas.microsoft.com/office/drawing/2014/main" id="{5FD0E501-7643-26FD-0B8C-83887C9284A3}"/>
              </a:ext>
            </a:extLst>
          </p:cNvPr>
          <p:cNvGraphicFramePr>
            <a:graphicFrameLocks noChangeAspect="1"/>
          </p:cNvGraphicFramePr>
          <p:nvPr/>
        </p:nvGraphicFramePr>
        <p:xfrm>
          <a:off x="-53790" y="1860798"/>
          <a:ext cx="4433612" cy="3392521"/>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3" name="개체 2">
                        <a:extLst>
                          <a:ext uri="{FF2B5EF4-FFF2-40B4-BE49-F238E27FC236}">
                            <a16:creationId xmlns:a16="http://schemas.microsoft.com/office/drawing/2014/main" id="{5FD0E501-7643-26FD-0B8C-83887C9284A3}"/>
                          </a:ext>
                        </a:extLst>
                      </p:cNvPr>
                      <p:cNvPicPr/>
                      <p:nvPr/>
                    </p:nvPicPr>
                    <p:blipFill>
                      <a:blip r:embed="rId4"/>
                      <a:stretch>
                        <a:fillRect/>
                      </a:stretch>
                    </p:blipFill>
                    <p:spPr>
                      <a:xfrm>
                        <a:off x="-53790" y="1860798"/>
                        <a:ext cx="4433612" cy="3392521"/>
                      </a:xfrm>
                      <a:prstGeom prst="rect">
                        <a:avLst/>
                      </a:prstGeom>
                    </p:spPr>
                  </p:pic>
                </p:oleObj>
              </mc:Fallback>
            </mc:AlternateContent>
          </a:graphicData>
        </a:graphic>
      </p:graphicFrame>
      <p:graphicFrame>
        <p:nvGraphicFramePr>
          <p:cNvPr id="5" name="개체 4">
            <a:extLst>
              <a:ext uri="{FF2B5EF4-FFF2-40B4-BE49-F238E27FC236}">
                <a16:creationId xmlns:a16="http://schemas.microsoft.com/office/drawing/2014/main" id="{4FA4873C-B11A-3AB9-4242-D389378D674D}"/>
              </a:ext>
            </a:extLst>
          </p:cNvPr>
          <p:cNvGraphicFramePr>
            <a:graphicFrameLocks noChangeAspect="1"/>
          </p:cNvGraphicFramePr>
          <p:nvPr/>
        </p:nvGraphicFramePr>
        <p:xfrm>
          <a:off x="4030199" y="1860798"/>
          <a:ext cx="4444174" cy="3392521"/>
        </p:xfrm>
        <a:graphic>
          <a:graphicData uri="http://schemas.openxmlformats.org/presentationml/2006/ole">
            <mc:AlternateContent xmlns:mc="http://schemas.openxmlformats.org/markup-compatibility/2006">
              <mc:Choice xmlns:v="urn:schemas-microsoft-com:vml" Requires="v">
                <p:oleObj name="Graph" r:id="rId5" imgW="9802440" imgH="7502760" progId="Origin95.Graph">
                  <p:embed/>
                </p:oleObj>
              </mc:Choice>
              <mc:Fallback>
                <p:oleObj name="Graph" r:id="rId5" imgW="9802440" imgH="7502760" progId="Origin95.Graph">
                  <p:embed/>
                  <p:pic>
                    <p:nvPicPr>
                      <p:cNvPr id="5" name="개체 4">
                        <a:extLst>
                          <a:ext uri="{FF2B5EF4-FFF2-40B4-BE49-F238E27FC236}">
                            <a16:creationId xmlns:a16="http://schemas.microsoft.com/office/drawing/2014/main" id="{4FA4873C-B11A-3AB9-4242-D389378D674D}"/>
                          </a:ext>
                        </a:extLst>
                      </p:cNvPr>
                      <p:cNvPicPr/>
                      <p:nvPr/>
                    </p:nvPicPr>
                    <p:blipFill>
                      <a:blip r:embed="rId6"/>
                      <a:stretch>
                        <a:fillRect/>
                      </a:stretch>
                    </p:blipFill>
                    <p:spPr>
                      <a:xfrm>
                        <a:off x="4030199" y="1860798"/>
                        <a:ext cx="4444174" cy="3392521"/>
                      </a:xfrm>
                      <a:prstGeom prst="rect">
                        <a:avLst/>
                      </a:prstGeom>
                    </p:spPr>
                  </p:pic>
                </p:oleObj>
              </mc:Fallback>
            </mc:AlternateContent>
          </a:graphicData>
        </a:graphic>
      </p:graphicFrame>
      <p:graphicFrame>
        <p:nvGraphicFramePr>
          <p:cNvPr id="6" name="개체 5">
            <a:extLst>
              <a:ext uri="{FF2B5EF4-FFF2-40B4-BE49-F238E27FC236}">
                <a16:creationId xmlns:a16="http://schemas.microsoft.com/office/drawing/2014/main" id="{2D6C4B21-C31F-B1A5-9DDC-EBF0A40F4685}"/>
              </a:ext>
            </a:extLst>
          </p:cNvPr>
          <p:cNvGraphicFramePr>
            <a:graphicFrameLocks noChangeAspect="1"/>
          </p:cNvGraphicFramePr>
          <p:nvPr/>
        </p:nvGraphicFramePr>
        <p:xfrm>
          <a:off x="7807870" y="1852716"/>
          <a:ext cx="4444174" cy="3400603"/>
        </p:xfrm>
        <a:graphic>
          <a:graphicData uri="http://schemas.openxmlformats.org/presentationml/2006/ole">
            <mc:AlternateContent xmlns:mc="http://schemas.openxmlformats.org/markup-compatibility/2006">
              <mc:Choice xmlns:v="urn:schemas-microsoft-com:vml" Requires="v">
                <p:oleObj name="Graph" r:id="rId7" imgW="3920760" imgH="3000960" progId="Origin95.Graph">
                  <p:embed/>
                </p:oleObj>
              </mc:Choice>
              <mc:Fallback>
                <p:oleObj name="Graph" r:id="rId7" imgW="3920760" imgH="3000960" progId="Origin95.Graph">
                  <p:embed/>
                  <p:pic>
                    <p:nvPicPr>
                      <p:cNvPr id="6" name="개체 5">
                        <a:extLst>
                          <a:ext uri="{FF2B5EF4-FFF2-40B4-BE49-F238E27FC236}">
                            <a16:creationId xmlns:a16="http://schemas.microsoft.com/office/drawing/2014/main" id="{2D6C4B21-C31F-B1A5-9DDC-EBF0A40F4685}"/>
                          </a:ext>
                        </a:extLst>
                      </p:cNvPr>
                      <p:cNvPicPr/>
                      <p:nvPr/>
                    </p:nvPicPr>
                    <p:blipFill>
                      <a:blip r:embed="rId8"/>
                      <a:stretch>
                        <a:fillRect/>
                      </a:stretch>
                    </p:blipFill>
                    <p:spPr>
                      <a:xfrm>
                        <a:off x="7807870" y="1852716"/>
                        <a:ext cx="4444174" cy="340060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B2CBF80C-C009-C431-AB1C-F573E5A05D39}"/>
              </a:ext>
            </a:extLst>
          </p:cNvPr>
          <p:cNvSpPr txBox="1"/>
          <p:nvPr/>
        </p:nvSpPr>
        <p:spPr>
          <a:xfrm>
            <a:off x="1053593" y="1657144"/>
            <a:ext cx="2432226" cy="33855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600" b="1" dirty="0">
                <a:latin typeface="Arial" panose="020B0604020202020204" pitchFamily="34" charset="0"/>
                <a:cs typeface="Arial" panose="020B0604020202020204" pitchFamily="34" charset="0"/>
              </a:rPr>
              <a:t>NH</a:t>
            </a:r>
            <a:r>
              <a:rPr lang="en-US" altLang="ko-KR" sz="1600" b="1" baseline="-25000" dirty="0">
                <a:latin typeface="Arial" panose="020B0604020202020204" pitchFamily="34" charset="0"/>
                <a:cs typeface="Arial" panose="020B0604020202020204" pitchFamily="34" charset="0"/>
              </a:rPr>
              <a:t>3</a:t>
            </a:r>
            <a:r>
              <a:rPr lang="en-US" altLang="ko-KR" sz="1600" b="1" dirty="0">
                <a:latin typeface="Arial" panose="020B0604020202020204" pitchFamily="34" charset="0"/>
                <a:cs typeface="Arial" panose="020B0604020202020204" pitchFamily="34" charset="0"/>
              </a:rPr>
              <a:t> yield &amp; FE%</a:t>
            </a:r>
          </a:p>
        </p:txBody>
      </p:sp>
      <p:sp>
        <p:nvSpPr>
          <p:cNvPr id="8" name="TextBox 7">
            <a:extLst>
              <a:ext uri="{FF2B5EF4-FFF2-40B4-BE49-F238E27FC236}">
                <a16:creationId xmlns:a16="http://schemas.microsoft.com/office/drawing/2014/main" id="{301ACDD4-E5C8-AC78-D719-42463DDA70D1}"/>
              </a:ext>
            </a:extLst>
          </p:cNvPr>
          <p:cNvSpPr txBox="1"/>
          <p:nvPr/>
        </p:nvSpPr>
        <p:spPr>
          <a:xfrm>
            <a:off x="5103454" y="1657144"/>
            <a:ext cx="2432226" cy="33855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600" b="1" dirty="0">
                <a:latin typeface="Arial" panose="020B0604020202020204" pitchFamily="34" charset="0"/>
                <a:cs typeface="Arial" panose="020B0604020202020204" pitchFamily="34" charset="0"/>
              </a:rPr>
              <a:t>CA</a:t>
            </a:r>
          </a:p>
        </p:txBody>
      </p:sp>
      <p:sp>
        <p:nvSpPr>
          <p:cNvPr id="9" name="TextBox 8">
            <a:extLst>
              <a:ext uri="{FF2B5EF4-FFF2-40B4-BE49-F238E27FC236}">
                <a16:creationId xmlns:a16="http://schemas.microsoft.com/office/drawing/2014/main" id="{A2A23532-EA6D-868A-5F84-35A093D24DBE}"/>
              </a:ext>
            </a:extLst>
          </p:cNvPr>
          <p:cNvSpPr txBox="1"/>
          <p:nvPr/>
        </p:nvSpPr>
        <p:spPr>
          <a:xfrm>
            <a:off x="8813844" y="1657144"/>
            <a:ext cx="2432226" cy="33855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ko-KR" sz="1600" b="1" dirty="0">
                <a:latin typeface="Arial" panose="020B0604020202020204" pitchFamily="34" charset="0"/>
                <a:cs typeface="Arial" panose="020B0604020202020204" pitchFamily="34" charset="0"/>
              </a:rPr>
              <a:t>Cycling test</a:t>
            </a:r>
          </a:p>
        </p:txBody>
      </p:sp>
      <p:sp>
        <p:nvSpPr>
          <p:cNvPr id="10" name="TextBox 9">
            <a:extLst>
              <a:ext uri="{FF2B5EF4-FFF2-40B4-BE49-F238E27FC236}">
                <a16:creationId xmlns:a16="http://schemas.microsoft.com/office/drawing/2014/main" id="{FB463D03-CEDE-E34D-277F-32A683CDD77A}"/>
              </a:ext>
            </a:extLst>
          </p:cNvPr>
          <p:cNvSpPr txBox="1"/>
          <p:nvPr/>
        </p:nvSpPr>
        <p:spPr>
          <a:xfrm>
            <a:off x="3920859" y="220569"/>
            <a:ext cx="3169422" cy="461665"/>
          </a:xfrm>
          <a:prstGeom prst="rect">
            <a:avLst/>
          </a:prstGeom>
          <a:noFill/>
        </p:spPr>
        <p:txBody>
          <a:bodyPr wrap="square" rtlCol="0">
            <a:spAutoFit/>
          </a:bodyPr>
          <a:lstStyle/>
          <a:p>
            <a:pPr algn="ctr"/>
            <a:r>
              <a:rPr lang="en-US" altLang="ko-KR" sz="2400" b="1" dirty="0">
                <a:solidFill>
                  <a:srgbClr val="0072BB"/>
                </a:solidFill>
                <a:latin typeface="Arial" panose="020B0604020202020204" pitchFamily="34" charset="0"/>
                <a:cs typeface="Arial" panose="020B0604020202020204" pitchFamily="34" charset="0"/>
              </a:rPr>
              <a:t>NRR performance</a:t>
            </a:r>
          </a:p>
        </p:txBody>
      </p:sp>
      <p:sp>
        <p:nvSpPr>
          <p:cNvPr id="13" name="TextBox 12">
            <a:extLst>
              <a:ext uri="{FF2B5EF4-FFF2-40B4-BE49-F238E27FC236}">
                <a16:creationId xmlns:a16="http://schemas.microsoft.com/office/drawing/2014/main" id="{9B2822F0-5987-EB13-A732-ADE9F2FCFEC6}"/>
              </a:ext>
            </a:extLst>
          </p:cNvPr>
          <p:cNvSpPr txBox="1"/>
          <p:nvPr/>
        </p:nvSpPr>
        <p:spPr>
          <a:xfrm>
            <a:off x="214340" y="1083947"/>
            <a:ext cx="5478961" cy="369332"/>
          </a:xfrm>
          <a:prstGeom prst="rect">
            <a:avLst/>
          </a:prstGeom>
          <a:noFill/>
        </p:spPr>
        <p:txBody>
          <a:bodyPr wrap="square" rtlCol="0">
            <a:spAutoFit/>
          </a:bodyPr>
          <a:lstStyle/>
          <a:p>
            <a:pPr marL="342900" indent="-342900">
              <a:buFont typeface="Wingdings" panose="05000000000000000000" pitchFamily="2" charset="2"/>
              <a:buChar char="v"/>
            </a:pPr>
            <a:r>
              <a:rPr lang="en-US" altLang="ko-KR" b="1" dirty="0">
                <a:latin typeface="Arial" panose="020B0604020202020204" pitchFamily="34" charset="0"/>
                <a:cs typeface="Arial" panose="020B0604020202020204" pitchFamily="34" charset="0"/>
              </a:rPr>
              <a:t>Ionomer bilayer / MoS</a:t>
            </a:r>
            <a:r>
              <a:rPr lang="en-US" altLang="ko-KR" b="1" baseline="-25000" dirty="0">
                <a:latin typeface="Arial" panose="020B0604020202020204" pitchFamily="34" charset="0"/>
                <a:cs typeface="Arial" panose="020B0604020202020204" pitchFamily="34" charset="0"/>
              </a:rPr>
              <a:t>2</a:t>
            </a:r>
            <a:r>
              <a:rPr lang="en-US" altLang="ko-KR" b="1" dirty="0">
                <a:latin typeface="Arial" panose="020B0604020202020204" pitchFamily="34" charset="0"/>
                <a:cs typeface="Arial" panose="020B0604020202020204" pitchFamily="34" charset="0"/>
              </a:rPr>
              <a:t> / Si</a:t>
            </a:r>
          </a:p>
        </p:txBody>
      </p:sp>
      <p:cxnSp>
        <p:nvCxnSpPr>
          <p:cNvPr id="15" name="직선 화살표 연결선 14">
            <a:extLst>
              <a:ext uri="{FF2B5EF4-FFF2-40B4-BE49-F238E27FC236}">
                <a16:creationId xmlns:a16="http://schemas.microsoft.com/office/drawing/2014/main" id="{08D3F56C-EDA1-E7AD-724C-3770B9FB3908}"/>
              </a:ext>
            </a:extLst>
          </p:cNvPr>
          <p:cNvCxnSpPr>
            <a:cxnSpLocks/>
          </p:cNvCxnSpPr>
          <p:nvPr/>
        </p:nvCxnSpPr>
        <p:spPr>
          <a:xfrm>
            <a:off x="5669580" y="3153335"/>
            <a:ext cx="291354" cy="2756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01DD316-0E47-0E68-89D0-3AC41BA32394}"/>
              </a:ext>
            </a:extLst>
          </p:cNvPr>
          <p:cNvSpPr txBox="1"/>
          <p:nvPr/>
        </p:nvSpPr>
        <p:spPr>
          <a:xfrm>
            <a:off x="5572409" y="3467187"/>
            <a:ext cx="1517872" cy="369332"/>
          </a:xfrm>
          <a:prstGeom prst="rect">
            <a:avLst/>
          </a:prstGeom>
          <a:noFill/>
        </p:spPr>
        <p:txBody>
          <a:bodyPr wrap="square" rtlCol="0">
            <a:spAutoFit/>
          </a:bodyPr>
          <a:lstStyle/>
          <a:p>
            <a:r>
              <a:rPr lang="en-US" altLang="ko-KR" b="1" dirty="0">
                <a:solidFill>
                  <a:srgbClr val="FF0000"/>
                </a:solidFill>
                <a:latin typeface="Arial" panose="020B0604020202020204" pitchFamily="34" charset="0"/>
                <a:cs typeface="Arial" panose="020B0604020202020204" pitchFamily="34" charset="0"/>
              </a:rPr>
              <a:t>~ 3 mA cm</a:t>
            </a:r>
            <a:r>
              <a:rPr lang="en-US" altLang="ko-KR" b="1" baseline="30000" dirty="0">
                <a:solidFill>
                  <a:srgbClr val="FF0000"/>
                </a:solidFill>
                <a:latin typeface="Arial" panose="020B0604020202020204" pitchFamily="34" charset="0"/>
                <a:cs typeface="Arial" panose="020B0604020202020204" pitchFamily="34" charset="0"/>
              </a:rPr>
              <a:t>-2</a:t>
            </a:r>
            <a:r>
              <a:rPr lang="en-US" altLang="ko-KR" b="1" dirty="0">
                <a:solidFill>
                  <a:srgbClr val="FF0000"/>
                </a:solidFill>
                <a:latin typeface="Arial" panose="020B0604020202020204" pitchFamily="34" charset="0"/>
                <a:cs typeface="Arial" panose="020B0604020202020204" pitchFamily="34" charset="0"/>
              </a:rPr>
              <a:t> </a:t>
            </a:r>
            <a:endParaRPr lang="ko-KR" altLang="en-US" b="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7458325-A9F3-D3EF-346A-F44AC12A26E8}"/>
              </a:ext>
            </a:extLst>
          </p:cNvPr>
          <p:cNvSpPr txBox="1"/>
          <p:nvPr/>
        </p:nvSpPr>
        <p:spPr>
          <a:xfrm>
            <a:off x="214340" y="5476172"/>
            <a:ext cx="11870462" cy="369332"/>
          </a:xfrm>
          <a:prstGeom prst="rect">
            <a:avLst/>
          </a:prstGeom>
          <a:noFill/>
        </p:spPr>
        <p:txBody>
          <a:bodyPr wrap="square">
            <a:spAutoFit/>
          </a:bodyPr>
          <a:lstStyle/>
          <a:p>
            <a:pPr marL="285750" indent="-285750" algn="ctr">
              <a:buFont typeface="Wingdings" panose="05000000000000000000" pitchFamily="2" charset="2"/>
              <a:buChar char="ü"/>
            </a:pPr>
            <a:r>
              <a:rPr lang="en-US" altLang="ko-KR" b="1" dirty="0">
                <a:solidFill>
                  <a:srgbClr val="FF0000"/>
                </a:solidFill>
                <a:latin typeface="Arial" panose="020B0604020202020204" pitchFamily="34" charset="0"/>
                <a:cs typeface="Arial" panose="020B0604020202020204" pitchFamily="34" charset="0"/>
              </a:rPr>
              <a:t>Showing high NH</a:t>
            </a:r>
            <a:r>
              <a:rPr lang="en-US" altLang="ko-KR" b="1" baseline="-25000" dirty="0">
                <a:solidFill>
                  <a:srgbClr val="FF0000"/>
                </a:solidFill>
                <a:latin typeface="Arial" panose="020B0604020202020204" pitchFamily="34" charset="0"/>
                <a:cs typeface="Arial" panose="020B0604020202020204" pitchFamily="34" charset="0"/>
              </a:rPr>
              <a:t>3</a:t>
            </a:r>
            <a:r>
              <a:rPr lang="en-US" altLang="ko-KR" b="1" dirty="0">
                <a:solidFill>
                  <a:srgbClr val="FF0000"/>
                </a:solidFill>
                <a:latin typeface="Arial" panose="020B0604020202020204" pitchFamily="34" charset="0"/>
                <a:cs typeface="Arial" panose="020B0604020202020204" pitchFamily="34" charset="0"/>
              </a:rPr>
              <a:t> yield (145.83 </a:t>
            </a:r>
            <a:r>
              <a:rPr lang="el-GR" altLang="ko-KR" b="1" dirty="0">
                <a:solidFill>
                  <a:srgbClr val="FF0000"/>
                </a:solidFill>
                <a:latin typeface="Arial" panose="020B0604020202020204" pitchFamily="34" charset="0"/>
                <a:cs typeface="Arial" panose="020B0604020202020204" pitchFamily="34" charset="0"/>
              </a:rPr>
              <a:t>μ</a:t>
            </a:r>
            <a:r>
              <a:rPr lang="en-US" altLang="ko-KR" b="1" dirty="0">
                <a:solidFill>
                  <a:srgbClr val="FF0000"/>
                </a:solidFill>
                <a:latin typeface="Arial" panose="020B0604020202020204" pitchFamily="34" charset="0"/>
                <a:cs typeface="Arial" panose="020B0604020202020204" pitchFamily="34" charset="0"/>
              </a:rPr>
              <a:t>g h</a:t>
            </a:r>
            <a:r>
              <a:rPr lang="en-US" altLang="ko-KR" b="1" baseline="30000" dirty="0">
                <a:solidFill>
                  <a:srgbClr val="FF0000"/>
                </a:solidFill>
                <a:latin typeface="Arial" panose="020B0604020202020204" pitchFamily="34" charset="0"/>
                <a:cs typeface="Arial" panose="020B0604020202020204" pitchFamily="34" charset="0"/>
              </a:rPr>
              <a:t>-1</a:t>
            </a:r>
            <a:r>
              <a:rPr lang="en-US" altLang="ko-KR" b="1" dirty="0">
                <a:solidFill>
                  <a:srgbClr val="FF0000"/>
                </a:solidFill>
                <a:latin typeface="Arial" panose="020B0604020202020204" pitchFamily="34" charset="0"/>
                <a:cs typeface="Arial" panose="020B0604020202020204" pitchFamily="34" charset="0"/>
              </a:rPr>
              <a:t> cm</a:t>
            </a:r>
            <a:r>
              <a:rPr lang="en-US" altLang="ko-KR" b="1" baseline="30000" dirty="0">
                <a:solidFill>
                  <a:srgbClr val="FF0000"/>
                </a:solidFill>
                <a:latin typeface="Arial" panose="020B0604020202020204" pitchFamily="34" charset="0"/>
                <a:cs typeface="Arial" panose="020B0604020202020204" pitchFamily="34" charset="0"/>
              </a:rPr>
              <a:t>-2</a:t>
            </a:r>
            <a:r>
              <a:rPr lang="en-US" altLang="ko-KR" b="1" dirty="0">
                <a:solidFill>
                  <a:srgbClr val="FF0000"/>
                </a:solidFill>
                <a:latin typeface="Arial" panose="020B0604020202020204" pitchFamily="34" charset="0"/>
                <a:cs typeface="Arial" panose="020B0604020202020204" pitchFamily="34" charset="0"/>
              </a:rPr>
              <a:t>) and high FE% (23.68 %) in 3 mA cm</a:t>
            </a:r>
            <a:r>
              <a:rPr lang="en-US" altLang="ko-KR" b="1" baseline="30000" dirty="0">
                <a:solidFill>
                  <a:srgbClr val="FF0000"/>
                </a:solidFill>
                <a:latin typeface="Arial" panose="020B0604020202020204" pitchFamily="34" charset="0"/>
                <a:cs typeface="Arial" panose="020B0604020202020204" pitchFamily="34" charset="0"/>
              </a:rPr>
              <a:t>-2</a:t>
            </a:r>
            <a:r>
              <a:rPr lang="en-US" altLang="ko-KR" b="1" dirty="0">
                <a:solidFill>
                  <a:srgbClr val="FF0000"/>
                </a:solidFill>
                <a:latin typeface="Arial" panose="020B0604020202020204" pitchFamily="34" charset="0"/>
                <a:cs typeface="Arial" panose="020B0604020202020204" pitchFamily="34" charset="0"/>
              </a:rPr>
              <a:t> scale measurement</a:t>
            </a:r>
            <a:endParaRPr lang="ko-KR" altLang="en-US"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44DF876-F971-27FD-287A-813DCE6675F9}"/>
              </a:ext>
            </a:extLst>
          </p:cNvPr>
          <p:cNvSpPr txBox="1"/>
          <p:nvPr/>
        </p:nvSpPr>
        <p:spPr>
          <a:xfrm>
            <a:off x="4821843" y="4253301"/>
            <a:ext cx="1986827"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0.05 M H</a:t>
            </a:r>
            <a:r>
              <a:rPr lang="en-US" altLang="ko-KR" b="1" baseline="-25000" dirty="0">
                <a:latin typeface="Arial" panose="020B0604020202020204" pitchFamily="34" charset="0"/>
                <a:cs typeface="Arial" panose="020B0604020202020204" pitchFamily="34" charset="0"/>
              </a:rPr>
              <a:t>2</a:t>
            </a:r>
            <a:r>
              <a:rPr lang="en-US" altLang="ko-KR" b="1" dirty="0">
                <a:latin typeface="Arial" panose="020B0604020202020204" pitchFamily="34" charset="0"/>
                <a:cs typeface="Arial" panose="020B0604020202020204" pitchFamily="34" charset="0"/>
              </a:rPr>
              <a:t>SO</a:t>
            </a:r>
            <a:r>
              <a:rPr lang="en-US" altLang="ko-KR" b="1" baseline="-25000" dirty="0">
                <a:latin typeface="Arial" panose="020B0604020202020204" pitchFamily="34" charset="0"/>
                <a:cs typeface="Arial" panose="020B0604020202020204" pitchFamily="34" charset="0"/>
              </a:rPr>
              <a:t>4</a:t>
            </a:r>
            <a:endParaRPr lang="ko-KR" altLang="en-US" b="1"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704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5EE982-5489-C0FC-FDAC-E1E2B7432F0D}"/>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Results</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10" name="화살표: 아래쪽 9">
            <a:extLst>
              <a:ext uri="{FF2B5EF4-FFF2-40B4-BE49-F238E27FC236}">
                <a16:creationId xmlns:a16="http://schemas.microsoft.com/office/drawing/2014/main" id="{FA13F82C-94D9-8EEF-B913-00BF31067D6E}"/>
              </a:ext>
            </a:extLst>
          </p:cNvPr>
          <p:cNvSpPr/>
          <p:nvPr/>
        </p:nvSpPr>
        <p:spPr>
          <a:xfrm>
            <a:off x="10274260" y="1422501"/>
            <a:ext cx="733425" cy="1493538"/>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4" name="표 3">
            <a:extLst>
              <a:ext uri="{FF2B5EF4-FFF2-40B4-BE49-F238E27FC236}">
                <a16:creationId xmlns:a16="http://schemas.microsoft.com/office/drawing/2014/main" id="{11742E92-1402-297A-40DF-360233FE3603}"/>
              </a:ext>
            </a:extLst>
          </p:cNvPr>
          <p:cNvGraphicFramePr>
            <a:graphicFrameLocks noGrp="1"/>
          </p:cNvGraphicFramePr>
          <p:nvPr/>
        </p:nvGraphicFramePr>
        <p:xfrm>
          <a:off x="5711785" y="1137931"/>
          <a:ext cx="5295900" cy="2305190"/>
        </p:xfrm>
        <a:graphic>
          <a:graphicData uri="http://schemas.openxmlformats.org/drawingml/2006/table">
            <a:tbl>
              <a:tblPr>
                <a:tableStyleId>{5C22544A-7EE6-4342-B048-85BDC9FD1C3A}</a:tableStyleId>
              </a:tblPr>
              <a:tblGrid>
                <a:gridCol w="2338653">
                  <a:extLst>
                    <a:ext uri="{9D8B030D-6E8A-4147-A177-3AD203B41FA5}">
                      <a16:colId xmlns:a16="http://schemas.microsoft.com/office/drawing/2014/main" val="1575303347"/>
                    </a:ext>
                  </a:extLst>
                </a:gridCol>
                <a:gridCol w="1191947">
                  <a:extLst>
                    <a:ext uri="{9D8B030D-6E8A-4147-A177-3AD203B41FA5}">
                      <a16:colId xmlns:a16="http://schemas.microsoft.com/office/drawing/2014/main" val="2863861046"/>
                    </a:ext>
                  </a:extLst>
                </a:gridCol>
                <a:gridCol w="1765300">
                  <a:extLst>
                    <a:ext uri="{9D8B030D-6E8A-4147-A177-3AD203B41FA5}">
                      <a16:colId xmlns:a16="http://schemas.microsoft.com/office/drawing/2014/main" val="3235894902"/>
                    </a:ext>
                  </a:extLst>
                </a:gridCol>
              </a:tblGrid>
              <a:tr h="461038">
                <a:tc>
                  <a:txBody>
                    <a:bodyPr/>
                    <a:lstStyle/>
                    <a:p>
                      <a:pPr algn="ctr" fontAlgn="ctr"/>
                      <a:r>
                        <a:rPr lang="en-US" sz="1600" b="1" i="0" u="none" strike="noStrike" baseline="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Ionomer</a:t>
                      </a:r>
                      <a:r>
                        <a:rPr lang="ko-KR" altLang="en-US" sz="1600" b="1" i="0" u="none" strike="noStrike" baseline="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600" b="1" i="0" u="none" strike="noStrike" baseline="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bilayer</a:t>
                      </a:r>
                      <a:endParaRPr lang="en-US" sz="1600" b="1" i="0" u="none" strike="noStrike" baseline="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1" u="none" strike="noStrike" dirty="0" err="1">
                          <a:effectLst/>
                          <a:latin typeface="Arial" panose="020B0604020202020204" pitchFamily="34" charset="0"/>
                          <a:cs typeface="Arial" panose="020B0604020202020204" pitchFamily="34" charset="0"/>
                        </a:rPr>
                        <a:t>R</a:t>
                      </a:r>
                      <a:r>
                        <a:rPr lang="en-US" sz="1600" b="1" u="none" strike="noStrike" baseline="-25000" dirty="0" err="1">
                          <a:effectLst/>
                          <a:latin typeface="Arial" panose="020B0604020202020204" pitchFamily="34" charset="0"/>
                          <a:cs typeface="Arial" panose="020B0604020202020204" pitchFamily="34" charset="0"/>
                        </a:rPr>
                        <a:t>ct</a:t>
                      </a:r>
                      <a:endParaRPr lang="en-US" sz="1600" b="1" i="0" u="none" strike="noStrike" baseline="-2500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1" u="none" strike="noStrike" dirty="0">
                          <a:effectLst/>
                          <a:latin typeface="Arial" panose="020B0604020202020204" pitchFamily="34" charset="0"/>
                          <a:cs typeface="Arial" panose="020B0604020202020204" pitchFamily="34" charset="0"/>
                        </a:rPr>
                        <a:t>W</a:t>
                      </a:r>
                      <a:r>
                        <a:rPr lang="en-US" sz="1600" b="1" u="none" strike="noStrike" baseline="-25000" dirty="0">
                          <a:effectLst/>
                          <a:latin typeface="Arial" panose="020B0604020202020204" pitchFamily="34" charset="0"/>
                          <a:cs typeface="Arial" panose="020B0604020202020204" pitchFamily="34" charset="0"/>
                        </a:rPr>
                        <a:t>R</a:t>
                      </a:r>
                      <a:endParaRPr lang="en-US" sz="1600" b="1" i="0" u="none" strike="noStrike" baseline="-2500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8688056"/>
                  </a:ext>
                </a:extLst>
              </a:tr>
              <a:tr h="461038">
                <a:tc>
                  <a:txBody>
                    <a:bodyPr/>
                    <a:lstStyle/>
                    <a:p>
                      <a:pPr algn="ctr"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0.01 wt.% </a:t>
                      </a:r>
                      <a:r>
                        <a:rPr lang="en-US" altLang="ko-KR" sz="1400" b="0" i="0" u="none" strike="noStrike" dirty="0" err="1">
                          <a:solidFill>
                            <a:srgbClr val="000000"/>
                          </a:solidFill>
                          <a:effectLst/>
                          <a:latin typeface="Arial" panose="020B0604020202020204" pitchFamily="34" charset="0"/>
                          <a:ea typeface="맑은 고딕" panose="020B0503020000020004" pitchFamily="50" charset="-127"/>
                          <a:cs typeface="Arial" panose="020B0604020202020204" pitchFamily="34" charset="0"/>
                        </a:rPr>
                        <a:t>Naf</a:t>
                      </a: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 / Sus</a:t>
                      </a: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ko-KR" sz="1400" u="none" strike="noStrike" dirty="0">
                          <a:effectLst/>
                          <a:latin typeface="Arial" panose="020B0604020202020204" pitchFamily="34" charset="0"/>
                          <a:cs typeface="Arial" panose="020B0604020202020204" pitchFamily="34" charset="0"/>
                        </a:rPr>
                        <a:t>10.13</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ko-KR" sz="1400" u="none" strike="noStrike" dirty="0">
                          <a:effectLst/>
                          <a:latin typeface="Arial" panose="020B0604020202020204" pitchFamily="34" charset="0"/>
                          <a:cs typeface="Arial" panose="020B0604020202020204" pitchFamily="34" charset="0"/>
                        </a:rPr>
                        <a:t>5.896</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72024872"/>
                  </a:ext>
                </a:extLst>
              </a:tr>
              <a:tr h="461038">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1400" b="0" i="0" u="none" strike="noStrike" dirty="0">
                          <a:solidFill>
                            <a:srgbClr val="000000"/>
                          </a:solidFill>
                          <a:effectLst/>
                          <a:latin typeface="Arial" panose="020B0604020202020204" pitchFamily="34" charset="0"/>
                          <a:ea typeface="+mn-ea"/>
                          <a:cs typeface="Arial" panose="020B0604020202020204" pitchFamily="34" charset="0"/>
                        </a:rPr>
                        <a:t>0.02 wt.% </a:t>
                      </a:r>
                      <a:r>
                        <a:rPr lang="en-US" altLang="ko-KR" sz="1400" b="0" i="0" u="none" strike="noStrike" dirty="0" err="1">
                          <a:solidFill>
                            <a:srgbClr val="000000"/>
                          </a:solidFill>
                          <a:effectLst/>
                          <a:latin typeface="Arial" panose="020B0604020202020204" pitchFamily="34" charset="0"/>
                          <a:ea typeface="+mn-ea"/>
                          <a:cs typeface="Arial" panose="020B0604020202020204" pitchFamily="34" charset="0"/>
                        </a:rPr>
                        <a:t>Naf</a:t>
                      </a:r>
                      <a:r>
                        <a:rPr lang="en-US" altLang="ko-KR" sz="1400" b="0" i="0" u="none" strike="noStrike" dirty="0">
                          <a:solidFill>
                            <a:srgbClr val="000000"/>
                          </a:solidFill>
                          <a:effectLst/>
                          <a:latin typeface="Arial" panose="020B0604020202020204" pitchFamily="34" charset="0"/>
                          <a:ea typeface="+mn-ea"/>
                          <a:cs typeface="Arial" panose="020B0604020202020204" pitchFamily="34" charset="0"/>
                        </a:rPr>
                        <a:t> / Sus</a:t>
                      </a:r>
                    </a:p>
                  </a:txBody>
                  <a:tcPr marL="9525" marR="9525" marT="9525" marB="0" anchor="ctr">
                    <a:noFill/>
                  </a:tcPr>
                </a:tc>
                <a:tc>
                  <a:txBody>
                    <a:bodyPr/>
                    <a:lstStyle/>
                    <a:p>
                      <a:pPr algn="ctr" fontAlgn="ctr"/>
                      <a:r>
                        <a:rPr lang="en-US" altLang="ko-KR" sz="1400" u="none" strike="noStrike" dirty="0">
                          <a:effectLst/>
                          <a:latin typeface="Arial" panose="020B0604020202020204" pitchFamily="34" charset="0"/>
                          <a:cs typeface="Arial" panose="020B0604020202020204" pitchFamily="34" charset="0"/>
                        </a:rPr>
                        <a:t>10.3</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noFill/>
                  </a:tcPr>
                </a:tc>
                <a:tc>
                  <a:txBody>
                    <a:bodyPr/>
                    <a:lstStyle/>
                    <a:p>
                      <a:pPr algn="ctr" fontAlgn="ctr"/>
                      <a:r>
                        <a:rPr lang="en-US" altLang="ko-KR" sz="1400" u="none" strike="noStrike" dirty="0">
                          <a:effectLst/>
                          <a:latin typeface="Arial" panose="020B0604020202020204" pitchFamily="34" charset="0"/>
                          <a:cs typeface="Arial" panose="020B0604020202020204" pitchFamily="34" charset="0"/>
                        </a:rPr>
                        <a:t>9.783</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noFill/>
                  </a:tcPr>
                </a:tc>
                <a:extLst>
                  <a:ext uri="{0D108BD9-81ED-4DB2-BD59-A6C34878D82A}">
                    <a16:rowId xmlns:a16="http://schemas.microsoft.com/office/drawing/2014/main" val="606413143"/>
                  </a:ext>
                </a:extLst>
              </a:tr>
              <a:tr h="461038">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1400" b="0" i="0" u="none" strike="noStrike" dirty="0">
                          <a:solidFill>
                            <a:srgbClr val="000000"/>
                          </a:solidFill>
                          <a:effectLst/>
                          <a:latin typeface="Arial" panose="020B0604020202020204" pitchFamily="34" charset="0"/>
                          <a:ea typeface="+mn-ea"/>
                          <a:cs typeface="Arial" panose="020B0604020202020204" pitchFamily="34" charset="0"/>
                        </a:rPr>
                        <a:t>0.03 wt.% </a:t>
                      </a:r>
                      <a:r>
                        <a:rPr lang="en-US" altLang="ko-KR" sz="1400" b="0" i="0" u="none" strike="noStrike" dirty="0" err="1">
                          <a:solidFill>
                            <a:srgbClr val="000000"/>
                          </a:solidFill>
                          <a:effectLst/>
                          <a:latin typeface="Arial" panose="020B0604020202020204" pitchFamily="34" charset="0"/>
                          <a:ea typeface="+mn-ea"/>
                          <a:cs typeface="Arial" panose="020B0604020202020204" pitchFamily="34" charset="0"/>
                        </a:rPr>
                        <a:t>Naf</a:t>
                      </a:r>
                      <a:r>
                        <a:rPr lang="en-US" altLang="ko-KR" sz="1400" b="0" i="0" u="none" strike="noStrike" dirty="0">
                          <a:solidFill>
                            <a:srgbClr val="000000"/>
                          </a:solidFill>
                          <a:effectLst/>
                          <a:latin typeface="Arial" panose="020B0604020202020204" pitchFamily="34" charset="0"/>
                          <a:ea typeface="+mn-ea"/>
                          <a:cs typeface="Arial" panose="020B0604020202020204" pitchFamily="34" charset="0"/>
                        </a:rPr>
                        <a:t> / Sus</a:t>
                      </a:r>
                    </a:p>
                  </a:txBody>
                  <a:tcPr marL="9525" marR="9525" marT="9525" marB="0" anchor="ctr">
                    <a:noFill/>
                  </a:tcPr>
                </a:tc>
                <a:tc>
                  <a:txBody>
                    <a:bodyPr/>
                    <a:lstStyle/>
                    <a:p>
                      <a:pPr algn="ctr"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18.53</a:t>
                      </a:r>
                    </a:p>
                  </a:txBody>
                  <a:tcPr marL="9525" marR="9525" marT="9525" marB="0" anchor="ctr">
                    <a:noFill/>
                  </a:tcPr>
                </a:tc>
                <a:tc>
                  <a:txBody>
                    <a:bodyPr/>
                    <a:lstStyle/>
                    <a:p>
                      <a:pPr algn="ctr" fontAlgn="ctr"/>
                      <a:r>
                        <a:rPr lang="en-US" altLang="ko-KR" sz="1400" u="none" strike="noStrike" dirty="0">
                          <a:effectLst/>
                          <a:latin typeface="Arial" panose="020B0604020202020204" pitchFamily="34" charset="0"/>
                          <a:cs typeface="Arial" panose="020B0604020202020204" pitchFamily="34" charset="0"/>
                        </a:rPr>
                        <a:t>27.78</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noFill/>
                  </a:tcPr>
                </a:tc>
                <a:extLst>
                  <a:ext uri="{0D108BD9-81ED-4DB2-BD59-A6C34878D82A}">
                    <a16:rowId xmlns:a16="http://schemas.microsoft.com/office/drawing/2014/main" val="2201752635"/>
                  </a:ext>
                </a:extLst>
              </a:tr>
              <a:tr h="461038">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a:solidFill>
                            <a:srgbClr val="000000"/>
                          </a:solidFill>
                          <a:effectLst/>
                          <a:latin typeface="Arial" panose="020B0604020202020204" pitchFamily="34" charset="0"/>
                          <a:ea typeface="+mn-ea"/>
                          <a:cs typeface="Arial" panose="020B0604020202020204" pitchFamily="34" charset="0"/>
                        </a:rPr>
                        <a:t>0.04 wt.% </a:t>
                      </a:r>
                      <a:r>
                        <a:rPr lang="en-US" altLang="ko-KR" sz="1400" b="1" i="0" u="none" strike="noStrike" dirty="0" err="1">
                          <a:solidFill>
                            <a:srgbClr val="000000"/>
                          </a:solidFill>
                          <a:effectLst/>
                          <a:latin typeface="Arial" panose="020B0604020202020204" pitchFamily="34" charset="0"/>
                          <a:ea typeface="+mn-ea"/>
                          <a:cs typeface="Arial" panose="020B0604020202020204" pitchFamily="34" charset="0"/>
                        </a:rPr>
                        <a:t>Naf</a:t>
                      </a:r>
                      <a:r>
                        <a:rPr lang="en-US" altLang="ko-KR" sz="1400" b="1" i="0" u="none" strike="noStrike" dirty="0">
                          <a:solidFill>
                            <a:srgbClr val="000000"/>
                          </a:solidFill>
                          <a:effectLst/>
                          <a:latin typeface="Arial" panose="020B0604020202020204" pitchFamily="34" charset="0"/>
                          <a:ea typeface="+mn-ea"/>
                          <a:cs typeface="Arial" panose="020B0604020202020204" pitchFamily="34" charset="0"/>
                        </a:rPr>
                        <a:t> / Sus</a:t>
                      </a:r>
                    </a:p>
                  </a:txBody>
                  <a:tcPr marL="9525" marR="9525" marT="9525" marB="0" anchor="ctr">
                    <a:lnB w="12700" cap="flat" cmpd="sng" algn="ctr">
                      <a:solidFill>
                        <a:schemeClr val="tx1"/>
                      </a:solidFill>
                      <a:prstDash val="solid"/>
                      <a:round/>
                      <a:headEnd type="none" w="med" len="med"/>
                      <a:tailEnd type="none" w="med" len="med"/>
                    </a:lnB>
                    <a:solidFill>
                      <a:srgbClr val="FF8989"/>
                    </a:solidFill>
                  </a:tcPr>
                </a:tc>
                <a:tc>
                  <a:txBody>
                    <a:bodyPr/>
                    <a:lstStyle/>
                    <a:p>
                      <a:pPr algn="ctr" fontAlgn="ctr"/>
                      <a:r>
                        <a:rPr lang="en-US" altLang="ko-KR" sz="1400" b="1" u="none" strike="noStrike" dirty="0">
                          <a:effectLst/>
                          <a:latin typeface="Arial" panose="020B0604020202020204" pitchFamily="34" charset="0"/>
                          <a:cs typeface="Arial" panose="020B0604020202020204" pitchFamily="34" charset="0"/>
                        </a:rPr>
                        <a:t>10.14</a:t>
                      </a:r>
                      <a:endPar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FF8989"/>
                    </a:solidFill>
                  </a:tcPr>
                </a:tc>
                <a:tc>
                  <a:txBody>
                    <a:bodyPr/>
                    <a:lstStyle/>
                    <a:p>
                      <a:pPr algn="ctr" fontAlgn="ctr"/>
                      <a:r>
                        <a:rPr lang="en-US" altLang="ko-KR" sz="1400" b="1" u="none" strike="noStrike" dirty="0">
                          <a:effectLst/>
                          <a:latin typeface="Arial" panose="020B0604020202020204" pitchFamily="34" charset="0"/>
                          <a:cs typeface="Arial" panose="020B0604020202020204" pitchFamily="34" charset="0"/>
                        </a:rPr>
                        <a:t>30.68</a:t>
                      </a:r>
                      <a:endPar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FF8989"/>
                    </a:solidFill>
                  </a:tcPr>
                </a:tc>
                <a:extLst>
                  <a:ext uri="{0D108BD9-81ED-4DB2-BD59-A6C34878D82A}">
                    <a16:rowId xmlns:a16="http://schemas.microsoft.com/office/drawing/2014/main" val="1898630948"/>
                  </a:ext>
                </a:extLst>
              </a:tr>
            </a:tbl>
          </a:graphicData>
        </a:graphic>
      </p:graphicFrame>
      <p:sp>
        <p:nvSpPr>
          <p:cNvPr id="5" name="TextBox 4">
            <a:extLst>
              <a:ext uri="{FF2B5EF4-FFF2-40B4-BE49-F238E27FC236}">
                <a16:creationId xmlns:a16="http://schemas.microsoft.com/office/drawing/2014/main" id="{079777D7-B879-5EFE-7455-2463F62F0F6D}"/>
              </a:ext>
            </a:extLst>
          </p:cNvPr>
          <p:cNvSpPr txBox="1"/>
          <p:nvPr/>
        </p:nvSpPr>
        <p:spPr>
          <a:xfrm>
            <a:off x="3920859" y="220569"/>
            <a:ext cx="3169422" cy="461665"/>
          </a:xfrm>
          <a:prstGeom prst="rect">
            <a:avLst/>
          </a:prstGeom>
          <a:noFill/>
        </p:spPr>
        <p:txBody>
          <a:bodyPr wrap="square" rtlCol="0">
            <a:spAutoFit/>
          </a:bodyPr>
          <a:lstStyle/>
          <a:p>
            <a:pPr algn="ctr"/>
            <a:r>
              <a:rPr lang="en-US" altLang="ko-KR" sz="2400" b="1" dirty="0">
                <a:solidFill>
                  <a:srgbClr val="0072BB"/>
                </a:solidFill>
                <a:latin typeface="Arial" panose="020B0604020202020204" pitchFamily="34" charset="0"/>
                <a:cs typeface="Arial" panose="020B0604020202020204" pitchFamily="34" charset="0"/>
              </a:rPr>
              <a:t>NRR performance</a:t>
            </a:r>
          </a:p>
        </p:txBody>
      </p:sp>
      <p:sp>
        <p:nvSpPr>
          <p:cNvPr id="7" name="TextBox 6">
            <a:extLst>
              <a:ext uri="{FF2B5EF4-FFF2-40B4-BE49-F238E27FC236}">
                <a16:creationId xmlns:a16="http://schemas.microsoft.com/office/drawing/2014/main" id="{D49817AC-2E22-2EE9-C82C-AAB75A7AD4E5}"/>
              </a:ext>
            </a:extLst>
          </p:cNvPr>
          <p:cNvSpPr txBox="1"/>
          <p:nvPr/>
        </p:nvSpPr>
        <p:spPr>
          <a:xfrm>
            <a:off x="5399175" y="3643052"/>
            <a:ext cx="6419850" cy="119519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altLang="ko-KR" sz="1600" dirty="0">
                <a:latin typeface="Arial" panose="020B0604020202020204" pitchFamily="34" charset="0"/>
                <a:cs typeface="Arial" panose="020B0604020202020204" pitchFamily="34" charset="0"/>
              </a:rPr>
              <a:t>Increase in Warburg impedance (W</a:t>
            </a:r>
            <a:r>
              <a:rPr lang="en-US" altLang="ko-KR" sz="1600" baseline="-25000" dirty="0">
                <a:latin typeface="Arial" panose="020B0604020202020204" pitchFamily="34" charset="0"/>
                <a:cs typeface="Arial" panose="020B0604020202020204" pitchFamily="34" charset="0"/>
              </a:rPr>
              <a:t>R</a:t>
            </a:r>
            <a:r>
              <a:rPr lang="en-US" altLang="ko-KR" sz="1600" dirty="0">
                <a:latin typeface="Arial" panose="020B0604020202020204" pitchFamily="34" charset="0"/>
                <a:cs typeface="Arial" panose="020B0604020202020204" pitchFamily="34" charset="0"/>
              </a:rPr>
              <a:t>)</a:t>
            </a:r>
            <a:br>
              <a:rPr lang="en-US" altLang="ko-KR" sz="1600" dirty="0">
                <a:latin typeface="Arial" panose="020B0604020202020204" pitchFamily="34" charset="0"/>
                <a:cs typeface="Arial" panose="020B0604020202020204" pitchFamily="34" charset="0"/>
              </a:rPr>
            </a:br>
            <a:r>
              <a:rPr lang="en-US" altLang="ko-KR" sz="1600" dirty="0">
                <a:latin typeface="Arial" panose="020B0604020202020204" pitchFamily="34" charset="0"/>
                <a:cs typeface="Arial" panose="020B0604020202020204" pitchFamily="34" charset="0"/>
              </a:rPr>
              <a:t>	→ decrease in mass transfer (mainly protons)</a:t>
            </a:r>
          </a:p>
          <a:p>
            <a:pPr marL="285750" indent="-285750">
              <a:lnSpc>
                <a:spcPct val="150000"/>
              </a:lnSpc>
              <a:buFont typeface="Wingdings" panose="05000000000000000000" pitchFamily="2" charset="2"/>
              <a:buChar char="ü"/>
            </a:pPr>
            <a:r>
              <a:rPr lang="en-US" altLang="ko-KR" sz="1600" dirty="0">
                <a:latin typeface="Arial" panose="020B0604020202020204" pitchFamily="34" charset="0"/>
                <a:cs typeface="Arial" panose="020B0604020202020204" pitchFamily="34" charset="0"/>
              </a:rPr>
              <a:t>But just small increase in charge transfer resistance (</a:t>
            </a:r>
            <a:r>
              <a:rPr lang="en-US" altLang="ko-KR" sz="1600" dirty="0" err="1">
                <a:latin typeface="Arial" panose="020B0604020202020204" pitchFamily="34" charset="0"/>
                <a:cs typeface="Arial" panose="020B0604020202020204" pitchFamily="34" charset="0"/>
              </a:rPr>
              <a:t>R</a:t>
            </a:r>
            <a:r>
              <a:rPr lang="en-US" altLang="ko-KR" sz="1600" baseline="-25000" dirty="0" err="1">
                <a:latin typeface="Arial" panose="020B0604020202020204" pitchFamily="34" charset="0"/>
                <a:cs typeface="Arial" panose="020B0604020202020204" pitchFamily="34" charset="0"/>
              </a:rPr>
              <a:t>ct</a:t>
            </a:r>
            <a:r>
              <a:rPr lang="en-US" altLang="ko-KR" sz="1600" dirty="0">
                <a:latin typeface="Arial" panose="020B0604020202020204" pitchFamily="34" charset="0"/>
                <a:cs typeface="Arial" panose="020B0604020202020204" pitchFamily="34" charset="0"/>
              </a:rPr>
              <a:t>)</a:t>
            </a:r>
            <a:endParaRPr lang="ko-KR" altLang="en-US" sz="1600" dirty="0">
              <a:latin typeface="Arial" panose="020B0604020202020204" pitchFamily="34" charset="0"/>
              <a:cs typeface="Arial" panose="020B0604020202020204" pitchFamily="34" charset="0"/>
            </a:endParaRPr>
          </a:p>
        </p:txBody>
      </p:sp>
      <p:graphicFrame>
        <p:nvGraphicFramePr>
          <p:cNvPr id="8" name="개체 7">
            <a:extLst>
              <a:ext uri="{FF2B5EF4-FFF2-40B4-BE49-F238E27FC236}">
                <a16:creationId xmlns:a16="http://schemas.microsoft.com/office/drawing/2014/main" id="{88552BEC-FEDF-CC7B-F4B9-9D7BB6542945}"/>
              </a:ext>
            </a:extLst>
          </p:cNvPr>
          <p:cNvGraphicFramePr>
            <a:graphicFrameLocks noChangeAspect="1"/>
          </p:cNvGraphicFramePr>
          <p:nvPr>
            <p:extLst>
              <p:ext uri="{D42A27DB-BD31-4B8C-83A1-F6EECF244321}">
                <p14:modId xmlns:p14="http://schemas.microsoft.com/office/powerpoint/2010/main" val="2537457509"/>
              </p:ext>
            </p:extLst>
          </p:nvPr>
        </p:nvGraphicFramePr>
        <p:xfrm>
          <a:off x="0" y="1243048"/>
          <a:ext cx="5711785" cy="4371904"/>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8" name="개체 7">
                        <a:extLst>
                          <a:ext uri="{FF2B5EF4-FFF2-40B4-BE49-F238E27FC236}">
                            <a16:creationId xmlns:a16="http://schemas.microsoft.com/office/drawing/2014/main" id="{88552BEC-FEDF-CC7B-F4B9-9D7BB6542945}"/>
                          </a:ext>
                        </a:extLst>
                      </p:cNvPr>
                      <p:cNvPicPr/>
                      <p:nvPr/>
                    </p:nvPicPr>
                    <p:blipFill>
                      <a:blip r:embed="rId4"/>
                      <a:stretch>
                        <a:fillRect/>
                      </a:stretch>
                    </p:blipFill>
                    <p:spPr>
                      <a:xfrm>
                        <a:off x="0" y="1243048"/>
                        <a:ext cx="5711785" cy="4371904"/>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75E301B3-7418-0C2B-5292-FA2E3A440F50}"/>
              </a:ext>
            </a:extLst>
          </p:cNvPr>
          <p:cNvSpPr txBox="1"/>
          <p:nvPr/>
        </p:nvSpPr>
        <p:spPr>
          <a:xfrm>
            <a:off x="214340" y="1083947"/>
            <a:ext cx="5607340" cy="338554"/>
          </a:xfrm>
          <a:prstGeom prst="rect">
            <a:avLst/>
          </a:prstGeom>
          <a:noFill/>
        </p:spPr>
        <p:txBody>
          <a:bodyPr wrap="square" rtlCol="0">
            <a:spAutoFit/>
          </a:bodyPr>
          <a:lstStyle/>
          <a:p>
            <a:pPr marL="342900" indent="-342900">
              <a:buFont typeface="Wingdings" panose="05000000000000000000" pitchFamily="2" charset="2"/>
              <a:buChar char="v"/>
            </a:pPr>
            <a:r>
              <a:rPr lang="en-US" altLang="ko-KR" sz="1600" b="1" dirty="0">
                <a:latin typeface="Arial" panose="020B0604020202020204" pitchFamily="34" charset="0"/>
                <a:cs typeface="Arial" panose="020B0604020202020204" pitchFamily="34" charset="0"/>
              </a:rPr>
              <a:t>EIS (Electrochemical impedance spectroscopy)</a:t>
            </a:r>
          </a:p>
        </p:txBody>
      </p:sp>
      <p:sp>
        <p:nvSpPr>
          <p:cNvPr id="12" name="TextBox 11">
            <a:extLst>
              <a:ext uri="{FF2B5EF4-FFF2-40B4-BE49-F238E27FC236}">
                <a16:creationId xmlns:a16="http://schemas.microsoft.com/office/drawing/2014/main" id="{0D7F7486-39BE-E40D-7FEA-8258DD700E06}"/>
              </a:ext>
            </a:extLst>
          </p:cNvPr>
          <p:cNvSpPr txBox="1"/>
          <p:nvPr/>
        </p:nvSpPr>
        <p:spPr>
          <a:xfrm>
            <a:off x="5131496" y="4934214"/>
            <a:ext cx="6955208" cy="584775"/>
          </a:xfrm>
          <a:prstGeom prst="rect">
            <a:avLst/>
          </a:prstGeom>
          <a:noFill/>
        </p:spPr>
        <p:txBody>
          <a:bodyPr wrap="square">
            <a:spAutoFit/>
          </a:bodyPr>
          <a:lstStyle/>
          <a:p>
            <a:pPr algn="ctr"/>
            <a:r>
              <a:rPr lang="en-US" altLang="ko-KR" sz="1600" b="1" dirty="0">
                <a:solidFill>
                  <a:srgbClr val="FF0000"/>
                </a:solidFill>
                <a:latin typeface="Arial" panose="020B0604020202020204" pitchFamily="34" charset="0"/>
                <a:cs typeface="Arial" panose="020B0604020202020204" pitchFamily="34" charset="0"/>
              </a:rPr>
              <a:t>Indirect evidence for the possibility that</a:t>
            </a:r>
            <a:br>
              <a:rPr lang="en-US" altLang="ko-KR" sz="1600" b="1" dirty="0">
                <a:solidFill>
                  <a:srgbClr val="FF0000"/>
                </a:solidFill>
                <a:latin typeface="Arial" panose="020B0604020202020204" pitchFamily="34" charset="0"/>
                <a:cs typeface="Arial" panose="020B0604020202020204" pitchFamily="34" charset="0"/>
              </a:rPr>
            </a:br>
            <a:r>
              <a:rPr lang="en-US" altLang="ko-KR" sz="1600" b="1" dirty="0">
                <a:solidFill>
                  <a:srgbClr val="FF0000"/>
                </a:solidFill>
                <a:latin typeface="Arial" panose="020B0604020202020204" pitchFamily="34" charset="0"/>
                <a:cs typeface="Arial" panose="020B0604020202020204" pitchFamily="34" charset="0"/>
              </a:rPr>
              <a:t>the direction of reaction on the catalyst surface may have changed.</a:t>
            </a:r>
            <a:endParaRPr lang="ko-KR" altLang="en-US" sz="1600" b="1" dirty="0">
              <a:solidFill>
                <a:srgbClr val="FF0000"/>
              </a:solidFill>
              <a:latin typeface="Arial" panose="020B0604020202020204" pitchFamily="34" charset="0"/>
              <a:cs typeface="Arial" panose="020B0604020202020204" pitchFamily="34" charset="0"/>
            </a:endParaRPr>
          </a:p>
        </p:txBody>
      </p:sp>
      <p:sp>
        <p:nvSpPr>
          <p:cNvPr id="13" name="화살표: 오른쪽 12">
            <a:extLst>
              <a:ext uri="{FF2B5EF4-FFF2-40B4-BE49-F238E27FC236}">
                <a16:creationId xmlns:a16="http://schemas.microsoft.com/office/drawing/2014/main" id="{85BF663C-7AA5-C656-0C1F-52B84F11F40F}"/>
              </a:ext>
            </a:extLst>
          </p:cNvPr>
          <p:cNvSpPr/>
          <p:nvPr/>
        </p:nvSpPr>
        <p:spPr>
          <a:xfrm>
            <a:off x="5649220" y="5710915"/>
            <a:ext cx="893560" cy="3693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C4BFF847-EFE4-0991-BF82-133E5BD2A457}"/>
              </a:ext>
            </a:extLst>
          </p:cNvPr>
          <p:cNvSpPr txBox="1"/>
          <p:nvPr/>
        </p:nvSpPr>
        <p:spPr>
          <a:xfrm>
            <a:off x="6631125" y="5726304"/>
            <a:ext cx="4807851" cy="338554"/>
          </a:xfrm>
          <a:prstGeom prst="rect">
            <a:avLst/>
          </a:prstGeom>
          <a:noFill/>
        </p:spPr>
        <p:txBody>
          <a:bodyPr wrap="square">
            <a:spAutoFit/>
          </a:bodyPr>
          <a:lstStyle/>
          <a:p>
            <a:r>
              <a:rPr lang="en-US" altLang="ko-KR" sz="1600" b="1" dirty="0">
                <a:solidFill>
                  <a:schemeClr val="accent1"/>
                </a:solidFill>
                <a:latin typeface="Arial" panose="020B0604020202020204" pitchFamily="34" charset="0"/>
                <a:cs typeface="Arial" panose="020B0604020202020204" pitchFamily="34" charset="0"/>
              </a:rPr>
              <a:t>Successful Microenvironment control for NRR</a:t>
            </a:r>
            <a:endParaRPr lang="ko-KR" altLang="en-US" sz="16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019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33706-0EB4-5D80-EB0D-EC11E1E77CFC}"/>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Summary</a:t>
            </a:r>
            <a:endParaRPr lang="ko-KR" altLang="en-US" sz="3200" b="1" dirty="0">
              <a:solidFill>
                <a:schemeClr val="bg1"/>
              </a:solidFill>
              <a:latin typeface="Arial" panose="020B0604020202020204" pitchFamily="34" charset="0"/>
              <a:cs typeface="Arial" panose="020B0604020202020204" pitchFamily="34" charset="0"/>
            </a:endParaRPr>
          </a:p>
        </p:txBody>
      </p:sp>
      <p:graphicFrame>
        <p:nvGraphicFramePr>
          <p:cNvPr id="4" name="개체 3">
            <a:extLst>
              <a:ext uri="{FF2B5EF4-FFF2-40B4-BE49-F238E27FC236}">
                <a16:creationId xmlns:a16="http://schemas.microsoft.com/office/drawing/2014/main" id="{7820B8C7-D480-85A9-510B-38024F733689}"/>
              </a:ext>
            </a:extLst>
          </p:cNvPr>
          <p:cNvGraphicFramePr>
            <a:graphicFrameLocks noChangeAspect="1"/>
          </p:cNvGraphicFramePr>
          <p:nvPr>
            <p:extLst>
              <p:ext uri="{D42A27DB-BD31-4B8C-83A1-F6EECF244321}">
                <p14:modId xmlns:p14="http://schemas.microsoft.com/office/powerpoint/2010/main" val="2108114198"/>
              </p:ext>
            </p:extLst>
          </p:nvPr>
        </p:nvGraphicFramePr>
        <p:xfrm>
          <a:off x="6530346" y="810063"/>
          <a:ext cx="6147201" cy="4703730"/>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4" name="개체 3">
                        <a:extLst>
                          <a:ext uri="{FF2B5EF4-FFF2-40B4-BE49-F238E27FC236}">
                            <a16:creationId xmlns:a16="http://schemas.microsoft.com/office/drawing/2014/main" id="{7820B8C7-D480-85A9-510B-38024F733689}"/>
                          </a:ext>
                        </a:extLst>
                      </p:cNvPr>
                      <p:cNvPicPr/>
                      <p:nvPr/>
                    </p:nvPicPr>
                    <p:blipFill>
                      <a:blip r:embed="rId4"/>
                      <a:stretch>
                        <a:fillRect/>
                      </a:stretch>
                    </p:blipFill>
                    <p:spPr>
                      <a:xfrm>
                        <a:off x="6530346" y="810063"/>
                        <a:ext cx="6147201" cy="470373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494E497-12D4-B1CD-7ED1-5F666387C30D}"/>
              </a:ext>
            </a:extLst>
          </p:cNvPr>
          <p:cNvSpPr txBox="1"/>
          <p:nvPr/>
        </p:nvSpPr>
        <p:spPr>
          <a:xfrm>
            <a:off x="151861" y="1119700"/>
            <a:ext cx="6955358" cy="4278094"/>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Using a pulsed laser deposition method, we fabricated an </a:t>
            </a:r>
            <a:br>
              <a:rPr lang="en-US" altLang="ko-KR" sz="1700" dirty="0">
                <a:latin typeface="Arial" panose="020B0604020202020204" pitchFamily="34" charset="0"/>
                <a:cs typeface="Arial" panose="020B0604020202020204" pitchFamily="34" charset="0"/>
              </a:rPr>
            </a:br>
            <a:r>
              <a:rPr lang="en-US" altLang="ko-KR" sz="1700" b="1" dirty="0">
                <a:solidFill>
                  <a:srgbClr val="FF0000"/>
                </a:solidFill>
                <a:latin typeface="Arial" panose="020B0604020202020204" pitchFamily="34" charset="0"/>
                <a:cs typeface="Arial" panose="020B0604020202020204" pitchFamily="34" charset="0"/>
              </a:rPr>
              <a:t>edge-exposed MoS</a:t>
            </a:r>
            <a:r>
              <a:rPr lang="en-US" altLang="ko-KR" sz="1700" b="1" baseline="-25000" dirty="0">
                <a:solidFill>
                  <a:srgbClr val="FF0000"/>
                </a:solidFill>
                <a:latin typeface="Arial" panose="020B0604020202020204" pitchFamily="34" charset="0"/>
                <a:cs typeface="Arial" panose="020B0604020202020204" pitchFamily="34" charset="0"/>
              </a:rPr>
              <a:t>2</a:t>
            </a:r>
            <a:r>
              <a:rPr lang="en-US" altLang="ko-KR" sz="1700" dirty="0">
                <a:latin typeface="Arial" panose="020B0604020202020204" pitchFamily="34" charset="0"/>
                <a:cs typeface="Arial" panose="020B0604020202020204" pitchFamily="34" charset="0"/>
              </a:rPr>
              <a:t> catalyst layer with potentials for NRR.</a:t>
            </a: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Using an ionomeric bilayer, we optimized the microenvironment</a:t>
            </a:r>
            <a:br>
              <a:rPr lang="en-US" altLang="ko-KR" sz="1700" dirty="0">
                <a:latin typeface="Arial" panose="020B0604020202020204" pitchFamily="34" charset="0"/>
                <a:cs typeface="Arial" panose="020B0604020202020204" pitchFamily="34" charset="0"/>
              </a:rPr>
            </a:br>
            <a:r>
              <a:rPr lang="en-US" altLang="ko-KR" sz="1700" dirty="0">
                <a:latin typeface="Arial" panose="020B0604020202020204" pitchFamily="34" charset="0"/>
                <a:cs typeface="Arial" panose="020B0604020202020204" pitchFamily="34" charset="0"/>
              </a:rPr>
              <a:t>of the MoS</a:t>
            </a:r>
            <a:r>
              <a:rPr lang="en-US" altLang="ko-KR" sz="1700" baseline="-25000" dirty="0">
                <a:latin typeface="Arial" panose="020B0604020202020204" pitchFamily="34" charset="0"/>
                <a:cs typeface="Arial" panose="020B0604020202020204" pitchFamily="34" charset="0"/>
              </a:rPr>
              <a:t>2</a:t>
            </a:r>
            <a:r>
              <a:rPr lang="en-US" altLang="ko-KR" sz="1700" dirty="0">
                <a:latin typeface="Arial" panose="020B0604020202020204" pitchFamily="34" charset="0"/>
                <a:cs typeface="Arial" panose="020B0604020202020204" pitchFamily="34" charset="0"/>
              </a:rPr>
              <a:t> catalyst for NRR by </a:t>
            </a:r>
            <a:r>
              <a:rPr lang="en-US" altLang="ko-KR" sz="1700" b="1" dirty="0">
                <a:solidFill>
                  <a:srgbClr val="FF0000"/>
                </a:solidFill>
                <a:latin typeface="Arial" panose="020B0604020202020204" pitchFamily="34" charset="0"/>
                <a:cs typeface="Arial" panose="020B0604020202020204" pitchFamily="34" charset="0"/>
              </a:rPr>
              <a:t>suppressing HER and </a:t>
            </a:r>
            <a:br>
              <a:rPr lang="en-US" altLang="ko-KR" sz="1700" b="1" dirty="0">
                <a:solidFill>
                  <a:srgbClr val="FF0000"/>
                </a:solidFill>
                <a:latin typeface="Arial" panose="020B0604020202020204" pitchFamily="34" charset="0"/>
                <a:cs typeface="Arial" panose="020B0604020202020204" pitchFamily="34" charset="0"/>
              </a:rPr>
            </a:br>
            <a:r>
              <a:rPr lang="en-US" altLang="ko-KR" sz="1700" b="1" dirty="0">
                <a:solidFill>
                  <a:srgbClr val="FF0000"/>
                </a:solidFill>
                <a:latin typeface="Arial" panose="020B0604020202020204" pitchFamily="34" charset="0"/>
                <a:cs typeface="Arial" panose="020B0604020202020204" pitchFamily="34" charset="0"/>
              </a:rPr>
              <a:t>enriching nitrogen-containing TPCPs</a:t>
            </a:r>
            <a:r>
              <a:rPr lang="en-US" altLang="ko-KR" sz="17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It showed an excellent ammonia yield of </a:t>
            </a:r>
            <a:r>
              <a:rPr lang="en-US" altLang="ko-KR" sz="1700" b="1" dirty="0">
                <a:solidFill>
                  <a:srgbClr val="FF0000"/>
                </a:solidFill>
                <a:latin typeface="Arial" panose="020B0604020202020204" pitchFamily="34" charset="0"/>
                <a:cs typeface="Arial" panose="020B0604020202020204" pitchFamily="34" charset="0"/>
              </a:rPr>
              <a:t>145.83 </a:t>
            </a:r>
            <a:r>
              <a:rPr lang="el-GR" altLang="ko-KR" sz="1700" b="1" dirty="0">
                <a:solidFill>
                  <a:srgbClr val="FF0000"/>
                </a:solidFill>
                <a:latin typeface="Arial" panose="020B0604020202020204" pitchFamily="34" charset="0"/>
                <a:cs typeface="Arial" panose="020B0604020202020204" pitchFamily="34" charset="0"/>
              </a:rPr>
              <a:t>μ</a:t>
            </a:r>
            <a:r>
              <a:rPr lang="en-US" altLang="ko-KR" sz="1700" b="1" dirty="0">
                <a:solidFill>
                  <a:srgbClr val="FF0000"/>
                </a:solidFill>
                <a:latin typeface="Arial" panose="020B0604020202020204" pitchFamily="34" charset="0"/>
                <a:cs typeface="Arial" panose="020B0604020202020204" pitchFamily="34" charset="0"/>
              </a:rPr>
              <a:t>g h</a:t>
            </a:r>
            <a:r>
              <a:rPr lang="en-US" altLang="ko-KR" sz="1700" b="1" baseline="30000" dirty="0">
                <a:solidFill>
                  <a:srgbClr val="FF0000"/>
                </a:solidFill>
                <a:latin typeface="Arial" panose="020B0604020202020204" pitchFamily="34" charset="0"/>
                <a:cs typeface="Arial" panose="020B0604020202020204" pitchFamily="34" charset="0"/>
              </a:rPr>
              <a:t>-1</a:t>
            </a:r>
            <a:r>
              <a:rPr lang="en-US" altLang="ko-KR" sz="1700" b="1" dirty="0">
                <a:solidFill>
                  <a:srgbClr val="FF0000"/>
                </a:solidFill>
                <a:latin typeface="Arial" panose="020B0604020202020204" pitchFamily="34" charset="0"/>
                <a:cs typeface="Arial" panose="020B0604020202020204" pitchFamily="34" charset="0"/>
              </a:rPr>
              <a:t> cm</a:t>
            </a:r>
            <a:r>
              <a:rPr lang="en-US" altLang="ko-KR" sz="1700" b="1" baseline="30000" dirty="0">
                <a:solidFill>
                  <a:srgbClr val="FF0000"/>
                </a:solidFill>
                <a:latin typeface="Arial" panose="020B0604020202020204" pitchFamily="34" charset="0"/>
                <a:cs typeface="Arial" panose="020B0604020202020204" pitchFamily="34" charset="0"/>
              </a:rPr>
              <a:t>-2</a:t>
            </a:r>
            <a:r>
              <a:rPr lang="en-US" altLang="ko-KR" sz="1700" b="1" dirty="0">
                <a:solidFill>
                  <a:srgbClr val="FF0000"/>
                </a:solidFill>
                <a:latin typeface="Arial" panose="020B0604020202020204" pitchFamily="34" charset="0"/>
                <a:cs typeface="Arial" panose="020B0604020202020204" pitchFamily="34" charset="0"/>
              </a:rPr>
              <a:t> </a:t>
            </a:r>
            <a:br>
              <a:rPr lang="en-US" altLang="ko-KR" sz="1700" b="1" dirty="0">
                <a:solidFill>
                  <a:srgbClr val="FF0000"/>
                </a:solidFill>
                <a:latin typeface="Arial" panose="020B0604020202020204" pitchFamily="34" charset="0"/>
                <a:cs typeface="Arial" panose="020B0604020202020204" pitchFamily="34" charset="0"/>
              </a:rPr>
            </a:br>
            <a:r>
              <a:rPr lang="en-US" altLang="ko-KR" sz="1700" dirty="0">
                <a:latin typeface="Arial" panose="020B0604020202020204" pitchFamily="34" charset="0"/>
                <a:cs typeface="Arial" panose="020B0604020202020204" pitchFamily="34" charset="0"/>
              </a:rPr>
              <a:t>and an efficiency of </a:t>
            </a:r>
            <a:r>
              <a:rPr lang="en-US" altLang="ko-KR" sz="1700" b="1" dirty="0">
                <a:solidFill>
                  <a:srgbClr val="FF0000"/>
                </a:solidFill>
                <a:latin typeface="Arial" panose="020B0604020202020204" pitchFamily="34" charset="0"/>
                <a:cs typeface="Arial" panose="020B0604020202020204" pitchFamily="34" charset="0"/>
              </a:rPr>
              <a:t>23.7 %. </a:t>
            </a:r>
            <a:br>
              <a:rPr lang="en-US" altLang="ko-KR" sz="1700" b="1" dirty="0">
                <a:solidFill>
                  <a:srgbClr val="FF0000"/>
                </a:solidFill>
                <a:latin typeface="Arial" panose="020B0604020202020204" pitchFamily="34" charset="0"/>
                <a:cs typeface="Arial" panose="020B0604020202020204" pitchFamily="34" charset="0"/>
              </a:rPr>
            </a:br>
            <a:r>
              <a:rPr lang="en-US" altLang="ko-KR" sz="1700" dirty="0">
                <a:latin typeface="Arial" panose="020B0604020202020204" pitchFamily="34" charset="0"/>
                <a:cs typeface="Arial" panose="020B0604020202020204" pitchFamily="34" charset="0"/>
              </a:rPr>
              <a:t>Compared to other studies, this is a superior result.</a:t>
            </a:r>
          </a:p>
          <a:p>
            <a:pPr marL="285750" indent="-285750">
              <a:buFont typeface="Wingdings" panose="05000000000000000000" pitchFamily="2" charset="2"/>
              <a:buChar char="ü"/>
            </a:pPr>
            <a:endParaRPr lang="en-US" altLang="ko-KR" sz="17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n-US" altLang="ko-KR" sz="17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a:t>
            </a:r>
            <a:r>
              <a:rPr lang="en-US" altLang="ko-KR" sz="1700" b="1" dirty="0">
                <a:solidFill>
                  <a:srgbClr val="FF0000"/>
                </a:solidFill>
                <a:latin typeface="Arial" panose="020B0604020202020204" pitchFamily="34" charset="0"/>
                <a:cs typeface="Arial" panose="020B0604020202020204" pitchFamily="34" charset="0"/>
              </a:rPr>
              <a:t>EIS spectra </a:t>
            </a:r>
            <a:r>
              <a:rPr lang="en-US" altLang="ko-KR" sz="1700" dirty="0">
                <a:latin typeface="Arial" panose="020B0604020202020204" pitchFamily="34" charset="0"/>
                <a:cs typeface="Arial" panose="020B0604020202020204" pitchFamily="34" charset="0"/>
              </a:rPr>
              <a:t>show indirect evidence for the possibility that </a:t>
            </a:r>
            <a:br>
              <a:rPr lang="en-US" altLang="ko-KR" sz="1700" dirty="0">
                <a:latin typeface="Arial" panose="020B0604020202020204" pitchFamily="34" charset="0"/>
                <a:cs typeface="Arial" panose="020B0604020202020204" pitchFamily="34" charset="0"/>
              </a:rPr>
            </a:br>
            <a:r>
              <a:rPr lang="en-US" altLang="ko-KR" sz="1700" dirty="0">
                <a:latin typeface="Arial" panose="020B0604020202020204" pitchFamily="34" charset="0"/>
                <a:cs typeface="Arial" panose="020B0604020202020204" pitchFamily="34" charset="0"/>
              </a:rPr>
              <a:t>the kind of reaction on the catalyst surface may have changed.</a:t>
            </a:r>
          </a:p>
        </p:txBody>
      </p:sp>
    </p:spTree>
    <p:extLst>
      <p:ext uri="{BB962C8B-B14F-4D97-AF65-F5344CB8AC3E}">
        <p14:creationId xmlns:p14="http://schemas.microsoft.com/office/powerpoint/2010/main" val="355209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49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BEFABF-591B-2888-9AA9-E533C6486DFE}"/>
              </a:ext>
            </a:extLst>
          </p:cNvPr>
          <p:cNvSpPr txBox="1"/>
          <p:nvPr/>
        </p:nvSpPr>
        <p:spPr>
          <a:xfrm>
            <a:off x="3470889" y="1448096"/>
            <a:ext cx="4276572" cy="3313664"/>
          </a:xfrm>
          <a:prstGeom prst="rect">
            <a:avLst/>
          </a:prstGeom>
          <a:noFill/>
        </p:spPr>
        <p:txBody>
          <a:bodyPr wrap="square" rtlCol="0">
            <a:spAutoFit/>
          </a:bodyPr>
          <a:lstStyle/>
          <a:p>
            <a:pPr marL="449263" indent="-449263">
              <a:lnSpc>
                <a:spcPct val="150000"/>
              </a:lnSpc>
              <a:buFont typeface="+mj-lt"/>
              <a:buAutoNum type="arabicPeriod"/>
            </a:pPr>
            <a:r>
              <a:rPr lang="en-US" altLang="ko-KR" sz="3600" b="1" i="1" kern="100" dirty="0">
                <a:solidFill>
                  <a:schemeClr val="accent1">
                    <a:lumMod val="75000"/>
                  </a:schemeClr>
                </a:solidFill>
                <a:effectLst/>
                <a:latin typeface="Arial" panose="020B0604020202020204" pitchFamily="34" charset="0"/>
                <a:ea typeface="맑은 고딕" panose="020B0503020000020004" pitchFamily="50" charset="-127"/>
                <a:cs typeface="Arial" panose="020B0604020202020204" pitchFamily="34" charset="0"/>
              </a:rPr>
              <a:t>Introduction</a:t>
            </a:r>
          </a:p>
          <a:p>
            <a:pPr marL="449263" indent="-449263">
              <a:lnSpc>
                <a:spcPct val="150000"/>
              </a:lnSpc>
              <a:buFont typeface="+mj-lt"/>
              <a:buAutoNum type="arabicPeriod"/>
            </a:pPr>
            <a:r>
              <a:rPr lang="en-US" altLang="ko-KR" sz="3600" b="1" i="1" kern="100" dirty="0">
                <a:solidFill>
                  <a:schemeClr val="accent1">
                    <a:lumMod val="75000"/>
                  </a:schemeClr>
                </a:solidFill>
                <a:effectLst/>
                <a:latin typeface="Arial" panose="020B0604020202020204" pitchFamily="34" charset="0"/>
                <a:ea typeface="맑은 고딕" panose="020B0503020000020004" pitchFamily="50" charset="-127"/>
                <a:cs typeface="Arial" panose="020B0604020202020204" pitchFamily="34" charset="0"/>
              </a:rPr>
              <a:t>Methods</a:t>
            </a:r>
          </a:p>
          <a:p>
            <a:pPr marL="449263" indent="-449263">
              <a:lnSpc>
                <a:spcPct val="150000"/>
              </a:lnSpc>
              <a:buFont typeface="+mj-lt"/>
              <a:buAutoNum type="arabicPeriod"/>
            </a:pPr>
            <a:r>
              <a:rPr lang="en-US" altLang="ko-KR" sz="3600" b="1" i="1" kern="100" dirty="0">
                <a:solidFill>
                  <a:schemeClr val="accent1">
                    <a:lumMod val="75000"/>
                  </a:schemeClr>
                </a:solidFill>
                <a:effectLst/>
                <a:latin typeface="Arial" panose="020B0604020202020204" pitchFamily="34" charset="0"/>
                <a:ea typeface="맑은 고딕" panose="020B0503020000020004" pitchFamily="50" charset="-127"/>
                <a:cs typeface="Arial" panose="020B0604020202020204" pitchFamily="34" charset="0"/>
              </a:rPr>
              <a:t>Results</a:t>
            </a:r>
          </a:p>
          <a:p>
            <a:pPr marL="449263" indent="-449263">
              <a:lnSpc>
                <a:spcPct val="150000"/>
              </a:lnSpc>
              <a:buFont typeface="+mj-lt"/>
              <a:buAutoNum type="arabicPeriod"/>
            </a:pPr>
            <a:r>
              <a:rPr lang="en-US" altLang="ko-KR" sz="3600" b="1" i="1" kern="100" dirty="0">
                <a:solidFill>
                  <a:schemeClr val="accent1">
                    <a:lumMod val="75000"/>
                  </a:schemeClr>
                </a:solidFill>
                <a:effectLst/>
                <a:latin typeface="Arial" panose="020B0604020202020204" pitchFamily="34" charset="0"/>
                <a:ea typeface="맑은 고딕" panose="020B0503020000020004" pitchFamily="50" charset="-127"/>
                <a:cs typeface="Arial" panose="020B0604020202020204" pitchFamily="34" charset="0"/>
              </a:rPr>
              <a:t>Summary</a:t>
            </a:r>
          </a:p>
        </p:txBody>
      </p:sp>
    </p:spTree>
    <p:extLst>
      <p:ext uri="{BB962C8B-B14F-4D97-AF65-F5344CB8AC3E}">
        <p14:creationId xmlns:p14="http://schemas.microsoft.com/office/powerpoint/2010/main" val="47459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otolia_26467942_s">
            <a:extLst>
              <a:ext uri="{FF2B5EF4-FFF2-40B4-BE49-F238E27FC236}">
                <a16:creationId xmlns:a16="http://schemas.microsoft.com/office/drawing/2014/main" id="{0FE0C5DA-B0BF-AB52-4EEB-B9D63A649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315" y="2730592"/>
            <a:ext cx="3599818" cy="2398379"/>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descr="테이블, 커피테이블이(가) 표시된 사진&#10;&#10;자동 생성된 설명">
            <a:extLst>
              <a:ext uri="{FF2B5EF4-FFF2-40B4-BE49-F238E27FC236}">
                <a16:creationId xmlns:a16="http://schemas.microsoft.com/office/drawing/2014/main" id="{64F4FAF3-3785-9443-C46B-92999F8747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21" b="92508" l="2368" r="96266">
                        <a14:foregroundMark x1="33971" y1="44463" x2="33971" y2="44463"/>
                        <a14:foregroundMark x1="32696" y1="42508" x2="34973" y2="44463"/>
                        <a14:foregroundMark x1="60747" y1="66775" x2="61020" y2="66612"/>
                        <a14:foregroundMark x1="50729" y1="60261" x2="51821" y2="62378"/>
                        <a14:foregroundMark x1="34791" y1="46906" x2="32332" y2="47231"/>
                        <a14:foregroundMark x1="86566" y1="30658" x2="89665" y2="39244"/>
                        <a14:foregroundMark x1="81967" y1="17915" x2="84708" y2="25510"/>
                        <a14:foregroundMark x1="90177" y1="41368" x2="88069" y2="54560"/>
                        <a14:foregroundMark x1="91621" y1="42978" x2="91621" y2="46906"/>
                        <a14:foregroundMark x1="91621" y1="30293" x2="91621" y2="34691"/>
                        <a14:foregroundMark x1="94262" y1="36971" x2="96357" y2="28502"/>
                        <a14:foregroundMark x1="91803" y1="32899" x2="91803" y2="34970"/>
                        <a14:foregroundMark x1="6011" y1="57818" x2="5829" y2="63192"/>
                        <a14:foregroundMark x1="3552" y1="58306" x2="2550" y2="60749"/>
                        <a14:foregroundMark x1="3005" y1="60261" x2="75862" y2="92112"/>
                        <a14:foregroundMark x1="34335" y1="9121" x2="35974" y2="9609"/>
                        <a14:backgroundMark x1="91894" y1="37296" x2="91075" y2="40391"/>
                        <a14:backgroundMark x1="92077" y1="36156" x2="91621" y2="37134"/>
                        <a14:backgroundMark x1="91686" y1="35831" x2="91621" y2="36645"/>
                        <a14:backgroundMark x1="91487" y1="35831" x2="91166" y2="37785"/>
                        <a14:backgroundMark x1="91455" y1="35831" x2="91166" y2="37296"/>
                        <a14:backgroundMark x1="86521" y1="47557" x2="86521" y2="47557"/>
                        <a14:backgroundMark x1="91712" y1="41368" x2="91712" y2="41368"/>
                        <a14:backgroundMark x1="91530" y1="40391" x2="91530" y2="40391"/>
                        <a14:backgroundMark x1="91439" y1="41042" x2="91439" y2="41042"/>
                        <a14:backgroundMark x1="91621" y1="41205" x2="91621" y2="41205"/>
                        <a14:backgroundMark x1="91621" y1="41205" x2="91621" y2="41205"/>
                        <a14:backgroundMark x1="91621" y1="41368" x2="91621" y2="41368"/>
                        <a14:backgroundMark x1="91621" y1="41531" x2="91621" y2="41531"/>
                        <a14:backgroundMark x1="91712" y1="40554" x2="91348" y2="41205"/>
                        <a14:backgroundMark x1="91530" y1="40554" x2="90893" y2="42182"/>
                        <a14:backgroundMark x1="92168" y1="35179" x2="92077" y2="35668"/>
                        <a14:backgroundMark x1="91985" y1="34853" x2="91894" y2="35505"/>
                        <a14:backgroundMark x1="85519" y1="28176" x2="85519" y2="28176"/>
                        <a14:backgroundMark x1="85610" y1="28176" x2="86248" y2="28176"/>
                        <a14:backgroundMark x1="86157" y1="28176" x2="85792" y2="28176"/>
                        <a14:backgroundMark x1="86339" y1="28013" x2="85610" y2="28502"/>
                        <a14:backgroundMark x1="85974" y1="27362" x2="85428" y2="27850"/>
                        <a14:backgroundMark x1="12477" y1="42020" x2="11566" y2="39577"/>
                        <a14:backgroundMark x1="14026" y1="37785" x2="13843" y2="39577"/>
                        <a14:backgroundMark x1="14754" y1="37622" x2="10656" y2="49349"/>
                        <a14:backgroundMark x1="9290" y1="45603" x2="9107" y2="36808"/>
                        <a14:backgroundMark x1="11658" y1="36971" x2="10474" y2="44463"/>
                        <a14:backgroundMark x1="10383" y1="38111" x2="8834" y2="46743"/>
                        <a14:backgroundMark x1="10200" y1="36482" x2="8197" y2="39577"/>
                        <a14:backgroundMark x1="10200" y1="49023" x2="8561" y2="49837"/>
                        <a14:backgroundMark x1="77049" y1="92997" x2="77049" y2="92997"/>
                        <a14:backgroundMark x1="77596" y1="92182" x2="76867" y2="94625"/>
                      </a14:backgroundRemoval>
                    </a14:imgEffect>
                  </a14:imgLayer>
                </a14:imgProps>
              </a:ext>
              <a:ext uri="{28A0092B-C50C-407E-A947-70E740481C1C}">
                <a14:useLocalDpi xmlns:a14="http://schemas.microsoft.com/office/drawing/2010/main" val="0"/>
              </a:ext>
            </a:extLst>
          </a:blip>
          <a:stretch>
            <a:fillRect/>
          </a:stretch>
        </p:blipFill>
        <p:spPr>
          <a:xfrm>
            <a:off x="8030095" y="3995967"/>
            <a:ext cx="4030025" cy="2253584"/>
          </a:xfrm>
          <a:prstGeom prst="rect">
            <a:avLst/>
          </a:prstGeom>
        </p:spPr>
      </p:pic>
      <p:pic>
        <p:nvPicPr>
          <p:cNvPr id="2" name="Picture 6" descr="Vision for Hydrogen: Part 3] Hydrogen Infrastructure">
            <a:extLst>
              <a:ext uri="{FF2B5EF4-FFF2-40B4-BE49-F238E27FC236}">
                <a16:creationId xmlns:a16="http://schemas.microsoft.com/office/drawing/2014/main" id="{D8A30B01-20EF-C71A-9F58-67F07A7F8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21" t="16204" r="2148" b="60005"/>
          <a:stretch/>
        </p:blipFill>
        <p:spPr bwMode="auto">
          <a:xfrm>
            <a:off x="5622478" y="1634936"/>
            <a:ext cx="2149478" cy="1241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sion for Hydrogen: Part 3] Hydrogen Infrastructure">
            <a:extLst>
              <a:ext uri="{FF2B5EF4-FFF2-40B4-BE49-F238E27FC236}">
                <a16:creationId xmlns:a16="http://schemas.microsoft.com/office/drawing/2014/main" id="{64E25A28-AA52-E020-D87D-B4C02C6908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483" t="44930" r="2686" b="31279"/>
          <a:stretch/>
        </p:blipFill>
        <p:spPr bwMode="auto">
          <a:xfrm>
            <a:off x="7771956" y="1633517"/>
            <a:ext cx="2149475" cy="1241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Vision for Hydrogen: Part 3] Hydrogen Infrastructure">
            <a:extLst>
              <a:ext uri="{FF2B5EF4-FFF2-40B4-BE49-F238E27FC236}">
                <a16:creationId xmlns:a16="http://schemas.microsoft.com/office/drawing/2014/main" id="{F95219AD-5E10-B185-DE97-806B52DD0D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81" t="73388" r="1488" b="2821"/>
          <a:stretch/>
        </p:blipFill>
        <p:spPr bwMode="auto">
          <a:xfrm>
            <a:off x="9921431" y="1633518"/>
            <a:ext cx="2149473" cy="12418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593CF9-B5B4-503D-6E50-E40922C39799}"/>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Introduction</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889739D-EAEC-7E2A-196F-9C60AFF7F246}"/>
              </a:ext>
            </a:extLst>
          </p:cNvPr>
          <p:cNvSpPr txBox="1"/>
          <p:nvPr/>
        </p:nvSpPr>
        <p:spPr>
          <a:xfrm>
            <a:off x="8368823" y="2916932"/>
            <a:ext cx="3823177"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Hyundai Motor Group, Hydrogen Infrastructure, Vision for Hydrogen: Part 3.</a:t>
            </a:r>
            <a:endParaRPr lang="ko-KR" altLang="en-US" sz="80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E78A0339-85E9-7083-9D2C-7C3C36DE97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50" r="494"/>
          <a:stretch/>
        </p:blipFill>
        <p:spPr bwMode="auto">
          <a:xfrm>
            <a:off x="611582" y="1255381"/>
            <a:ext cx="4538595" cy="2511490"/>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a:extLst>
              <a:ext uri="{FF2B5EF4-FFF2-40B4-BE49-F238E27FC236}">
                <a16:creationId xmlns:a16="http://schemas.microsoft.com/office/drawing/2014/main" id="{F68988C2-7840-A808-FB28-B90ED75E41E0}"/>
              </a:ext>
            </a:extLst>
          </p:cNvPr>
          <p:cNvPicPr>
            <a:picLocks noChangeAspect="1"/>
          </p:cNvPicPr>
          <p:nvPr/>
        </p:nvPicPr>
        <p:blipFill>
          <a:blip r:embed="rId8"/>
          <a:stretch>
            <a:fillRect/>
          </a:stretch>
        </p:blipFill>
        <p:spPr>
          <a:xfrm>
            <a:off x="600360" y="3859191"/>
            <a:ext cx="4579156" cy="1639450"/>
          </a:xfrm>
          <a:prstGeom prst="rect">
            <a:avLst/>
          </a:prstGeom>
        </p:spPr>
      </p:pic>
      <p:sp>
        <p:nvSpPr>
          <p:cNvPr id="11" name="TextBox 10">
            <a:extLst>
              <a:ext uri="{FF2B5EF4-FFF2-40B4-BE49-F238E27FC236}">
                <a16:creationId xmlns:a16="http://schemas.microsoft.com/office/drawing/2014/main" id="{ECFB7A11-D86D-E8E6-A287-E3049D2654EB}"/>
              </a:ext>
            </a:extLst>
          </p:cNvPr>
          <p:cNvSpPr txBox="1"/>
          <p:nvPr/>
        </p:nvSpPr>
        <p:spPr>
          <a:xfrm>
            <a:off x="1215228" y="5467151"/>
            <a:ext cx="4129031"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For Earth, For Life, About Carbon Neutrality, Our Common Goal with the World</a:t>
            </a:r>
          </a:p>
        </p:txBody>
      </p:sp>
      <p:sp>
        <p:nvSpPr>
          <p:cNvPr id="12" name="TextBox 11">
            <a:extLst>
              <a:ext uri="{FF2B5EF4-FFF2-40B4-BE49-F238E27FC236}">
                <a16:creationId xmlns:a16="http://schemas.microsoft.com/office/drawing/2014/main" id="{663B1DC7-4C4C-07E7-4215-B862C98C9FD5}"/>
              </a:ext>
            </a:extLst>
          </p:cNvPr>
          <p:cNvSpPr txBox="1"/>
          <p:nvPr/>
        </p:nvSpPr>
        <p:spPr>
          <a:xfrm>
            <a:off x="3606534" y="220569"/>
            <a:ext cx="3311851" cy="461665"/>
          </a:xfrm>
          <a:prstGeom prst="rect">
            <a:avLst/>
          </a:prstGeom>
          <a:noFill/>
        </p:spPr>
        <p:txBody>
          <a:bodyPr wrap="square" rtlCol="0">
            <a:spAutoFit/>
          </a:bodyPr>
          <a:lstStyle/>
          <a:p>
            <a:r>
              <a:rPr lang="en-US" altLang="ko-KR" sz="2400" b="1" dirty="0">
                <a:solidFill>
                  <a:srgbClr val="0072BB"/>
                </a:solidFill>
                <a:latin typeface="Arial" panose="020B0604020202020204" pitchFamily="34" charset="0"/>
                <a:cs typeface="Arial" panose="020B0604020202020204" pitchFamily="34" charset="0"/>
              </a:rPr>
              <a:t>Carbon neutrality</a:t>
            </a:r>
            <a:endParaRPr lang="en-US" altLang="ko-KR" sz="2000" b="1" dirty="0">
              <a:solidFill>
                <a:srgbClr val="0072BB"/>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C98B20-5CD4-B4CC-15F2-70F278AA7F76}"/>
              </a:ext>
            </a:extLst>
          </p:cNvPr>
          <p:cNvSpPr txBox="1"/>
          <p:nvPr/>
        </p:nvSpPr>
        <p:spPr>
          <a:xfrm>
            <a:off x="5582315" y="843575"/>
            <a:ext cx="6477805" cy="461665"/>
          </a:xfrm>
          <a:prstGeom prst="rect">
            <a:avLst/>
          </a:prstGeom>
          <a:noFill/>
        </p:spPr>
        <p:txBody>
          <a:bodyPr wrap="square">
            <a:spAutoFit/>
          </a:bodyPr>
          <a:lstStyle/>
          <a:p>
            <a:pPr algn="ctr"/>
            <a:r>
              <a:rPr lang="en-US" altLang="ko-KR" sz="2400" b="1" dirty="0">
                <a:solidFill>
                  <a:srgbClr val="FF0000"/>
                </a:solidFill>
              </a:rPr>
              <a:t>“ U</a:t>
            </a:r>
            <a:r>
              <a:rPr lang="ko-KR" altLang="en-US" sz="2400" b="1" dirty="0" err="1">
                <a:solidFill>
                  <a:srgbClr val="FF0000"/>
                </a:solidFill>
              </a:rPr>
              <a:t>ltimate</a:t>
            </a:r>
            <a:r>
              <a:rPr lang="ko-KR" altLang="en-US" sz="2400" b="1" dirty="0">
                <a:solidFill>
                  <a:srgbClr val="FF0000"/>
                </a:solidFill>
              </a:rPr>
              <a:t> </a:t>
            </a:r>
            <a:r>
              <a:rPr lang="ko-KR" altLang="en-US" sz="2400" b="1" dirty="0" err="1">
                <a:solidFill>
                  <a:srgbClr val="FF0000"/>
                </a:solidFill>
              </a:rPr>
              <a:t>goal</a:t>
            </a:r>
            <a:r>
              <a:rPr lang="ko-KR" altLang="en-US" sz="2400" b="1" dirty="0">
                <a:solidFill>
                  <a:srgbClr val="FF0000"/>
                </a:solidFill>
              </a:rPr>
              <a:t> ⇒ </a:t>
            </a:r>
            <a:r>
              <a:rPr lang="en-US" altLang="ko-KR" sz="2400" b="1" dirty="0">
                <a:solidFill>
                  <a:srgbClr val="FF0000"/>
                </a:solidFill>
              </a:rPr>
              <a:t>H</a:t>
            </a:r>
            <a:r>
              <a:rPr lang="ko-KR" altLang="en-US" sz="2400" b="1" dirty="0" err="1">
                <a:solidFill>
                  <a:srgbClr val="FF0000"/>
                </a:solidFill>
              </a:rPr>
              <a:t>ydrogen</a:t>
            </a:r>
            <a:r>
              <a:rPr lang="ko-KR" altLang="en-US" sz="2400" b="1" dirty="0">
                <a:solidFill>
                  <a:srgbClr val="FF0000"/>
                </a:solidFill>
              </a:rPr>
              <a:t> </a:t>
            </a:r>
            <a:r>
              <a:rPr lang="en-US" altLang="ko-KR" sz="2400" b="1" dirty="0">
                <a:solidFill>
                  <a:srgbClr val="FF0000"/>
                </a:solidFill>
              </a:rPr>
              <a:t>(H</a:t>
            </a:r>
            <a:r>
              <a:rPr lang="en-US" altLang="ko-KR" sz="2400" b="1" baseline="-25000" dirty="0">
                <a:solidFill>
                  <a:srgbClr val="FF0000"/>
                </a:solidFill>
              </a:rPr>
              <a:t>2</a:t>
            </a:r>
            <a:r>
              <a:rPr lang="en-US" altLang="ko-KR" sz="2400" b="1" dirty="0">
                <a:solidFill>
                  <a:srgbClr val="FF0000"/>
                </a:solidFill>
              </a:rPr>
              <a:t>)</a:t>
            </a:r>
            <a:r>
              <a:rPr lang="ko-KR" altLang="en-US" sz="2400" b="1" dirty="0">
                <a:solidFill>
                  <a:srgbClr val="FF0000"/>
                </a:solidFill>
              </a:rPr>
              <a:t> </a:t>
            </a:r>
            <a:r>
              <a:rPr lang="ko-KR" altLang="en-US" sz="2400" b="1" dirty="0" err="1">
                <a:solidFill>
                  <a:srgbClr val="FF0000"/>
                </a:solidFill>
              </a:rPr>
              <a:t>society</a:t>
            </a:r>
            <a:r>
              <a:rPr lang="ko-KR" altLang="en-US" sz="2400" b="1" dirty="0">
                <a:solidFill>
                  <a:srgbClr val="FF0000"/>
                </a:solidFill>
              </a:rPr>
              <a:t> </a:t>
            </a:r>
            <a:r>
              <a:rPr lang="en-US" altLang="ko-KR" sz="2400" b="1" dirty="0">
                <a:solidFill>
                  <a:srgbClr val="FF0000"/>
                </a:solidFill>
              </a:rPr>
              <a:t>”</a:t>
            </a:r>
            <a:endParaRPr lang="ko-KR" altLang="en-US" sz="2400" b="1" dirty="0">
              <a:solidFill>
                <a:srgbClr val="FF0000"/>
              </a:solidFill>
            </a:endParaRPr>
          </a:p>
        </p:txBody>
      </p:sp>
    </p:spTree>
    <p:extLst>
      <p:ext uri="{BB962C8B-B14F-4D97-AF65-F5344CB8AC3E}">
        <p14:creationId xmlns:p14="http://schemas.microsoft.com/office/powerpoint/2010/main" val="3493355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사각형: 둥근 모서리 44">
            <a:extLst>
              <a:ext uri="{FF2B5EF4-FFF2-40B4-BE49-F238E27FC236}">
                <a16:creationId xmlns:a16="http://schemas.microsoft.com/office/drawing/2014/main" id="{1B3FB1F3-64CE-A09D-C669-1CBF700C1AB3}"/>
              </a:ext>
            </a:extLst>
          </p:cNvPr>
          <p:cNvSpPr/>
          <p:nvPr/>
        </p:nvSpPr>
        <p:spPr>
          <a:xfrm>
            <a:off x="8861542" y="4140301"/>
            <a:ext cx="983152" cy="148837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타원 45">
            <a:extLst>
              <a:ext uri="{FF2B5EF4-FFF2-40B4-BE49-F238E27FC236}">
                <a16:creationId xmlns:a16="http://schemas.microsoft.com/office/drawing/2014/main" id="{F62C5F84-00D1-75B3-7240-B0E778ED8963}"/>
              </a:ext>
            </a:extLst>
          </p:cNvPr>
          <p:cNvSpPr/>
          <p:nvPr/>
        </p:nvSpPr>
        <p:spPr>
          <a:xfrm>
            <a:off x="8861542" y="3768759"/>
            <a:ext cx="983152" cy="96171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5" name="직선 화살표 연결선 34">
            <a:extLst>
              <a:ext uri="{FF2B5EF4-FFF2-40B4-BE49-F238E27FC236}">
                <a16:creationId xmlns:a16="http://schemas.microsoft.com/office/drawing/2014/main" id="{1C5A256E-58EC-36DE-5091-3DD896273095}"/>
              </a:ext>
            </a:extLst>
          </p:cNvPr>
          <p:cNvCxnSpPr>
            <a:cxnSpLocks/>
            <a:stCxn id="32" idx="3"/>
          </p:cNvCxnSpPr>
          <p:nvPr/>
        </p:nvCxnSpPr>
        <p:spPr>
          <a:xfrm flipV="1">
            <a:off x="8167487" y="4471392"/>
            <a:ext cx="491577" cy="2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023AC52B-FC46-FD3D-C8BF-B2ED6EB40F64}"/>
              </a:ext>
            </a:extLst>
          </p:cNvPr>
          <p:cNvCxnSpPr>
            <a:cxnSpLocks/>
            <a:stCxn id="33" idx="3"/>
            <a:endCxn id="51" idx="1"/>
          </p:cNvCxnSpPr>
          <p:nvPr/>
        </p:nvCxnSpPr>
        <p:spPr>
          <a:xfrm flipV="1">
            <a:off x="8167487" y="5186849"/>
            <a:ext cx="491577" cy="10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CF1330-92C3-E1CB-5BD9-39AB02084727}"/>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Introduction</a:t>
            </a:r>
            <a:endParaRPr lang="ko-KR" altLang="en-US" sz="3200" b="1" dirty="0">
              <a:solidFill>
                <a:schemeClr val="bg1"/>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4E0E2A8B-DE23-60BC-2081-A6C4FE5AB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55" t="7768" r="25224" b="13669"/>
          <a:stretch/>
        </p:blipFill>
        <p:spPr bwMode="auto">
          <a:xfrm rot="831740">
            <a:off x="4017423" y="1442501"/>
            <a:ext cx="1424899" cy="1187978"/>
          </a:xfrm>
          <a:prstGeom prst="rect">
            <a:avLst/>
          </a:prstGeom>
          <a:noFill/>
          <a:extLst>
            <a:ext uri="{909E8E84-426E-40DD-AFC4-6F175D3DCCD1}">
              <a14:hiddenFill xmlns:a14="http://schemas.microsoft.com/office/drawing/2010/main">
                <a:solidFill>
                  <a:srgbClr val="FFFFFF"/>
                </a:solidFill>
              </a14:hiddenFill>
            </a:ext>
          </a:extLst>
        </p:spPr>
      </p:pic>
      <p:sp>
        <p:nvSpPr>
          <p:cNvPr id="16" name="사각형: 둥근 모서리 15">
            <a:extLst>
              <a:ext uri="{FF2B5EF4-FFF2-40B4-BE49-F238E27FC236}">
                <a16:creationId xmlns:a16="http://schemas.microsoft.com/office/drawing/2014/main" id="{0AA1EA37-CA46-0C01-5266-C1CC9D3DC797}"/>
              </a:ext>
            </a:extLst>
          </p:cNvPr>
          <p:cNvSpPr/>
          <p:nvPr/>
        </p:nvSpPr>
        <p:spPr>
          <a:xfrm>
            <a:off x="4174753" y="2725393"/>
            <a:ext cx="1272173" cy="46166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chemeClr val="tx1"/>
                </a:solidFill>
              </a:rPr>
              <a:t>NH</a:t>
            </a:r>
            <a:r>
              <a:rPr lang="en-US" altLang="ko-KR" sz="2400" b="1" baseline="-25000" dirty="0">
                <a:solidFill>
                  <a:schemeClr val="tx1"/>
                </a:solidFill>
              </a:rPr>
              <a:t>3</a:t>
            </a:r>
            <a:endParaRPr lang="ko-KR" altLang="en-US" sz="2400" b="1" baseline="-25000" dirty="0">
              <a:solidFill>
                <a:schemeClr val="tx1"/>
              </a:solidFill>
            </a:endParaRPr>
          </a:p>
        </p:txBody>
      </p:sp>
      <p:sp>
        <p:nvSpPr>
          <p:cNvPr id="17" name="화살표: 오른쪽 16">
            <a:extLst>
              <a:ext uri="{FF2B5EF4-FFF2-40B4-BE49-F238E27FC236}">
                <a16:creationId xmlns:a16="http://schemas.microsoft.com/office/drawing/2014/main" id="{A874BF6A-60FA-9EDD-A3BB-D506A41BF754}"/>
              </a:ext>
            </a:extLst>
          </p:cNvPr>
          <p:cNvSpPr/>
          <p:nvPr/>
        </p:nvSpPr>
        <p:spPr>
          <a:xfrm>
            <a:off x="1935273" y="1547700"/>
            <a:ext cx="2078348" cy="1404523"/>
          </a:xfrm>
          <a:prstGeom prst="rightArrow">
            <a:avLst>
              <a:gd name="adj1" fmla="val 50000"/>
              <a:gd name="adj2" fmla="val 50000"/>
            </a:avLst>
          </a:prstGeom>
          <a:gradFill flip="none" rotWithShape="1">
            <a:gsLst>
              <a:gs pos="26000">
                <a:schemeClr val="bg1"/>
              </a:gs>
              <a:gs pos="82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사각형: 둥근 모서리 17">
            <a:extLst>
              <a:ext uri="{FF2B5EF4-FFF2-40B4-BE49-F238E27FC236}">
                <a16:creationId xmlns:a16="http://schemas.microsoft.com/office/drawing/2014/main" id="{01E17761-2657-113F-693E-F1B2417C39A3}"/>
              </a:ext>
            </a:extLst>
          </p:cNvPr>
          <p:cNvSpPr/>
          <p:nvPr/>
        </p:nvSpPr>
        <p:spPr>
          <a:xfrm>
            <a:off x="1066859" y="2727299"/>
            <a:ext cx="1272173" cy="46166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chemeClr val="tx1"/>
                </a:solidFill>
              </a:rPr>
              <a:t>H</a:t>
            </a:r>
            <a:r>
              <a:rPr lang="en-US" altLang="ko-KR" sz="2400" b="1" baseline="-25000" dirty="0">
                <a:solidFill>
                  <a:schemeClr val="tx1"/>
                </a:solidFill>
              </a:rPr>
              <a:t>2</a:t>
            </a:r>
            <a:endParaRPr lang="ko-KR" altLang="en-US" sz="2400" b="1" baseline="-25000" dirty="0">
              <a:solidFill>
                <a:schemeClr val="tx1"/>
              </a:solidFill>
            </a:endParaRPr>
          </a:p>
        </p:txBody>
      </p:sp>
      <p:pic>
        <p:nvPicPr>
          <p:cNvPr id="19" name="Picture 2" descr="Hydrogen - American Chemical Society">
            <a:extLst>
              <a:ext uri="{FF2B5EF4-FFF2-40B4-BE49-F238E27FC236}">
                <a16:creationId xmlns:a16="http://schemas.microsoft.com/office/drawing/2014/main" id="{D99780D6-9006-1710-E531-CB81478BDF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34" t="16347" r="17734" b="16347"/>
          <a:stretch/>
        </p:blipFill>
        <p:spPr bwMode="auto">
          <a:xfrm>
            <a:off x="794797" y="1501406"/>
            <a:ext cx="1661997" cy="1161403"/>
          </a:xfrm>
          <a:prstGeom prst="rect">
            <a:avLst/>
          </a:prstGeom>
          <a:noFill/>
          <a:extLst>
            <a:ext uri="{909E8E84-426E-40DD-AFC4-6F175D3DCCD1}">
              <a14:hiddenFill xmlns:a14="http://schemas.microsoft.com/office/drawing/2010/main">
                <a:solidFill>
                  <a:srgbClr val="FFFFFF"/>
                </a:solidFill>
              </a14:hiddenFill>
            </a:ext>
          </a:extLst>
        </p:spPr>
      </p:pic>
      <p:sp>
        <p:nvSpPr>
          <p:cNvPr id="22" name="사각형: 둥근 모서리 21">
            <a:extLst>
              <a:ext uri="{FF2B5EF4-FFF2-40B4-BE49-F238E27FC236}">
                <a16:creationId xmlns:a16="http://schemas.microsoft.com/office/drawing/2014/main" id="{D0FA054C-06E8-048E-E5FE-97F23CE005E7}"/>
              </a:ext>
            </a:extLst>
          </p:cNvPr>
          <p:cNvSpPr/>
          <p:nvPr/>
        </p:nvSpPr>
        <p:spPr>
          <a:xfrm>
            <a:off x="512541" y="3518280"/>
            <a:ext cx="5494295" cy="202831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a16="http://schemas.microsoft.com/office/drawing/2014/main" id="{1B065FF4-ED5B-CCB6-292E-DC79C7016026}"/>
              </a:ext>
            </a:extLst>
          </p:cNvPr>
          <p:cNvSpPr txBox="1"/>
          <p:nvPr/>
        </p:nvSpPr>
        <p:spPr>
          <a:xfrm>
            <a:off x="589217" y="3815155"/>
            <a:ext cx="5263433" cy="143456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sz="1500" b="1" dirty="0">
                <a:latin typeface="Arial" panose="020B0604020202020204" pitchFamily="34" charset="0"/>
                <a:cs typeface="Arial" panose="020B0604020202020204" pitchFamily="34" charset="0"/>
              </a:rPr>
              <a:t>Carbon-free energy carrier (hydrogen storage carrier)</a:t>
            </a:r>
            <a:br>
              <a:rPr lang="en-US" altLang="ko-KR" sz="1500" b="1" dirty="0">
                <a:latin typeface="Arial" panose="020B0604020202020204" pitchFamily="34" charset="0"/>
                <a:cs typeface="Arial" panose="020B0604020202020204" pitchFamily="34" charset="0"/>
              </a:rPr>
            </a:br>
            <a:r>
              <a:rPr lang="en-US" altLang="ko-KR" sz="1500" b="1" dirty="0">
                <a:latin typeface="Arial" panose="020B0604020202020204" pitchFamily="34" charset="0"/>
                <a:cs typeface="Arial" panose="020B0604020202020204" pitchFamily="34" charset="0"/>
              </a:rPr>
              <a:t>→  </a:t>
            </a:r>
            <a:r>
              <a:rPr lang="en-US" altLang="ko-KR" sz="1500" b="1" dirty="0">
                <a:solidFill>
                  <a:srgbClr val="00B050"/>
                </a:solidFill>
                <a:latin typeface="Arial" panose="020B0604020202020204" pitchFamily="34" charset="0"/>
                <a:cs typeface="Arial" panose="020B0604020202020204" pitchFamily="34" charset="0"/>
              </a:rPr>
              <a:t>High hydrogen content </a:t>
            </a:r>
          </a:p>
          <a:p>
            <a:pPr>
              <a:lnSpc>
                <a:spcPct val="150000"/>
              </a:lnSpc>
            </a:pPr>
            <a:r>
              <a:rPr lang="en-US" altLang="ko-KR" sz="1500" b="1" dirty="0">
                <a:solidFill>
                  <a:srgbClr val="00B050"/>
                </a:solidFill>
                <a:latin typeface="Arial" panose="020B0604020202020204" pitchFamily="34" charset="0"/>
                <a:cs typeface="Arial" panose="020B0604020202020204" pitchFamily="34" charset="0"/>
              </a:rPr>
              <a:t>                     &amp; low liquefying temperature &amp; pressure</a:t>
            </a:r>
          </a:p>
          <a:p>
            <a:pPr marL="285750" indent="-285750">
              <a:lnSpc>
                <a:spcPct val="150000"/>
              </a:lnSpc>
              <a:buFont typeface="Arial" panose="020B0604020202020204" pitchFamily="34" charset="0"/>
              <a:buChar char="•"/>
            </a:pPr>
            <a:r>
              <a:rPr lang="en-US" altLang="ko-KR" sz="1500" b="1" dirty="0">
                <a:latin typeface="Arial" panose="020B0604020202020204" pitchFamily="34" charset="0"/>
                <a:cs typeface="Arial" panose="020B0604020202020204" pitchFamily="34" charset="0"/>
              </a:rPr>
              <a:t>Essential chemical of industry and agriculture</a:t>
            </a:r>
            <a:endParaRPr lang="ko-KR" altLang="en-US" sz="1500" b="1" dirty="0">
              <a:solidFill>
                <a:srgbClr val="00B050"/>
              </a:solidFill>
              <a:latin typeface="Arial" panose="020B0604020202020204" pitchFamily="34" charset="0"/>
              <a:cs typeface="Arial" panose="020B0604020202020204" pitchFamily="34" charset="0"/>
            </a:endParaRPr>
          </a:p>
        </p:txBody>
      </p:sp>
      <p:pic>
        <p:nvPicPr>
          <p:cNvPr id="27" name="그림 26">
            <a:extLst>
              <a:ext uri="{FF2B5EF4-FFF2-40B4-BE49-F238E27FC236}">
                <a16:creationId xmlns:a16="http://schemas.microsoft.com/office/drawing/2014/main" id="{4DDC78E9-40A7-0D1A-5997-4E6FF09C594E}"/>
              </a:ext>
            </a:extLst>
          </p:cNvPr>
          <p:cNvPicPr>
            <a:picLocks noChangeAspect="1"/>
          </p:cNvPicPr>
          <p:nvPr/>
        </p:nvPicPr>
        <p:blipFill>
          <a:blip r:embed="rId5"/>
          <a:stretch>
            <a:fillRect/>
          </a:stretch>
        </p:blipFill>
        <p:spPr>
          <a:xfrm>
            <a:off x="7038285" y="802658"/>
            <a:ext cx="4548637" cy="2710804"/>
          </a:xfrm>
          <a:prstGeom prst="rect">
            <a:avLst/>
          </a:prstGeom>
        </p:spPr>
      </p:pic>
      <p:sp>
        <p:nvSpPr>
          <p:cNvPr id="30" name="TextBox 29">
            <a:extLst>
              <a:ext uri="{FF2B5EF4-FFF2-40B4-BE49-F238E27FC236}">
                <a16:creationId xmlns:a16="http://schemas.microsoft.com/office/drawing/2014/main" id="{BBDC0B05-D267-4E4E-7AEA-7520DE8F8771}"/>
              </a:ext>
            </a:extLst>
          </p:cNvPr>
          <p:cNvSpPr txBox="1"/>
          <p:nvPr/>
        </p:nvSpPr>
        <p:spPr>
          <a:xfrm>
            <a:off x="7325092" y="696067"/>
            <a:ext cx="4600575"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The Royal Society, The role of hydrogen and ammonia in meeting the net zero challenge.</a:t>
            </a:r>
            <a:endParaRPr lang="ko-KR" altLang="en-US" sz="800" dirty="0">
              <a:latin typeface="Arial" panose="020B0604020202020204" pitchFamily="34" charset="0"/>
              <a:cs typeface="Arial" panose="020B0604020202020204" pitchFamily="34" charset="0"/>
            </a:endParaRPr>
          </a:p>
        </p:txBody>
      </p:sp>
      <p:sp>
        <p:nvSpPr>
          <p:cNvPr id="32" name="사각형: 둥근 모서리 31">
            <a:extLst>
              <a:ext uri="{FF2B5EF4-FFF2-40B4-BE49-F238E27FC236}">
                <a16:creationId xmlns:a16="http://schemas.microsoft.com/office/drawing/2014/main" id="{78B0B1A8-D69E-4F19-E9BF-E3237BC3E2C7}"/>
              </a:ext>
            </a:extLst>
          </p:cNvPr>
          <p:cNvSpPr/>
          <p:nvPr/>
        </p:nvSpPr>
        <p:spPr>
          <a:xfrm>
            <a:off x="7184335" y="4140301"/>
            <a:ext cx="983152" cy="666750"/>
          </a:xfrm>
          <a:prstGeom prst="roundRect">
            <a:avLst/>
          </a:prstGeom>
          <a:solidFill>
            <a:schemeClr val="accent5">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latin typeface="Arial" panose="020B0604020202020204" pitchFamily="34" charset="0"/>
                <a:cs typeface="Arial" panose="020B0604020202020204" pitchFamily="34" charset="0"/>
              </a:rPr>
              <a:t>H</a:t>
            </a:r>
            <a:r>
              <a:rPr lang="en-US" altLang="ko-KR" sz="2400" baseline="-25000" dirty="0">
                <a:latin typeface="Arial" panose="020B0604020202020204" pitchFamily="34" charset="0"/>
                <a:cs typeface="Arial" panose="020B0604020202020204" pitchFamily="34" charset="0"/>
              </a:rPr>
              <a:t>2</a:t>
            </a:r>
            <a:endParaRPr lang="ko-KR" altLang="en-US" sz="2400" baseline="-25000" dirty="0">
              <a:latin typeface="Arial" panose="020B0604020202020204" pitchFamily="34" charset="0"/>
              <a:cs typeface="Arial" panose="020B0604020202020204" pitchFamily="34" charset="0"/>
            </a:endParaRPr>
          </a:p>
        </p:txBody>
      </p:sp>
      <p:sp>
        <p:nvSpPr>
          <p:cNvPr id="33" name="사각형: 둥근 모서리 32">
            <a:extLst>
              <a:ext uri="{FF2B5EF4-FFF2-40B4-BE49-F238E27FC236}">
                <a16:creationId xmlns:a16="http://schemas.microsoft.com/office/drawing/2014/main" id="{AD0406BA-6A09-4BC3-D893-8F21597922F4}"/>
              </a:ext>
            </a:extLst>
          </p:cNvPr>
          <p:cNvSpPr/>
          <p:nvPr/>
        </p:nvSpPr>
        <p:spPr>
          <a:xfrm>
            <a:off x="7184335" y="4854496"/>
            <a:ext cx="983152" cy="666750"/>
          </a:xfrm>
          <a:prstGeom prst="roundRect">
            <a:avLst/>
          </a:prstGeom>
          <a:solidFill>
            <a:schemeClr val="accent6">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latin typeface="Arial" panose="020B0604020202020204" pitchFamily="34" charset="0"/>
                <a:cs typeface="Arial" panose="020B0604020202020204" pitchFamily="34" charset="0"/>
              </a:rPr>
              <a:t>N</a:t>
            </a:r>
            <a:r>
              <a:rPr lang="en-US" altLang="ko-KR" sz="2400" baseline="-25000" dirty="0">
                <a:latin typeface="Arial" panose="020B0604020202020204" pitchFamily="34" charset="0"/>
                <a:cs typeface="Arial" panose="020B0604020202020204" pitchFamily="34" charset="0"/>
              </a:rPr>
              <a:t>2</a:t>
            </a:r>
            <a:endParaRPr lang="ko-KR" altLang="en-US" sz="2400" baseline="-25000" dirty="0">
              <a:latin typeface="Arial" panose="020B0604020202020204" pitchFamily="34" charset="0"/>
              <a:cs typeface="Arial" panose="020B0604020202020204" pitchFamily="34" charset="0"/>
            </a:endParaRPr>
          </a:p>
        </p:txBody>
      </p:sp>
      <p:sp>
        <p:nvSpPr>
          <p:cNvPr id="47" name="사각형: 둥근 모서리 46">
            <a:extLst>
              <a:ext uri="{FF2B5EF4-FFF2-40B4-BE49-F238E27FC236}">
                <a16:creationId xmlns:a16="http://schemas.microsoft.com/office/drawing/2014/main" id="{9DD50045-37EE-FD08-9AD7-E839F8578B0C}"/>
              </a:ext>
            </a:extLst>
          </p:cNvPr>
          <p:cNvSpPr/>
          <p:nvPr/>
        </p:nvSpPr>
        <p:spPr>
          <a:xfrm>
            <a:off x="8659064" y="4359317"/>
            <a:ext cx="287336" cy="22415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2" name="직선 화살표 연결선 61">
            <a:extLst>
              <a:ext uri="{FF2B5EF4-FFF2-40B4-BE49-F238E27FC236}">
                <a16:creationId xmlns:a16="http://schemas.microsoft.com/office/drawing/2014/main" id="{A9E55048-1201-34A0-79E1-A3D76F927A4E}"/>
              </a:ext>
            </a:extLst>
          </p:cNvPr>
          <p:cNvCxnSpPr>
            <a:cxnSpLocks/>
          </p:cNvCxnSpPr>
          <p:nvPr/>
        </p:nvCxnSpPr>
        <p:spPr>
          <a:xfrm flipV="1">
            <a:off x="9970800" y="4804767"/>
            <a:ext cx="491577" cy="2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사각형: 둥근 모서리 50">
            <a:extLst>
              <a:ext uri="{FF2B5EF4-FFF2-40B4-BE49-F238E27FC236}">
                <a16:creationId xmlns:a16="http://schemas.microsoft.com/office/drawing/2014/main" id="{3E2506B3-0E19-C9FC-A26C-CE70F3C34FAF}"/>
              </a:ext>
            </a:extLst>
          </p:cNvPr>
          <p:cNvSpPr/>
          <p:nvPr/>
        </p:nvSpPr>
        <p:spPr>
          <a:xfrm>
            <a:off x="8659064" y="5074774"/>
            <a:ext cx="287336" cy="22415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TextBox 59">
            <a:extLst>
              <a:ext uri="{FF2B5EF4-FFF2-40B4-BE49-F238E27FC236}">
                <a16:creationId xmlns:a16="http://schemas.microsoft.com/office/drawing/2014/main" id="{BE904BE4-EB81-9E4B-C062-3614F0AAAC65}"/>
              </a:ext>
            </a:extLst>
          </p:cNvPr>
          <p:cNvSpPr txBox="1"/>
          <p:nvPr/>
        </p:nvSpPr>
        <p:spPr>
          <a:xfrm>
            <a:off x="8815533" y="3858339"/>
            <a:ext cx="1075170" cy="307777"/>
          </a:xfrm>
          <a:prstGeom prst="rect">
            <a:avLst/>
          </a:prstGeom>
          <a:noFill/>
        </p:spPr>
        <p:txBody>
          <a:bodyPr wrap="square" rtlCol="0">
            <a:spAutoFit/>
          </a:bodyPr>
          <a:lstStyle/>
          <a:p>
            <a:pPr algn="ctr"/>
            <a:r>
              <a:rPr lang="en-US" altLang="ko-KR" sz="1400" b="1" dirty="0">
                <a:solidFill>
                  <a:schemeClr val="bg1"/>
                </a:solidFill>
                <a:latin typeface="Arial" panose="020B0604020202020204" pitchFamily="34" charset="0"/>
                <a:cs typeface="Arial" panose="020B0604020202020204" pitchFamily="34" charset="0"/>
              </a:rPr>
              <a:t>Reactor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1" name="사각형: 둥근 모서리 60">
            <a:extLst>
              <a:ext uri="{FF2B5EF4-FFF2-40B4-BE49-F238E27FC236}">
                <a16:creationId xmlns:a16="http://schemas.microsoft.com/office/drawing/2014/main" id="{3514DFA4-C891-C00D-61B4-B81BB784B67E}"/>
              </a:ext>
            </a:extLst>
          </p:cNvPr>
          <p:cNvSpPr/>
          <p:nvPr/>
        </p:nvSpPr>
        <p:spPr>
          <a:xfrm>
            <a:off x="9759836" y="4694976"/>
            <a:ext cx="287336" cy="22415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사각형: 둥근 모서리 62">
            <a:extLst>
              <a:ext uri="{FF2B5EF4-FFF2-40B4-BE49-F238E27FC236}">
                <a16:creationId xmlns:a16="http://schemas.microsoft.com/office/drawing/2014/main" id="{0C3D2EAF-136B-400F-257A-64F98CD0641C}"/>
              </a:ext>
            </a:extLst>
          </p:cNvPr>
          <p:cNvSpPr/>
          <p:nvPr/>
        </p:nvSpPr>
        <p:spPr>
          <a:xfrm>
            <a:off x="10538749" y="4471392"/>
            <a:ext cx="983152" cy="666750"/>
          </a:xfrm>
          <a:prstGeom prst="roundRect">
            <a:avLst/>
          </a:prstGeom>
          <a:solidFill>
            <a:schemeClr val="accent4">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latin typeface="Arial" panose="020B0604020202020204" pitchFamily="34" charset="0"/>
                <a:cs typeface="Arial" panose="020B0604020202020204" pitchFamily="34" charset="0"/>
              </a:rPr>
              <a:t>NH</a:t>
            </a:r>
            <a:r>
              <a:rPr lang="en-US" altLang="ko-KR" sz="2400" baseline="-25000" dirty="0">
                <a:latin typeface="Arial" panose="020B0604020202020204" pitchFamily="34" charset="0"/>
                <a:cs typeface="Arial" panose="020B0604020202020204" pitchFamily="34" charset="0"/>
              </a:rPr>
              <a:t>3</a:t>
            </a:r>
            <a:endParaRPr lang="ko-KR" altLang="en-US" sz="2400" baseline="-25000"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0ED578EB-A4AF-7315-A57F-D651E000325C}"/>
              </a:ext>
            </a:extLst>
          </p:cNvPr>
          <p:cNvSpPr txBox="1"/>
          <p:nvPr/>
        </p:nvSpPr>
        <p:spPr>
          <a:xfrm>
            <a:off x="8781445" y="4480809"/>
            <a:ext cx="1109258" cy="646331"/>
          </a:xfrm>
          <a:prstGeom prst="rect">
            <a:avLst/>
          </a:prstGeom>
          <a:noFill/>
        </p:spPr>
        <p:txBody>
          <a:bodyPr wrap="square" rtlCol="0">
            <a:spAutoFit/>
          </a:bodyPr>
          <a:lstStyle/>
          <a:p>
            <a:pPr algn="ctr"/>
            <a:r>
              <a:rPr lang="en-US" altLang="ko-KR" dirty="0">
                <a:solidFill>
                  <a:srgbClr val="FFFF00"/>
                </a:solidFill>
                <a:latin typeface="Arial" panose="020B0604020202020204" pitchFamily="34" charset="0"/>
                <a:cs typeface="Arial" panose="020B0604020202020204" pitchFamily="34" charset="0"/>
              </a:rPr>
              <a:t>450 </a:t>
            </a:r>
            <a:r>
              <a:rPr lang="en-US" altLang="ko-KR" baseline="30000" dirty="0" err="1">
                <a:solidFill>
                  <a:srgbClr val="FFFF00"/>
                </a:solidFill>
                <a:latin typeface="Arial" panose="020B0604020202020204" pitchFamily="34" charset="0"/>
                <a:cs typeface="Arial" panose="020B0604020202020204" pitchFamily="34" charset="0"/>
              </a:rPr>
              <a:t>o</a:t>
            </a:r>
            <a:r>
              <a:rPr lang="en-US" altLang="ko-KR" dirty="0" err="1">
                <a:solidFill>
                  <a:srgbClr val="FFFF00"/>
                </a:solidFill>
                <a:latin typeface="Arial" panose="020B0604020202020204" pitchFamily="34" charset="0"/>
                <a:cs typeface="Arial" panose="020B0604020202020204" pitchFamily="34" charset="0"/>
              </a:rPr>
              <a:t>C</a:t>
            </a:r>
            <a:endParaRPr lang="en-US" altLang="ko-KR" dirty="0">
              <a:solidFill>
                <a:srgbClr val="FFFF00"/>
              </a:solidFill>
              <a:latin typeface="Arial" panose="020B0604020202020204" pitchFamily="34" charset="0"/>
              <a:cs typeface="Arial" panose="020B0604020202020204" pitchFamily="34" charset="0"/>
            </a:endParaRPr>
          </a:p>
          <a:p>
            <a:pPr algn="ctr"/>
            <a:r>
              <a:rPr lang="en-US" altLang="ko-KR" dirty="0">
                <a:solidFill>
                  <a:srgbClr val="FFFF00"/>
                </a:solidFill>
                <a:latin typeface="Arial" panose="020B0604020202020204" pitchFamily="34" charset="0"/>
                <a:cs typeface="Arial" panose="020B0604020202020204" pitchFamily="34" charset="0"/>
              </a:rPr>
              <a:t>200 atm</a:t>
            </a:r>
            <a:endParaRPr lang="ko-KR" altLang="en-US" dirty="0">
              <a:solidFill>
                <a:srgbClr val="FFFF00"/>
              </a:solidFill>
              <a:latin typeface="Arial" panose="020B0604020202020204" pitchFamily="34" charset="0"/>
              <a:cs typeface="Arial" panose="020B0604020202020204" pitchFamily="34" charset="0"/>
            </a:endParaRPr>
          </a:p>
        </p:txBody>
      </p:sp>
      <p:sp>
        <p:nvSpPr>
          <p:cNvPr id="66" name="타원 65">
            <a:extLst>
              <a:ext uri="{FF2B5EF4-FFF2-40B4-BE49-F238E27FC236}">
                <a16:creationId xmlns:a16="http://schemas.microsoft.com/office/drawing/2014/main" id="{39AF90B8-B1F3-45F1-4887-BADBE41F0C43}"/>
              </a:ext>
            </a:extLst>
          </p:cNvPr>
          <p:cNvSpPr/>
          <p:nvPr/>
        </p:nvSpPr>
        <p:spPr>
          <a:xfrm>
            <a:off x="9932692" y="1816825"/>
            <a:ext cx="722344" cy="722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68" name="직선 연결선 67">
            <a:extLst>
              <a:ext uri="{FF2B5EF4-FFF2-40B4-BE49-F238E27FC236}">
                <a16:creationId xmlns:a16="http://schemas.microsoft.com/office/drawing/2014/main" id="{36B0D91A-0F43-6807-E27D-EB0D7241ED53}"/>
              </a:ext>
            </a:extLst>
          </p:cNvPr>
          <p:cNvCxnSpPr>
            <a:cxnSpLocks/>
            <a:stCxn id="66" idx="2"/>
          </p:cNvCxnSpPr>
          <p:nvPr/>
        </p:nvCxnSpPr>
        <p:spPr>
          <a:xfrm flipH="1">
            <a:off x="7082287" y="2177997"/>
            <a:ext cx="2850405" cy="1410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직선 연결선 69">
            <a:extLst>
              <a:ext uri="{FF2B5EF4-FFF2-40B4-BE49-F238E27FC236}">
                <a16:creationId xmlns:a16="http://schemas.microsoft.com/office/drawing/2014/main" id="{454A7EF2-C228-1B8D-C586-3C1DAFBBBAEE}"/>
              </a:ext>
            </a:extLst>
          </p:cNvPr>
          <p:cNvCxnSpPr>
            <a:cxnSpLocks/>
            <a:stCxn id="66" idx="6"/>
          </p:cNvCxnSpPr>
          <p:nvPr/>
        </p:nvCxnSpPr>
        <p:spPr>
          <a:xfrm>
            <a:off x="10655036" y="2177997"/>
            <a:ext cx="1042383" cy="14968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사각형: 둥근 모서리 70">
            <a:extLst>
              <a:ext uri="{FF2B5EF4-FFF2-40B4-BE49-F238E27FC236}">
                <a16:creationId xmlns:a16="http://schemas.microsoft.com/office/drawing/2014/main" id="{EBEE107A-0C02-B3B7-5CA3-4698BC0F1161}"/>
              </a:ext>
            </a:extLst>
          </p:cNvPr>
          <p:cNvSpPr/>
          <p:nvPr/>
        </p:nvSpPr>
        <p:spPr>
          <a:xfrm>
            <a:off x="6921325" y="3564428"/>
            <a:ext cx="4823000" cy="2533572"/>
          </a:xfrm>
          <a:prstGeom prst="roundRect">
            <a:avLst>
              <a:gd name="adj" fmla="val 1033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TextBox 74">
            <a:extLst>
              <a:ext uri="{FF2B5EF4-FFF2-40B4-BE49-F238E27FC236}">
                <a16:creationId xmlns:a16="http://schemas.microsoft.com/office/drawing/2014/main" id="{5E89326F-5BC4-6DCF-FEDC-3D5F59D99CA2}"/>
              </a:ext>
            </a:extLst>
          </p:cNvPr>
          <p:cNvSpPr txBox="1"/>
          <p:nvPr/>
        </p:nvSpPr>
        <p:spPr>
          <a:xfrm>
            <a:off x="7352436" y="5653633"/>
            <a:ext cx="4001364" cy="369332"/>
          </a:xfrm>
          <a:prstGeom prst="rect">
            <a:avLst/>
          </a:prstGeom>
          <a:noFill/>
        </p:spPr>
        <p:txBody>
          <a:bodyPr wrap="square" rtlCol="0">
            <a:spAutoFit/>
          </a:bodyPr>
          <a:lstStyle/>
          <a:p>
            <a:pPr algn="ctr"/>
            <a:r>
              <a:rPr lang="en-US" altLang="ko-KR" b="1" dirty="0">
                <a:solidFill>
                  <a:srgbClr val="FF0000"/>
                </a:solidFill>
                <a:latin typeface="Arial" panose="020B0604020202020204" pitchFamily="34" charset="0"/>
                <a:cs typeface="Arial" panose="020B0604020202020204" pitchFamily="34" charset="0"/>
              </a:rPr>
              <a:t>Significant energy consume!</a:t>
            </a:r>
            <a:endParaRPr lang="ko-KR" altLang="en-US"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2C4408B-2C1A-C711-664E-BB20080DB096}"/>
              </a:ext>
            </a:extLst>
          </p:cNvPr>
          <p:cNvSpPr txBox="1"/>
          <p:nvPr/>
        </p:nvSpPr>
        <p:spPr>
          <a:xfrm>
            <a:off x="3606534" y="220569"/>
            <a:ext cx="5255008" cy="461665"/>
          </a:xfrm>
          <a:prstGeom prst="rect">
            <a:avLst/>
          </a:prstGeom>
          <a:noFill/>
        </p:spPr>
        <p:txBody>
          <a:bodyPr wrap="square" rtlCol="0">
            <a:spAutoFit/>
          </a:bodyPr>
          <a:lstStyle/>
          <a:p>
            <a:r>
              <a:rPr lang="en-US" altLang="ko-KR" sz="2400" b="1" dirty="0">
                <a:solidFill>
                  <a:srgbClr val="0072BB"/>
                </a:solidFill>
                <a:latin typeface="Arial" panose="020B0604020202020204" pitchFamily="34" charset="0"/>
                <a:cs typeface="Arial" panose="020B0604020202020204" pitchFamily="34" charset="0"/>
              </a:rPr>
              <a:t>Ammonia as a hydrogen carrier </a:t>
            </a:r>
          </a:p>
        </p:txBody>
      </p:sp>
    </p:spTree>
    <p:extLst>
      <p:ext uri="{BB962C8B-B14F-4D97-AF65-F5344CB8AC3E}">
        <p14:creationId xmlns:p14="http://schemas.microsoft.com/office/powerpoint/2010/main" val="3229742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화살표: 아래쪽 19">
            <a:extLst>
              <a:ext uri="{FF2B5EF4-FFF2-40B4-BE49-F238E27FC236}">
                <a16:creationId xmlns:a16="http://schemas.microsoft.com/office/drawing/2014/main" id="{7744DEB2-D41F-0477-CEC5-EAF81B710EE3}"/>
              </a:ext>
            </a:extLst>
          </p:cNvPr>
          <p:cNvSpPr/>
          <p:nvPr/>
        </p:nvSpPr>
        <p:spPr>
          <a:xfrm rot="16200000">
            <a:off x="5182437" y="-617490"/>
            <a:ext cx="2162841" cy="11735203"/>
          </a:xfrm>
          <a:prstGeom prst="downArrow">
            <a:avLst>
              <a:gd name="adj1" fmla="val 62783"/>
              <a:gd name="adj2" fmla="val 56165"/>
            </a:avLst>
          </a:prstGeom>
          <a:gradFill flip="none" rotWithShape="1">
            <a:gsLst>
              <a:gs pos="41000">
                <a:schemeClr val="accent4">
                  <a:lumMod val="5000"/>
                  <a:lumOff val="95000"/>
                </a:schemeClr>
              </a:gs>
              <a:gs pos="72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E3EA1E97-306F-096C-60CC-12B13A978179}"/>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Introduction</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849129E-39BA-438A-7383-E7CA0B6EE699}"/>
              </a:ext>
            </a:extLst>
          </p:cNvPr>
          <p:cNvSpPr txBox="1"/>
          <p:nvPr/>
        </p:nvSpPr>
        <p:spPr>
          <a:xfrm>
            <a:off x="2979436" y="4171042"/>
            <a:ext cx="2678332" cy="246221"/>
          </a:xfrm>
          <a:prstGeom prst="rect">
            <a:avLst/>
          </a:prstGeom>
          <a:noFill/>
        </p:spPr>
        <p:txBody>
          <a:bodyPr wrap="square">
            <a:spAutoFit/>
          </a:bodyPr>
          <a:lstStyle/>
          <a:p>
            <a:pPr algn="ctr"/>
            <a:r>
              <a:rPr lang="en-US" altLang="ko-KR" sz="1000" i="1" dirty="0">
                <a:latin typeface="Arial" panose="020B0604020202020204" pitchFamily="34" charset="0"/>
                <a:cs typeface="Arial" panose="020B0604020202020204" pitchFamily="34" charset="0"/>
              </a:rPr>
              <a:t>ref. </a:t>
            </a:r>
            <a:r>
              <a:rPr lang="nb-NO" altLang="ko-KR" sz="1000" i="1" dirty="0">
                <a:latin typeface="Arial" panose="020B0604020202020204" pitchFamily="34" charset="0"/>
                <a:cs typeface="Arial" panose="020B0604020202020204" pitchFamily="34" charset="0"/>
              </a:rPr>
              <a:t>ACS Energy Lett. 2020, 5, 6, 1834.</a:t>
            </a:r>
          </a:p>
        </p:txBody>
      </p:sp>
      <p:sp>
        <p:nvSpPr>
          <p:cNvPr id="4" name="TextBox 3">
            <a:extLst>
              <a:ext uri="{FF2B5EF4-FFF2-40B4-BE49-F238E27FC236}">
                <a16:creationId xmlns:a16="http://schemas.microsoft.com/office/drawing/2014/main" id="{540E184C-9FD4-DA88-3D99-022BCC3FC809}"/>
              </a:ext>
            </a:extLst>
          </p:cNvPr>
          <p:cNvSpPr txBox="1"/>
          <p:nvPr/>
        </p:nvSpPr>
        <p:spPr>
          <a:xfrm>
            <a:off x="2637549" y="829796"/>
            <a:ext cx="2018612" cy="461665"/>
          </a:xfrm>
          <a:prstGeom prst="rect">
            <a:avLst/>
          </a:prstGeom>
          <a:noFill/>
        </p:spPr>
        <p:txBody>
          <a:bodyPr wrap="square">
            <a:spAutoFit/>
          </a:bodyPr>
          <a:lstStyle/>
          <a:p>
            <a:pPr algn="ctr"/>
            <a:r>
              <a:rPr lang="en-US" altLang="ko-KR" sz="2400" b="1" dirty="0">
                <a:latin typeface="Arial" panose="020B0604020202020204" pitchFamily="34" charset="0"/>
                <a:cs typeface="Arial" panose="020B0604020202020204" pitchFamily="34" charset="0"/>
              </a:rPr>
              <a:t>PEC NRR</a:t>
            </a:r>
            <a:endParaRPr lang="ko-KR" altLang="en-US" sz="2400" dirty="0"/>
          </a:p>
        </p:txBody>
      </p:sp>
      <p:grpSp>
        <p:nvGrpSpPr>
          <p:cNvPr id="5" name="그룹 4">
            <a:extLst>
              <a:ext uri="{FF2B5EF4-FFF2-40B4-BE49-F238E27FC236}">
                <a16:creationId xmlns:a16="http://schemas.microsoft.com/office/drawing/2014/main" id="{F95ACBF5-6BC6-1417-99ED-AC351104C9F2}"/>
              </a:ext>
            </a:extLst>
          </p:cNvPr>
          <p:cNvGrpSpPr>
            <a:grpSpLocks noChangeAspect="1"/>
          </p:cNvGrpSpPr>
          <p:nvPr/>
        </p:nvGrpSpPr>
        <p:grpSpPr>
          <a:xfrm>
            <a:off x="1614781" y="1040238"/>
            <a:ext cx="3607837" cy="3144265"/>
            <a:chOff x="4191002" y="1394141"/>
            <a:chExt cx="3059333" cy="2406725"/>
          </a:xfrm>
        </p:grpSpPr>
        <p:pic>
          <p:nvPicPr>
            <p:cNvPr id="6" name="Main graphic">
              <a:extLst>
                <a:ext uri="{FF2B5EF4-FFF2-40B4-BE49-F238E27FC236}">
                  <a16:creationId xmlns:a16="http://schemas.microsoft.com/office/drawing/2014/main" id="{52BF7C58-6CF2-2FF6-5C24-B4033C275208}"/>
                </a:ext>
              </a:extLst>
            </p:cNvPr>
            <p:cNvPicPr/>
            <p:nvPr/>
          </p:nvPicPr>
          <p:blipFill rotWithShape="1">
            <a:blip r:embed="rId3"/>
            <a:srcRect l="51822"/>
            <a:stretch/>
          </p:blipFill>
          <p:spPr>
            <a:xfrm>
              <a:off x="4191002" y="1569948"/>
              <a:ext cx="3059333" cy="2230918"/>
            </a:xfrm>
            <a:prstGeom prst="rect">
              <a:avLst/>
            </a:prstGeom>
            <a:ln>
              <a:noFill/>
            </a:ln>
          </p:spPr>
        </p:pic>
        <p:sp>
          <p:nvSpPr>
            <p:cNvPr id="7" name="타원 6">
              <a:extLst>
                <a:ext uri="{FF2B5EF4-FFF2-40B4-BE49-F238E27FC236}">
                  <a16:creationId xmlns:a16="http://schemas.microsoft.com/office/drawing/2014/main" id="{BA4FEA42-CB6A-93D6-83FF-0A8E31089530}"/>
                </a:ext>
              </a:extLst>
            </p:cNvPr>
            <p:cNvSpPr/>
            <p:nvPr/>
          </p:nvSpPr>
          <p:spPr>
            <a:xfrm>
              <a:off x="4441432" y="1394141"/>
              <a:ext cx="303700" cy="338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 name="TextBox 8">
            <a:extLst>
              <a:ext uri="{FF2B5EF4-FFF2-40B4-BE49-F238E27FC236}">
                <a16:creationId xmlns:a16="http://schemas.microsoft.com/office/drawing/2014/main" id="{F83590C4-C1E6-036C-F87C-C9A9C61B30BC}"/>
              </a:ext>
            </a:extLst>
          </p:cNvPr>
          <p:cNvSpPr txBox="1"/>
          <p:nvPr/>
        </p:nvSpPr>
        <p:spPr>
          <a:xfrm>
            <a:off x="396255" y="4416183"/>
            <a:ext cx="6521886" cy="1570173"/>
          </a:xfrm>
          <a:prstGeom prst="rect">
            <a:avLst/>
          </a:prstGeom>
          <a:noFill/>
        </p:spPr>
        <p:txBody>
          <a:bodyPr wrap="square" rtlCol="0">
            <a:spAutoFit/>
          </a:bodyPr>
          <a:lstStyle/>
          <a:p>
            <a:pPr>
              <a:lnSpc>
                <a:spcPct val="150000"/>
              </a:lnSpc>
            </a:pPr>
            <a:r>
              <a:rPr lang="en-US" altLang="ko-KR" dirty="0">
                <a:latin typeface="Arial" panose="020B0604020202020204" pitchFamily="34" charset="0"/>
                <a:cs typeface="Arial" panose="020B0604020202020204" pitchFamily="34" charset="0"/>
              </a:rPr>
              <a:t>However, low production efficiency caused by</a:t>
            </a:r>
          </a:p>
          <a:p>
            <a:pPr marL="800100" lvl="1" indent="-342900">
              <a:lnSpc>
                <a:spcPct val="150000"/>
              </a:lnSpc>
              <a:buFont typeface="+mj-lt"/>
              <a:buAutoNum type="arabicPeriod"/>
            </a:pPr>
            <a:r>
              <a:rPr lang="en-US" altLang="ko-KR" sz="1600" dirty="0">
                <a:latin typeface="Arial" panose="020B0604020202020204" pitchFamily="34" charset="0"/>
                <a:cs typeface="Arial" panose="020B0604020202020204" pitchFamily="34" charset="0"/>
              </a:rPr>
              <a:t>Non-polarity of N</a:t>
            </a:r>
            <a:r>
              <a:rPr lang="en-US" altLang="ko-KR" sz="1600" baseline="-25000" dirty="0">
                <a:latin typeface="Arial" panose="020B0604020202020204" pitchFamily="34" charset="0"/>
                <a:cs typeface="Arial" panose="020B0604020202020204" pitchFamily="34" charset="0"/>
              </a:rPr>
              <a:t>2</a:t>
            </a:r>
            <a:r>
              <a:rPr lang="en-US" altLang="ko-KR" sz="1600" dirty="0">
                <a:latin typeface="Arial" panose="020B0604020202020204" pitchFamily="34" charset="0"/>
                <a:cs typeface="Arial" panose="020B0604020202020204" pitchFamily="34" charset="0"/>
              </a:rPr>
              <a:t> molecule: </a:t>
            </a:r>
            <a:r>
              <a:rPr lang="en-US" altLang="ko-KR" sz="1600" b="1" dirty="0">
                <a:latin typeface="Arial" panose="020B0604020202020204" pitchFamily="34" charset="0"/>
                <a:cs typeface="Arial" panose="020B0604020202020204" pitchFamily="34" charset="0"/>
              </a:rPr>
              <a:t>Low solubility</a:t>
            </a:r>
          </a:p>
          <a:p>
            <a:pPr marL="800100" lvl="1" indent="-342900">
              <a:lnSpc>
                <a:spcPct val="150000"/>
              </a:lnSpc>
              <a:buFont typeface="+mj-lt"/>
              <a:buAutoNum type="arabicPeriod"/>
            </a:pPr>
            <a:r>
              <a:rPr lang="en-US" altLang="ko-KR" sz="1600" dirty="0">
                <a:latin typeface="Arial" panose="020B0604020202020204" pitchFamily="34" charset="0"/>
                <a:cs typeface="Arial" panose="020B0604020202020204" pitchFamily="34" charset="0"/>
              </a:rPr>
              <a:t>Competitive HER at negative potential</a:t>
            </a:r>
            <a:br>
              <a:rPr lang="en-US" altLang="ko-KR" sz="1600" dirty="0">
                <a:latin typeface="Arial" panose="020B0604020202020204" pitchFamily="34" charset="0"/>
                <a:cs typeface="Arial" panose="020B0604020202020204" pitchFamily="34" charset="0"/>
              </a:rPr>
            </a:br>
            <a:r>
              <a:rPr lang="en-US" altLang="ko-KR" sz="1600" dirty="0">
                <a:latin typeface="Arial" panose="020B0604020202020204" pitchFamily="34" charset="0"/>
                <a:cs typeface="Arial" panose="020B0604020202020204" pitchFamily="34" charset="0"/>
              </a:rPr>
              <a:t>		      : </a:t>
            </a:r>
            <a:r>
              <a:rPr lang="en-US" altLang="ko-KR" sz="1600" b="1" dirty="0">
                <a:latin typeface="Arial" panose="020B0604020202020204" pitchFamily="34" charset="0"/>
                <a:cs typeface="Arial" panose="020B0604020202020204" pitchFamily="34" charset="0"/>
              </a:rPr>
              <a:t>Low selectivity (Less TPCPs)</a:t>
            </a:r>
          </a:p>
        </p:txBody>
      </p:sp>
      <p:pic>
        <p:nvPicPr>
          <p:cNvPr id="10" name="그림 9">
            <a:extLst>
              <a:ext uri="{FF2B5EF4-FFF2-40B4-BE49-F238E27FC236}">
                <a16:creationId xmlns:a16="http://schemas.microsoft.com/office/drawing/2014/main" id="{DD1131B7-DA4C-4538-E053-7C2DE7DC1144}"/>
              </a:ext>
            </a:extLst>
          </p:cNvPr>
          <p:cNvPicPr>
            <a:picLocks noChangeAspect="1"/>
          </p:cNvPicPr>
          <p:nvPr/>
        </p:nvPicPr>
        <p:blipFill>
          <a:blip r:embed="rId4"/>
          <a:stretch>
            <a:fillRect/>
          </a:stretch>
        </p:blipFill>
        <p:spPr>
          <a:xfrm>
            <a:off x="5584098" y="1006728"/>
            <a:ext cx="5115715" cy="3144265"/>
          </a:xfrm>
          <a:prstGeom prst="rect">
            <a:avLst/>
          </a:prstGeom>
        </p:spPr>
      </p:pic>
      <p:sp>
        <p:nvSpPr>
          <p:cNvPr id="11" name="사각형: 둥근 모서리 10">
            <a:extLst>
              <a:ext uri="{FF2B5EF4-FFF2-40B4-BE49-F238E27FC236}">
                <a16:creationId xmlns:a16="http://schemas.microsoft.com/office/drawing/2014/main" id="{26429AF1-E3CF-7E20-5E6C-F931FDF0FBEB}"/>
              </a:ext>
            </a:extLst>
          </p:cNvPr>
          <p:cNvSpPr/>
          <p:nvPr/>
        </p:nvSpPr>
        <p:spPr>
          <a:xfrm>
            <a:off x="8217825" y="2455199"/>
            <a:ext cx="837019" cy="65529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68648BB1-72CD-C5A6-338C-F755CD840F51}"/>
              </a:ext>
            </a:extLst>
          </p:cNvPr>
          <p:cNvSpPr txBox="1"/>
          <p:nvPr/>
        </p:nvSpPr>
        <p:spPr>
          <a:xfrm>
            <a:off x="8813073" y="3180643"/>
            <a:ext cx="2867025" cy="584775"/>
          </a:xfrm>
          <a:prstGeom prst="rect">
            <a:avLst/>
          </a:prstGeom>
          <a:noFill/>
        </p:spPr>
        <p:txBody>
          <a:bodyPr wrap="square">
            <a:spAutoFit/>
          </a:bodyPr>
          <a:lstStyle/>
          <a:p>
            <a:pPr algn="ctr"/>
            <a:r>
              <a:rPr lang="en-US" altLang="ko-KR" sz="1600" b="1" dirty="0">
                <a:solidFill>
                  <a:srgbClr val="FF0000"/>
                </a:solidFill>
                <a:latin typeface="Arial" panose="020B0604020202020204" pitchFamily="34" charset="0"/>
                <a:cs typeface="Arial" panose="020B0604020202020204" pitchFamily="34" charset="0"/>
              </a:rPr>
              <a:t>Three-phase contact points </a:t>
            </a:r>
          </a:p>
          <a:p>
            <a:pPr algn="ctr"/>
            <a:r>
              <a:rPr lang="en-US" altLang="ko-KR" sz="1600" b="1" dirty="0">
                <a:solidFill>
                  <a:srgbClr val="FF0000"/>
                </a:solidFill>
                <a:latin typeface="Arial" panose="020B0604020202020204" pitchFamily="34" charset="0"/>
                <a:cs typeface="Arial" panose="020B0604020202020204" pitchFamily="34" charset="0"/>
              </a:rPr>
              <a:t>(TPCPs)</a:t>
            </a:r>
          </a:p>
        </p:txBody>
      </p:sp>
      <p:sp>
        <p:nvSpPr>
          <p:cNvPr id="17" name="TextBox 16">
            <a:extLst>
              <a:ext uri="{FF2B5EF4-FFF2-40B4-BE49-F238E27FC236}">
                <a16:creationId xmlns:a16="http://schemas.microsoft.com/office/drawing/2014/main" id="{DD8AE135-9DDA-1567-CF3D-107EBF42CDE9}"/>
              </a:ext>
            </a:extLst>
          </p:cNvPr>
          <p:cNvSpPr txBox="1"/>
          <p:nvPr/>
        </p:nvSpPr>
        <p:spPr>
          <a:xfrm>
            <a:off x="6118246" y="4857770"/>
            <a:ext cx="5937347" cy="369332"/>
          </a:xfrm>
          <a:prstGeom prst="rect">
            <a:avLst/>
          </a:prstGeom>
          <a:noFill/>
        </p:spPr>
        <p:txBody>
          <a:bodyPr wrap="square">
            <a:spAutoFit/>
          </a:bodyPr>
          <a:lstStyle/>
          <a:p>
            <a:pPr algn="ctr"/>
            <a:r>
              <a:rPr lang="en-US" altLang="ko-KR" dirty="0">
                <a:solidFill>
                  <a:srgbClr val="0070C0"/>
                </a:solidFill>
              </a:rPr>
              <a:t>Suitable catalyst + Microenvironmental control</a:t>
            </a:r>
            <a:endParaRPr lang="ko-KR" altLang="en-US" dirty="0">
              <a:solidFill>
                <a:srgbClr val="0070C0"/>
              </a:solidFill>
            </a:endParaRPr>
          </a:p>
        </p:txBody>
      </p:sp>
      <p:sp>
        <p:nvSpPr>
          <p:cNvPr id="19" name="TextBox 18">
            <a:extLst>
              <a:ext uri="{FF2B5EF4-FFF2-40B4-BE49-F238E27FC236}">
                <a16:creationId xmlns:a16="http://schemas.microsoft.com/office/drawing/2014/main" id="{E5B4C938-7D9A-0E09-1EAB-FE2EE9DFF5C3}"/>
              </a:ext>
            </a:extLst>
          </p:cNvPr>
          <p:cNvSpPr txBox="1"/>
          <p:nvPr/>
        </p:nvSpPr>
        <p:spPr>
          <a:xfrm>
            <a:off x="6118246" y="5213087"/>
            <a:ext cx="5937347" cy="461665"/>
          </a:xfrm>
          <a:prstGeom prst="rect">
            <a:avLst/>
          </a:prstGeom>
          <a:noFill/>
        </p:spPr>
        <p:txBody>
          <a:bodyPr wrap="square">
            <a:spAutoFit/>
          </a:bodyPr>
          <a:lstStyle/>
          <a:p>
            <a:pPr algn="ctr"/>
            <a:r>
              <a:rPr lang="en-US" altLang="ko-KR" sz="2400" b="1" dirty="0">
                <a:solidFill>
                  <a:srgbClr val="FF0000"/>
                </a:solidFill>
              </a:rPr>
              <a:t>“ Tailored</a:t>
            </a:r>
            <a:r>
              <a:rPr lang="ko-KR" altLang="en-US" sz="2400" b="1" dirty="0">
                <a:solidFill>
                  <a:srgbClr val="FF0000"/>
                </a:solidFill>
              </a:rPr>
              <a:t> </a:t>
            </a:r>
            <a:r>
              <a:rPr lang="en-US" altLang="ko-KR" sz="2400" b="1" dirty="0">
                <a:solidFill>
                  <a:srgbClr val="FF0000"/>
                </a:solidFill>
              </a:rPr>
              <a:t>catalytic</a:t>
            </a:r>
            <a:r>
              <a:rPr lang="ko-KR" altLang="en-US" sz="2400" b="1" dirty="0">
                <a:solidFill>
                  <a:srgbClr val="FF0000"/>
                </a:solidFill>
              </a:rPr>
              <a:t> </a:t>
            </a:r>
            <a:r>
              <a:rPr lang="en-US" altLang="ko-KR" sz="2400" b="1" dirty="0">
                <a:solidFill>
                  <a:srgbClr val="FF0000"/>
                </a:solidFill>
              </a:rPr>
              <a:t>layer ”</a:t>
            </a:r>
            <a:endParaRPr lang="ko-KR" altLang="en-US" sz="2400" b="1" dirty="0">
              <a:solidFill>
                <a:srgbClr val="FF0000"/>
              </a:solidFill>
            </a:endParaRPr>
          </a:p>
        </p:txBody>
      </p:sp>
      <p:sp>
        <p:nvSpPr>
          <p:cNvPr id="21" name="TextBox 20">
            <a:extLst>
              <a:ext uri="{FF2B5EF4-FFF2-40B4-BE49-F238E27FC236}">
                <a16:creationId xmlns:a16="http://schemas.microsoft.com/office/drawing/2014/main" id="{91D2C960-9260-56B5-D865-7265A9AE3355}"/>
              </a:ext>
            </a:extLst>
          </p:cNvPr>
          <p:cNvSpPr txBox="1"/>
          <p:nvPr/>
        </p:nvSpPr>
        <p:spPr>
          <a:xfrm>
            <a:off x="8552505" y="1201613"/>
            <a:ext cx="2018612" cy="338554"/>
          </a:xfrm>
          <a:prstGeom prst="rect">
            <a:avLst/>
          </a:prstGeom>
          <a:noFill/>
        </p:spPr>
        <p:txBody>
          <a:bodyPr wrap="square">
            <a:spAutoFit/>
          </a:bodyPr>
          <a:lstStyle/>
          <a:p>
            <a:pPr algn="ctr"/>
            <a:r>
              <a:rPr lang="en-US" altLang="ko-KR" sz="1600" b="1" dirty="0">
                <a:solidFill>
                  <a:srgbClr val="FF0000"/>
                </a:solidFill>
                <a:latin typeface="Arial" panose="020B0604020202020204" pitchFamily="34" charset="0"/>
                <a:cs typeface="Arial" panose="020B0604020202020204" pitchFamily="34" charset="0"/>
              </a:rPr>
              <a:t>(Solar energy)</a:t>
            </a:r>
            <a:endParaRPr lang="ko-KR" altLang="en-US" sz="1600" dirty="0">
              <a:solidFill>
                <a:srgbClr val="FF0000"/>
              </a:solidFill>
            </a:endParaRPr>
          </a:p>
        </p:txBody>
      </p:sp>
      <p:sp>
        <p:nvSpPr>
          <p:cNvPr id="8" name="TextBox 7">
            <a:extLst>
              <a:ext uri="{FF2B5EF4-FFF2-40B4-BE49-F238E27FC236}">
                <a16:creationId xmlns:a16="http://schemas.microsoft.com/office/drawing/2014/main" id="{C64CB202-D652-ECD8-FCF6-C8065AC05FAA}"/>
              </a:ext>
            </a:extLst>
          </p:cNvPr>
          <p:cNvSpPr txBox="1"/>
          <p:nvPr/>
        </p:nvSpPr>
        <p:spPr>
          <a:xfrm>
            <a:off x="3606533" y="220569"/>
            <a:ext cx="7454759" cy="461665"/>
          </a:xfrm>
          <a:prstGeom prst="rect">
            <a:avLst/>
          </a:prstGeom>
          <a:noFill/>
        </p:spPr>
        <p:txBody>
          <a:bodyPr wrap="square" rtlCol="0">
            <a:spAutoFit/>
          </a:bodyPr>
          <a:lstStyle/>
          <a:p>
            <a:r>
              <a:rPr lang="en-US" altLang="ko-KR" sz="2400" b="1" dirty="0">
                <a:solidFill>
                  <a:srgbClr val="0072BB"/>
                </a:solidFill>
                <a:latin typeface="Arial" panose="020B0604020202020204" pitchFamily="34" charset="0"/>
                <a:cs typeface="Arial" panose="020B0604020202020204" pitchFamily="34" charset="0"/>
              </a:rPr>
              <a:t>Photoelectrochemical nitrogen reduction reaction</a:t>
            </a:r>
          </a:p>
        </p:txBody>
      </p:sp>
    </p:spTree>
    <p:extLst>
      <p:ext uri="{BB962C8B-B14F-4D97-AF65-F5344CB8AC3E}">
        <p14:creationId xmlns:p14="http://schemas.microsoft.com/office/powerpoint/2010/main" val="3961613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5EDFECC2-B839-9FFD-36D2-9B3AB6201E81}"/>
              </a:ext>
            </a:extLst>
          </p:cNvPr>
          <p:cNvPicPr>
            <a:picLocks noChangeAspect="1"/>
          </p:cNvPicPr>
          <p:nvPr/>
        </p:nvPicPr>
        <p:blipFill>
          <a:blip r:embed="rId3"/>
          <a:stretch/>
        </p:blipFill>
        <p:spPr>
          <a:xfrm>
            <a:off x="3586182" y="1708219"/>
            <a:ext cx="2663379" cy="2591627"/>
          </a:xfrm>
          <a:prstGeom prst="rect">
            <a:avLst/>
          </a:prstGeom>
          <a:ln>
            <a:noFill/>
          </a:ln>
        </p:spPr>
      </p:pic>
      <p:sp>
        <p:nvSpPr>
          <p:cNvPr id="3" name="TextBox 2">
            <a:extLst>
              <a:ext uri="{FF2B5EF4-FFF2-40B4-BE49-F238E27FC236}">
                <a16:creationId xmlns:a16="http://schemas.microsoft.com/office/drawing/2014/main" id="{7D98E6BD-C693-B3E5-2009-4988EC63F2A1}"/>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Introduction</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B0B8DC-2CB2-E1A4-63AB-921A11D5499B}"/>
              </a:ext>
            </a:extLst>
          </p:cNvPr>
          <p:cNvSpPr txBox="1"/>
          <p:nvPr/>
        </p:nvSpPr>
        <p:spPr>
          <a:xfrm>
            <a:off x="3837594" y="4399560"/>
            <a:ext cx="2678332" cy="246221"/>
          </a:xfrm>
          <a:prstGeom prst="rect">
            <a:avLst/>
          </a:prstGeom>
          <a:noFill/>
        </p:spPr>
        <p:txBody>
          <a:bodyPr wrap="square">
            <a:spAutoFit/>
          </a:bodyPr>
          <a:lstStyle/>
          <a:p>
            <a:pPr algn="r"/>
            <a:r>
              <a:rPr lang="en-US" altLang="ko-KR" sz="1000" i="1" dirty="0">
                <a:latin typeface="Arial" panose="020B0604020202020204" pitchFamily="34" charset="0"/>
                <a:cs typeface="Arial" panose="020B0604020202020204" pitchFamily="34" charset="0"/>
              </a:rPr>
              <a:t>ref. </a:t>
            </a:r>
            <a:r>
              <a:rPr lang="nb-NO" altLang="ko-KR" sz="1000" i="1" dirty="0">
                <a:latin typeface="Arial" panose="020B0604020202020204" pitchFamily="34" charset="0"/>
                <a:cs typeface="Arial" panose="020B0604020202020204" pitchFamily="34" charset="0"/>
              </a:rPr>
              <a:t>Adv. Mater. </a:t>
            </a:r>
            <a:r>
              <a:rPr lang="nb-NO" altLang="ko-KR" sz="1000" b="1" i="1" dirty="0">
                <a:latin typeface="Arial" panose="020B0604020202020204" pitchFamily="34" charset="0"/>
                <a:cs typeface="Arial" panose="020B0604020202020204" pitchFamily="34" charset="0"/>
              </a:rPr>
              <a:t>2023</a:t>
            </a:r>
            <a:r>
              <a:rPr lang="nb-NO" altLang="ko-KR" sz="1000" i="1" dirty="0">
                <a:latin typeface="Arial" panose="020B0604020202020204" pitchFamily="34" charset="0"/>
                <a:cs typeface="Arial" panose="020B0604020202020204" pitchFamily="34" charset="0"/>
              </a:rPr>
              <a:t>, 35, 2210669.</a:t>
            </a:r>
          </a:p>
        </p:txBody>
      </p:sp>
      <p:pic>
        <p:nvPicPr>
          <p:cNvPr id="2050" name="Picture 2">
            <a:extLst>
              <a:ext uri="{FF2B5EF4-FFF2-40B4-BE49-F238E27FC236}">
                <a16:creationId xmlns:a16="http://schemas.microsoft.com/office/drawing/2014/main" id="{9D93EBA4-527F-F9E2-B338-62CCA3C8A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90" y="1726136"/>
            <a:ext cx="2591628" cy="25916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2C67C53-E467-D4A3-E8D3-E4775D51474F}"/>
              </a:ext>
            </a:extLst>
          </p:cNvPr>
          <p:cNvSpPr txBox="1"/>
          <p:nvPr/>
        </p:nvSpPr>
        <p:spPr>
          <a:xfrm>
            <a:off x="728190" y="4392039"/>
            <a:ext cx="2678332" cy="246221"/>
          </a:xfrm>
          <a:prstGeom prst="rect">
            <a:avLst/>
          </a:prstGeom>
          <a:noFill/>
        </p:spPr>
        <p:txBody>
          <a:bodyPr wrap="square">
            <a:spAutoFit/>
          </a:bodyPr>
          <a:lstStyle/>
          <a:p>
            <a:pPr algn="r"/>
            <a:r>
              <a:rPr lang="en-US" altLang="ko-KR" sz="1000" i="1" dirty="0">
                <a:latin typeface="Arial" panose="020B0604020202020204" pitchFamily="34" charset="0"/>
                <a:cs typeface="Arial" panose="020B0604020202020204" pitchFamily="34" charset="0"/>
              </a:rPr>
              <a:t>ref. </a:t>
            </a:r>
            <a:r>
              <a:rPr lang="nb-NO" altLang="ko-KR" sz="1000" i="1" dirty="0">
                <a:latin typeface="Arial" panose="020B0604020202020204" pitchFamily="34" charset="0"/>
                <a:cs typeface="Arial" panose="020B0604020202020204" pitchFamily="34" charset="0"/>
              </a:rPr>
              <a:t>Chem. </a:t>
            </a:r>
            <a:r>
              <a:rPr lang="nb-NO" altLang="ko-KR" sz="1000" b="1" i="1" dirty="0">
                <a:latin typeface="Arial" panose="020B0604020202020204" pitchFamily="34" charset="0"/>
                <a:cs typeface="Arial" panose="020B0604020202020204" pitchFamily="34" charset="0"/>
              </a:rPr>
              <a:t>2019</a:t>
            </a:r>
            <a:r>
              <a:rPr lang="nb-NO" altLang="ko-KR" sz="1000" i="1" dirty="0">
                <a:latin typeface="Arial" panose="020B0604020202020204" pitchFamily="34" charset="0"/>
                <a:cs typeface="Arial" panose="020B0604020202020204" pitchFamily="34" charset="0"/>
              </a:rPr>
              <a:t>, 5, 3, 617-633.</a:t>
            </a:r>
          </a:p>
        </p:txBody>
      </p:sp>
      <p:pic>
        <p:nvPicPr>
          <p:cNvPr id="2052" name="Picture 4">
            <a:extLst>
              <a:ext uri="{FF2B5EF4-FFF2-40B4-BE49-F238E27FC236}">
                <a16:creationId xmlns:a16="http://schemas.microsoft.com/office/drawing/2014/main" id="{8FC43AAE-9517-1BC2-B268-3E91901DE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68" y="1763760"/>
            <a:ext cx="4822645" cy="2628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6620CD-FAA5-B01D-B8D2-1373195CBC51}"/>
              </a:ext>
            </a:extLst>
          </p:cNvPr>
          <p:cNvSpPr txBox="1"/>
          <p:nvPr/>
        </p:nvSpPr>
        <p:spPr>
          <a:xfrm>
            <a:off x="8868583" y="4392040"/>
            <a:ext cx="2892411" cy="246221"/>
          </a:xfrm>
          <a:prstGeom prst="rect">
            <a:avLst/>
          </a:prstGeom>
          <a:noFill/>
        </p:spPr>
        <p:txBody>
          <a:bodyPr wrap="square">
            <a:spAutoFit/>
          </a:bodyPr>
          <a:lstStyle/>
          <a:p>
            <a:pPr algn="r"/>
            <a:r>
              <a:rPr lang="en-US" altLang="ko-KR" sz="1000" i="1" dirty="0">
                <a:latin typeface="Arial" panose="020B0604020202020204" pitchFamily="34" charset="0"/>
                <a:cs typeface="Arial" panose="020B0604020202020204" pitchFamily="34" charset="0"/>
              </a:rPr>
              <a:t>ref. </a:t>
            </a:r>
            <a:r>
              <a:rPr lang="fr-FR" altLang="ko-KR" sz="1000" i="1" dirty="0">
                <a:latin typeface="Arial" panose="020B0604020202020204" pitchFamily="34" charset="0"/>
                <a:cs typeface="Arial" panose="020B0604020202020204" pitchFamily="34" charset="0"/>
              </a:rPr>
              <a:t>Energy Environ. Sci., </a:t>
            </a:r>
            <a:r>
              <a:rPr lang="fr-FR" altLang="ko-KR" sz="1000" b="1" i="1" dirty="0">
                <a:latin typeface="Arial" panose="020B0604020202020204" pitchFamily="34" charset="0"/>
                <a:cs typeface="Arial" panose="020B0604020202020204" pitchFamily="34" charset="0"/>
              </a:rPr>
              <a:t>2023</a:t>
            </a:r>
            <a:r>
              <a:rPr lang="fr-FR" altLang="ko-KR" sz="1000" i="1" dirty="0">
                <a:latin typeface="Arial" panose="020B0604020202020204" pitchFamily="34" charset="0"/>
                <a:cs typeface="Arial" panose="020B0604020202020204" pitchFamily="34" charset="0"/>
              </a:rPr>
              <a:t>, 16, 1082-1090</a:t>
            </a:r>
            <a:r>
              <a:rPr lang="nb-NO" altLang="ko-KR" sz="1000" i="1" dirty="0">
                <a:latin typeface="Arial" panose="020B0604020202020204" pitchFamily="34" charset="0"/>
                <a:cs typeface="Arial" panose="020B0604020202020204" pitchFamily="34" charset="0"/>
              </a:rPr>
              <a:t>.</a:t>
            </a:r>
          </a:p>
        </p:txBody>
      </p:sp>
      <p:sp>
        <p:nvSpPr>
          <p:cNvPr id="11" name="사각형: 둥근 모서리 10">
            <a:extLst>
              <a:ext uri="{FF2B5EF4-FFF2-40B4-BE49-F238E27FC236}">
                <a16:creationId xmlns:a16="http://schemas.microsoft.com/office/drawing/2014/main" id="{EF61FBF7-E563-3EA5-A028-57D7A9B3B807}"/>
              </a:ext>
            </a:extLst>
          </p:cNvPr>
          <p:cNvSpPr/>
          <p:nvPr/>
        </p:nvSpPr>
        <p:spPr>
          <a:xfrm>
            <a:off x="6859359" y="1469670"/>
            <a:ext cx="4946890" cy="3340455"/>
          </a:xfrm>
          <a:prstGeom prst="roundRect">
            <a:avLst>
              <a:gd name="adj" fmla="val 473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사각형: 둥근 모서리 12">
            <a:extLst>
              <a:ext uri="{FF2B5EF4-FFF2-40B4-BE49-F238E27FC236}">
                <a16:creationId xmlns:a16="http://schemas.microsoft.com/office/drawing/2014/main" id="{A7C03CAF-0EF7-1167-80BB-D67D5E4853D0}"/>
              </a:ext>
            </a:extLst>
          </p:cNvPr>
          <p:cNvSpPr/>
          <p:nvPr/>
        </p:nvSpPr>
        <p:spPr>
          <a:xfrm>
            <a:off x="411151" y="1519986"/>
            <a:ext cx="6104775" cy="3290139"/>
          </a:xfrm>
          <a:prstGeom prst="roundRect">
            <a:avLst>
              <a:gd name="adj" fmla="val 473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사각형: 둥근 모서리 13">
            <a:extLst>
              <a:ext uri="{FF2B5EF4-FFF2-40B4-BE49-F238E27FC236}">
                <a16:creationId xmlns:a16="http://schemas.microsoft.com/office/drawing/2014/main" id="{77B7A026-117B-BF3A-2534-7E75F3A9D55E}"/>
              </a:ext>
            </a:extLst>
          </p:cNvPr>
          <p:cNvSpPr/>
          <p:nvPr/>
        </p:nvSpPr>
        <p:spPr>
          <a:xfrm>
            <a:off x="8461387" y="1050941"/>
            <a:ext cx="1845274" cy="36933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latin typeface="Arial" panose="020B0604020202020204" pitchFamily="34" charset="0"/>
                <a:cs typeface="Arial" panose="020B0604020202020204" pitchFamily="34" charset="0"/>
              </a:rPr>
              <a:t>Li-NRR</a:t>
            </a:r>
            <a:endParaRPr lang="ko-KR" altLang="en-US" sz="2000" dirty="0">
              <a:latin typeface="Arial" panose="020B0604020202020204" pitchFamily="34" charset="0"/>
              <a:cs typeface="Arial" panose="020B0604020202020204" pitchFamily="34" charset="0"/>
            </a:endParaRPr>
          </a:p>
        </p:txBody>
      </p:sp>
      <p:sp>
        <p:nvSpPr>
          <p:cNvPr id="17" name="사각형: 둥근 모서리 16">
            <a:extLst>
              <a:ext uri="{FF2B5EF4-FFF2-40B4-BE49-F238E27FC236}">
                <a16:creationId xmlns:a16="http://schemas.microsoft.com/office/drawing/2014/main" id="{0E004C05-2430-A5AD-05BA-6E23C560A9B6}"/>
              </a:ext>
            </a:extLst>
          </p:cNvPr>
          <p:cNvSpPr/>
          <p:nvPr/>
        </p:nvSpPr>
        <p:spPr>
          <a:xfrm>
            <a:off x="1591469" y="1050941"/>
            <a:ext cx="3630106" cy="36933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latin typeface="Arial" panose="020B0604020202020204" pitchFamily="34" charset="0"/>
                <a:cs typeface="Arial" panose="020B0604020202020204" pitchFamily="34" charset="0"/>
              </a:rPr>
              <a:t>Hydrophobic catalyst</a:t>
            </a:r>
            <a:endParaRPr lang="ko-KR" alt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E2A077-1B43-774E-DA6A-918BF126B251}"/>
              </a:ext>
            </a:extLst>
          </p:cNvPr>
          <p:cNvSpPr txBox="1"/>
          <p:nvPr/>
        </p:nvSpPr>
        <p:spPr>
          <a:xfrm>
            <a:off x="3606534" y="220569"/>
            <a:ext cx="7048766" cy="461665"/>
          </a:xfrm>
          <a:prstGeom prst="rect">
            <a:avLst/>
          </a:prstGeom>
          <a:noFill/>
        </p:spPr>
        <p:txBody>
          <a:bodyPr wrap="square" rtlCol="0">
            <a:spAutoFit/>
          </a:bodyPr>
          <a:lstStyle/>
          <a:p>
            <a:r>
              <a:rPr lang="en-US" altLang="ko-KR" sz="2400" b="1" dirty="0">
                <a:solidFill>
                  <a:srgbClr val="0072BB"/>
                </a:solidFill>
                <a:latin typeface="Arial" panose="020B0604020202020204" pitchFamily="34" charset="0"/>
                <a:cs typeface="Arial" panose="020B0604020202020204" pitchFamily="34" charset="0"/>
              </a:rPr>
              <a:t>Microenvironments control</a:t>
            </a:r>
          </a:p>
        </p:txBody>
      </p:sp>
      <p:sp>
        <p:nvSpPr>
          <p:cNvPr id="25" name="TextBox 24">
            <a:extLst>
              <a:ext uri="{FF2B5EF4-FFF2-40B4-BE49-F238E27FC236}">
                <a16:creationId xmlns:a16="http://schemas.microsoft.com/office/drawing/2014/main" id="{8B701989-F310-E674-AB05-DA5228E9F3AF}"/>
              </a:ext>
            </a:extLst>
          </p:cNvPr>
          <p:cNvSpPr txBox="1"/>
          <p:nvPr/>
        </p:nvSpPr>
        <p:spPr>
          <a:xfrm>
            <a:off x="1466161" y="5262775"/>
            <a:ext cx="9259678" cy="461665"/>
          </a:xfrm>
          <a:prstGeom prst="rect">
            <a:avLst/>
          </a:prstGeom>
          <a:noFill/>
        </p:spPr>
        <p:txBody>
          <a:bodyPr wrap="square">
            <a:spAutoFit/>
          </a:bodyPr>
          <a:lstStyle/>
          <a:p>
            <a:pPr algn="ctr"/>
            <a:r>
              <a:rPr lang="en-US" altLang="ko-KR" sz="2400" dirty="0">
                <a:solidFill>
                  <a:srgbClr val="FF0000"/>
                </a:solidFill>
                <a:latin typeface="Arial" panose="020B0604020202020204" pitchFamily="34" charset="0"/>
                <a:cs typeface="Arial" panose="020B0604020202020204" pitchFamily="34" charset="0"/>
              </a:rPr>
              <a:t>High demand for newly optimized catalysts and systems</a:t>
            </a:r>
            <a:endParaRPr lang="ko-KR" alt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035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428BB5-571B-2D42-0F1B-3DD6588DC6E9}"/>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Introduction</a:t>
            </a:r>
            <a:endParaRPr lang="ko-KR" altLang="en-US" sz="3200" b="1" dirty="0">
              <a:solidFill>
                <a:schemeClr val="bg1"/>
              </a:solidFill>
              <a:latin typeface="Arial" panose="020B0604020202020204" pitchFamily="34" charset="0"/>
              <a:cs typeface="Arial" panose="020B0604020202020204" pitchFamily="34" charset="0"/>
            </a:endParaRPr>
          </a:p>
        </p:txBody>
      </p:sp>
      <p:pic>
        <p:nvPicPr>
          <p:cNvPr id="4098" name="Picture 2" descr="Nafion - Wikipedia">
            <a:extLst>
              <a:ext uri="{FF2B5EF4-FFF2-40B4-BE49-F238E27FC236}">
                <a16:creationId xmlns:a16="http://schemas.microsoft.com/office/drawing/2014/main" id="{0B6EEBE4-FDDD-BCCA-9799-2168472C46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851"/>
          <a:stretch/>
        </p:blipFill>
        <p:spPr bwMode="auto">
          <a:xfrm>
            <a:off x="1271805" y="1506862"/>
            <a:ext cx="3031574" cy="150740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ndefined">
            <a:extLst>
              <a:ext uri="{FF2B5EF4-FFF2-40B4-BE49-F238E27FC236}">
                <a16:creationId xmlns:a16="http://schemas.microsoft.com/office/drawing/2014/main" id="{83795B68-87B6-19CC-F565-BC48C8D56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096" y="3163564"/>
            <a:ext cx="1907309" cy="1963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4143B4-D9BC-6F54-3B5E-7521B174FFD5}"/>
              </a:ext>
            </a:extLst>
          </p:cNvPr>
          <p:cNvSpPr txBox="1"/>
          <p:nvPr/>
        </p:nvSpPr>
        <p:spPr>
          <a:xfrm>
            <a:off x="373802" y="1418252"/>
            <a:ext cx="1287520" cy="369332"/>
          </a:xfrm>
          <a:prstGeom prst="rect">
            <a:avLst/>
          </a:prstGeom>
          <a:noFill/>
        </p:spPr>
        <p:txBody>
          <a:bodyPr wrap="square" rtlCol="0">
            <a:spAutoFit/>
          </a:bodyPr>
          <a:lstStyle/>
          <a:p>
            <a:r>
              <a:rPr lang="en-US" altLang="ko-KR" b="1" dirty="0" err="1">
                <a:solidFill>
                  <a:schemeClr val="accent1"/>
                </a:solidFill>
              </a:rPr>
              <a:t>Nafion</a:t>
            </a:r>
            <a:endParaRPr lang="ko-KR" altLang="en-US" b="1" dirty="0">
              <a:solidFill>
                <a:schemeClr val="accent1"/>
              </a:solidFill>
            </a:endParaRPr>
          </a:p>
        </p:txBody>
      </p:sp>
      <p:sp>
        <p:nvSpPr>
          <p:cNvPr id="11" name="TextBox 10">
            <a:extLst>
              <a:ext uri="{FF2B5EF4-FFF2-40B4-BE49-F238E27FC236}">
                <a16:creationId xmlns:a16="http://schemas.microsoft.com/office/drawing/2014/main" id="{802B27DD-A633-D061-2C51-3DE38BA6C0CA}"/>
              </a:ext>
            </a:extLst>
          </p:cNvPr>
          <p:cNvSpPr txBox="1"/>
          <p:nvPr/>
        </p:nvSpPr>
        <p:spPr>
          <a:xfrm>
            <a:off x="369629" y="3083326"/>
            <a:ext cx="1601845" cy="369332"/>
          </a:xfrm>
          <a:prstGeom prst="rect">
            <a:avLst/>
          </a:prstGeom>
          <a:noFill/>
        </p:spPr>
        <p:txBody>
          <a:bodyPr wrap="square" rtlCol="0">
            <a:spAutoFit/>
          </a:bodyPr>
          <a:lstStyle/>
          <a:p>
            <a:r>
              <a:rPr lang="en-US" altLang="ko-KR" b="1" dirty="0" err="1">
                <a:solidFill>
                  <a:schemeClr val="accent2"/>
                </a:solidFill>
              </a:rPr>
              <a:t>Sustainion</a:t>
            </a:r>
            <a:endParaRPr lang="ko-KR" altLang="en-US" b="1" dirty="0">
              <a:solidFill>
                <a:schemeClr val="accent2"/>
              </a:solidFill>
            </a:endParaRPr>
          </a:p>
        </p:txBody>
      </p:sp>
      <p:sp>
        <p:nvSpPr>
          <p:cNvPr id="12" name="타원 11">
            <a:extLst>
              <a:ext uri="{FF2B5EF4-FFF2-40B4-BE49-F238E27FC236}">
                <a16:creationId xmlns:a16="http://schemas.microsoft.com/office/drawing/2014/main" id="{CFD746B4-8B66-9743-E522-BA2F95B5A346}"/>
              </a:ext>
            </a:extLst>
          </p:cNvPr>
          <p:cNvSpPr/>
          <p:nvPr/>
        </p:nvSpPr>
        <p:spPr>
          <a:xfrm>
            <a:off x="3347420" y="1987381"/>
            <a:ext cx="1143000" cy="117618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2A4D7826-B34A-A3D1-42C3-720B92264C61}"/>
              </a:ext>
            </a:extLst>
          </p:cNvPr>
          <p:cNvSpPr txBox="1"/>
          <p:nvPr/>
        </p:nvSpPr>
        <p:spPr>
          <a:xfrm>
            <a:off x="3250311" y="1341363"/>
            <a:ext cx="2296534" cy="646331"/>
          </a:xfrm>
          <a:prstGeom prst="rect">
            <a:avLst/>
          </a:prstGeom>
          <a:noFill/>
        </p:spPr>
        <p:txBody>
          <a:bodyPr wrap="square" rtlCol="0">
            <a:spAutoFit/>
          </a:bodyPr>
          <a:lstStyle/>
          <a:p>
            <a:pPr algn="ctr"/>
            <a:r>
              <a:rPr lang="en-US" altLang="ko-KR" b="1" dirty="0">
                <a:solidFill>
                  <a:schemeClr val="accent1"/>
                </a:solidFill>
              </a:rPr>
              <a:t>Cation (proton) exchangeable</a:t>
            </a:r>
            <a:endParaRPr lang="ko-KR" altLang="en-US" b="1" dirty="0">
              <a:solidFill>
                <a:schemeClr val="accent1"/>
              </a:solidFill>
            </a:endParaRPr>
          </a:p>
        </p:txBody>
      </p:sp>
      <p:sp>
        <p:nvSpPr>
          <p:cNvPr id="14" name="TextBox 13">
            <a:extLst>
              <a:ext uri="{FF2B5EF4-FFF2-40B4-BE49-F238E27FC236}">
                <a16:creationId xmlns:a16="http://schemas.microsoft.com/office/drawing/2014/main" id="{CBEAAD6F-CB5D-47D1-085D-87DAFED22E56}"/>
              </a:ext>
            </a:extLst>
          </p:cNvPr>
          <p:cNvSpPr txBox="1"/>
          <p:nvPr/>
        </p:nvSpPr>
        <p:spPr>
          <a:xfrm>
            <a:off x="3110203" y="3536251"/>
            <a:ext cx="2296534" cy="646331"/>
          </a:xfrm>
          <a:prstGeom prst="rect">
            <a:avLst/>
          </a:prstGeom>
          <a:noFill/>
        </p:spPr>
        <p:txBody>
          <a:bodyPr wrap="square" rtlCol="0">
            <a:spAutoFit/>
          </a:bodyPr>
          <a:lstStyle/>
          <a:p>
            <a:pPr algn="ctr"/>
            <a:r>
              <a:rPr lang="en-US" altLang="ko-KR" b="1" dirty="0">
                <a:solidFill>
                  <a:schemeClr val="accent2"/>
                </a:solidFill>
              </a:rPr>
              <a:t>Anion (proton) exchangeable</a:t>
            </a:r>
            <a:endParaRPr lang="ko-KR" altLang="en-US" b="1" dirty="0">
              <a:solidFill>
                <a:schemeClr val="accent2"/>
              </a:solidFill>
            </a:endParaRPr>
          </a:p>
        </p:txBody>
      </p:sp>
      <p:sp>
        <p:nvSpPr>
          <p:cNvPr id="15" name="타원 14">
            <a:extLst>
              <a:ext uri="{FF2B5EF4-FFF2-40B4-BE49-F238E27FC236}">
                <a16:creationId xmlns:a16="http://schemas.microsoft.com/office/drawing/2014/main" id="{4CBBF61B-06EB-65A4-C131-9972B844FA33}"/>
              </a:ext>
            </a:extLst>
          </p:cNvPr>
          <p:cNvSpPr/>
          <p:nvPr/>
        </p:nvSpPr>
        <p:spPr>
          <a:xfrm>
            <a:off x="2743298" y="4230643"/>
            <a:ext cx="908502" cy="93487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F7906AF6-781F-BA63-99B1-66307435D69D}"/>
              </a:ext>
            </a:extLst>
          </p:cNvPr>
          <p:cNvSpPr txBox="1"/>
          <p:nvPr/>
        </p:nvSpPr>
        <p:spPr>
          <a:xfrm>
            <a:off x="47786" y="969408"/>
            <a:ext cx="5478961" cy="369332"/>
          </a:xfrm>
          <a:prstGeom prst="rect">
            <a:avLst/>
          </a:prstGeom>
          <a:noFill/>
        </p:spPr>
        <p:txBody>
          <a:bodyPr wrap="square" rtlCol="0">
            <a:spAutoFit/>
          </a:bodyPr>
          <a:lstStyle/>
          <a:p>
            <a:pPr marL="342900" indent="-342900">
              <a:buFont typeface="Wingdings" panose="05000000000000000000" pitchFamily="2" charset="2"/>
              <a:buChar char="v"/>
            </a:pPr>
            <a:r>
              <a:rPr lang="en-US" altLang="ko-KR" b="1" dirty="0">
                <a:solidFill>
                  <a:srgbClr val="FF0000"/>
                </a:solidFill>
                <a:latin typeface="Arial" panose="020B0604020202020204" pitchFamily="34" charset="0"/>
                <a:cs typeface="Arial" panose="020B0604020202020204" pitchFamily="34" charset="0"/>
              </a:rPr>
              <a:t>Ionomer layers</a:t>
            </a:r>
          </a:p>
        </p:txBody>
      </p:sp>
      <p:sp>
        <p:nvSpPr>
          <p:cNvPr id="5" name="직사각형 4">
            <a:extLst>
              <a:ext uri="{FF2B5EF4-FFF2-40B4-BE49-F238E27FC236}">
                <a16:creationId xmlns:a16="http://schemas.microsoft.com/office/drawing/2014/main" id="{5713473B-E6F8-75C1-F423-156D4163BFBD}"/>
              </a:ext>
            </a:extLst>
          </p:cNvPr>
          <p:cNvSpPr/>
          <p:nvPr/>
        </p:nvSpPr>
        <p:spPr>
          <a:xfrm rot="16200000">
            <a:off x="8438919" y="3004251"/>
            <a:ext cx="1206352" cy="4763797"/>
          </a:xfrm>
          <a:prstGeom prst="rect">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0D0B564A-068A-C9AA-739B-6F320C150D6D}"/>
              </a:ext>
            </a:extLst>
          </p:cNvPr>
          <p:cNvSpPr/>
          <p:nvPr/>
        </p:nvSpPr>
        <p:spPr>
          <a:xfrm rot="16200000">
            <a:off x="7795909" y="1154892"/>
            <a:ext cx="2492363" cy="4763801"/>
          </a:xfrm>
          <a:prstGeom prst="rect">
            <a:avLst/>
          </a:prstGeom>
          <a:gradFill>
            <a:gsLst>
              <a:gs pos="34000">
                <a:schemeClr val="accent2">
                  <a:lumMod val="40000"/>
                  <a:lumOff val="60000"/>
                </a:schemeClr>
              </a:gs>
              <a:gs pos="83000">
                <a:schemeClr val="accent5">
                  <a:lumMod val="40000"/>
                  <a:lumOff val="60000"/>
                </a:schemeClr>
              </a:gs>
            </a:gsLst>
            <a:lin ang="0" scaled="0"/>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5CBBA168-8399-23D0-0BBD-82F454949390}"/>
              </a:ext>
            </a:extLst>
          </p:cNvPr>
          <p:cNvSpPr txBox="1"/>
          <p:nvPr/>
        </p:nvSpPr>
        <p:spPr>
          <a:xfrm>
            <a:off x="6636188" y="5624015"/>
            <a:ext cx="2529798" cy="369332"/>
          </a:xfrm>
          <a:prstGeom prst="rect">
            <a:avLst/>
          </a:prstGeom>
          <a:noFill/>
        </p:spPr>
        <p:txBody>
          <a:bodyPr wrap="square" rtlCol="0">
            <a:spAutoFit/>
          </a:bodyPr>
          <a:lstStyle/>
          <a:p>
            <a:r>
              <a:rPr lang="en-US" altLang="ko-KR" b="1" dirty="0">
                <a:solidFill>
                  <a:schemeClr val="bg1"/>
                </a:solidFill>
                <a:latin typeface="Arial" panose="020B0604020202020204" pitchFamily="34" charset="0"/>
                <a:cs typeface="Arial" panose="020B0604020202020204" pitchFamily="34" charset="0"/>
              </a:rPr>
              <a:t>Electrode surface</a:t>
            </a:r>
            <a:endParaRPr lang="ko-KR" altLang="en-US" b="1" dirty="0">
              <a:solidFill>
                <a:schemeClr val="bg1"/>
              </a:solidFill>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2D4E3745-C037-0598-64BB-DB40667A6739}"/>
              </a:ext>
            </a:extLst>
          </p:cNvPr>
          <p:cNvSpPr/>
          <p:nvPr/>
        </p:nvSpPr>
        <p:spPr>
          <a:xfrm rot="16200000">
            <a:off x="8371169" y="-736693"/>
            <a:ext cx="1341847" cy="47638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TextBox 8">
            <a:extLst>
              <a:ext uri="{FF2B5EF4-FFF2-40B4-BE49-F238E27FC236}">
                <a16:creationId xmlns:a16="http://schemas.microsoft.com/office/drawing/2014/main" id="{596D5983-C82D-CD7C-6903-3D0C8D193616}"/>
              </a:ext>
            </a:extLst>
          </p:cNvPr>
          <p:cNvSpPr txBox="1"/>
          <p:nvPr/>
        </p:nvSpPr>
        <p:spPr>
          <a:xfrm>
            <a:off x="6636188" y="2379779"/>
            <a:ext cx="1104900"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Ionomer</a:t>
            </a:r>
            <a:endParaRPr lang="ko-KR" alt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B2AFD21-DCE1-54C0-B2C0-7AC0A0D57328}"/>
              </a:ext>
            </a:extLst>
          </p:cNvPr>
          <p:cNvSpPr txBox="1"/>
          <p:nvPr/>
        </p:nvSpPr>
        <p:spPr>
          <a:xfrm>
            <a:off x="6636188" y="952709"/>
            <a:ext cx="2076966"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Bulk electrolyte</a:t>
            </a:r>
            <a:endParaRPr lang="ko-KR" altLang="en-US" b="1" dirty="0">
              <a:latin typeface="Arial" panose="020B0604020202020204" pitchFamily="34" charset="0"/>
              <a:cs typeface="Arial" panose="020B0604020202020204" pitchFamily="34" charset="0"/>
            </a:endParaRPr>
          </a:p>
        </p:txBody>
      </p:sp>
      <p:cxnSp>
        <p:nvCxnSpPr>
          <p:cNvPr id="25" name="직선 연결선 24">
            <a:extLst>
              <a:ext uri="{FF2B5EF4-FFF2-40B4-BE49-F238E27FC236}">
                <a16:creationId xmlns:a16="http://schemas.microsoft.com/office/drawing/2014/main" id="{FBB8659C-8E0C-8258-A85C-6969BFF36379}"/>
              </a:ext>
            </a:extLst>
          </p:cNvPr>
          <p:cNvCxnSpPr>
            <a:cxnSpLocks/>
          </p:cNvCxnSpPr>
          <p:nvPr/>
        </p:nvCxnSpPr>
        <p:spPr>
          <a:xfrm flipV="1">
            <a:off x="6645109" y="2293203"/>
            <a:ext cx="4798219" cy="11891"/>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화살표: 아래쪽 28">
            <a:extLst>
              <a:ext uri="{FF2B5EF4-FFF2-40B4-BE49-F238E27FC236}">
                <a16:creationId xmlns:a16="http://schemas.microsoft.com/office/drawing/2014/main" id="{3905CDCD-86D8-7E50-B3D0-F4E4B8B4D7DD}"/>
              </a:ext>
            </a:extLst>
          </p:cNvPr>
          <p:cNvSpPr/>
          <p:nvPr/>
        </p:nvSpPr>
        <p:spPr>
          <a:xfrm>
            <a:off x="7745784" y="1001106"/>
            <a:ext cx="2644550" cy="3792905"/>
          </a:xfrm>
          <a:prstGeom prst="downArrow">
            <a:avLst/>
          </a:prstGeom>
          <a:solidFill>
            <a:schemeClr val="accent4">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B19852AA-ECCD-2F7E-DF3C-9E083DD7F5FE}"/>
              </a:ext>
            </a:extLst>
          </p:cNvPr>
          <p:cNvSpPr txBox="1"/>
          <p:nvPr/>
        </p:nvSpPr>
        <p:spPr>
          <a:xfrm>
            <a:off x="7245502" y="3407274"/>
            <a:ext cx="3636695" cy="646331"/>
          </a:xfrm>
          <a:prstGeom prst="rect">
            <a:avLst/>
          </a:prstGeom>
          <a:noFill/>
        </p:spPr>
        <p:txBody>
          <a:bodyPr wrap="square" rtlCol="0">
            <a:spAutoFit/>
          </a:bodyPr>
          <a:lstStyle/>
          <a:p>
            <a:pPr algn="ctr"/>
            <a:r>
              <a:rPr lang="en-US" altLang="ko-KR" b="1" dirty="0">
                <a:solidFill>
                  <a:schemeClr val="accent2">
                    <a:lumMod val="50000"/>
                  </a:schemeClr>
                </a:solidFill>
                <a:latin typeface="Arial" panose="020B0604020202020204" pitchFamily="34" charset="0"/>
                <a:cs typeface="Arial" panose="020B0604020202020204" pitchFamily="34" charset="0"/>
              </a:rPr>
              <a:t>Modified electrolyte</a:t>
            </a:r>
          </a:p>
          <a:p>
            <a:pPr algn="ctr"/>
            <a:r>
              <a:rPr lang="en-US" altLang="ko-KR" b="1" dirty="0">
                <a:solidFill>
                  <a:schemeClr val="accent2">
                    <a:lumMod val="50000"/>
                  </a:schemeClr>
                </a:solidFill>
                <a:latin typeface="Arial" panose="020B0604020202020204" pitchFamily="34" charset="0"/>
                <a:cs typeface="Arial" panose="020B0604020202020204" pitchFamily="34" charset="0"/>
              </a:rPr>
              <a:t>(pH, Chemical concentration)</a:t>
            </a:r>
            <a:endParaRPr lang="ko-KR" altLang="en-US" b="1" dirty="0">
              <a:solidFill>
                <a:schemeClr val="accent2">
                  <a:lumMod val="50000"/>
                </a:schemeClr>
              </a:solidFill>
              <a:latin typeface="Arial" panose="020B0604020202020204" pitchFamily="34" charset="0"/>
              <a:cs typeface="Arial" panose="020B0604020202020204" pitchFamily="34" charset="0"/>
            </a:endParaRPr>
          </a:p>
        </p:txBody>
      </p:sp>
      <p:sp>
        <p:nvSpPr>
          <p:cNvPr id="4101" name="화살표: 위로 구부러짐 4100">
            <a:extLst>
              <a:ext uri="{FF2B5EF4-FFF2-40B4-BE49-F238E27FC236}">
                <a16:creationId xmlns:a16="http://schemas.microsoft.com/office/drawing/2014/main" id="{33EC085A-F271-FC48-D5B7-45065B2D3FB9}"/>
              </a:ext>
            </a:extLst>
          </p:cNvPr>
          <p:cNvSpPr/>
          <p:nvPr/>
        </p:nvSpPr>
        <p:spPr>
          <a:xfrm>
            <a:off x="8425836" y="4347730"/>
            <a:ext cx="1232719" cy="326647"/>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103" name="TextBox 4102">
            <a:extLst>
              <a:ext uri="{FF2B5EF4-FFF2-40B4-BE49-F238E27FC236}">
                <a16:creationId xmlns:a16="http://schemas.microsoft.com/office/drawing/2014/main" id="{3EFDDFC4-42A6-5CB7-68C6-5E0A3FEC9E3D}"/>
              </a:ext>
            </a:extLst>
          </p:cNvPr>
          <p:cNvSpPr txBox="1"/>
          <p:nvPr/>
        </p:nvSpPr>
        <p:spPr>
          <a:xfrm>
            <a:off x="7646854" y="4057700"/>
            <a:ext cx="2790677" cy="276999"/>
          </a:xfrm>
          <a:prstGeom prst="rect">
            <a:avLst/>
          </a:prstGeom>
          <a:noFill/>
        </p:spPr>
        <p:txBody>
          <a:bodyPr wrap="square" rtlCol="0">
            <a:spAutoFit/>
          </a:bodyPr>
          <a:lstStyle/>
          <a:p>
            <a:pPr algn="ctr"/>
            <a:r>
              <a:rPr lang="en-US" altLang="ko-KR" sz="1200" dirty="0">
                <a:solidFill>
                  <a:srgbClr val="FF0000"/>
                </a:solidFill>
                <a:latin typeface="Arial" panose="020B0604020202020204" pitchFamily="34" charset="0"/>
                <a:cs typeface="Arial" panose="020B0604020202020204" pitchFamily="34" charset="0"/>
              </a:rPr>
              <a:t>Specific electrochemical reactions</a:t>
            </a:r>
            <a:endParaRPr lang="ko-KR" altLang="en-US" sz="1200" dirty="0">
              <a:solidFill>
                <a:srgbClr val="FF0000"/>
              </a:solidFill>
              <a:latin typeface="Arial" panose="020B0604020202020204" pitchFamily="34" charset="0"/>
              <a:cs typeface="Arial" panose="020B0604020202020204" pitchFamily="34" charset="0"/>
            </a:endParaRPr>
          </a:p>
        </p:txBody>
      </p:sp>
      <p:sp>
        <p:nvSpPr>
          <p:cNvPr id="4106" name="화살표: 위쪽/아래쪽 4105">
            <a:extLst>
              <a:ext uri="{FF2B5EF4-FFF2-40B4-BE49-F238E27FC236}">
                <a16:creationId xmlns:a16="http://schemas.microsoft.com/office/drawing/2014/main" id="{59E851B9-B963-FF1D-3DCD-E672568D7294}"/>
              </a:ext>
            </a:extLst>
          </p:cNvPr>
          <p:cNvSpPr/>
          <p:nvPr/>
        </p:nvSpPr>
        <p:spPr>
          <a:xfrm>
            <a:off x="8963926" y="4677584"/>
            <a:ext cx="156532" cy="369332"/>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109" name="그룹 4108">
            <a:extLst>
              <a:ext uri="{FF2B5EF4-FFF2-40B4-BE49-F238E27FC236}">
                <a16:creationId xmlns:a16="http://schemas.microsoft.com/office/drawing/2014/main" id="{9576F6D0-3BE8-62C3-8412-4CB5EE93971C}"/>
              </a:ext>
            </a:extLst>
          </p:cNvPr>
          <p:cNvGrpSpPr/>
          <p:nvPr/>
        </p:nvGrpSpPr>
        <p:grpSpPr>
          <a:xfrm>
            <a:off x="8719660" y="5024347"/>
            <a:ext cx="645063" cy="369332"/>
            <a:chOff x="8742219" y="4781498"/>
            <a:chExt cx="645063" cy="369332"/>
          </a:xfrm>
        </p:grpSpPr>
        <p:sp>
          <p:nvSpPr>
            <p:cNvPr id="4105" name="타원 4104">
              <a:extLst>
                <a:ext uri="{FF2B5EF4-FFF2-40B4-BE49-F238E27FC236}">
                  <a16:creationId xmlns:a16="http://schemas.microsoft.com/office/drawing/2014/main" id="{E8838504-0F4B-4276-11D0-FC6556C7AED7}"/>
                </a:ext>
              </a:extLst>
            </p:cNvPr>
            <p:cNvSpPr/>
            <p:nvPr/>
          </p:nvSpPr>
          <p:spPr>
            <a:xfrm>
              <a:off x="8921110" y="4849141"/>
              <a:ext cx="274647" cy="274647"/>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baseline="30000" dirty="0">
                <a:latin typeface="Arial" panose="020B0604020202020204" pitchFamily="34" charset="0"/>
                <a:cs typeface="Arial" panose="020B0604020202020204" pitchFamily="34" charset="0"/>
              </a:endParaRPr>
            </a:p>
          </p:txBody>
        </p:sp>
        <p:sp>
          <p:nvSpPr>
            <p:cNvPr id="4108" name="TextBox 4107">
              <a:extLst>
                <a:ext uri="{FF2B5EF4-FFF2-40B4-BE49-F238E27FC236}">
                  <a16:creationId xmlns:a16="http://schemas.microsoft.com/office/drawing/2014/main" id="{E44E658B-4530-36B9-F3AD-7C63142DF2EC}"/>
                </a:ext>
              </a:extLst>
            </p:cNvPr>
            <p:cNvSpPr txBox="1"/>
            <p:nvPr/>
          </p:nvSpPr>
          <p:spPr>
            <a:xfrm>
              <a:off x="8742219" y="4781498"/>
              <a:ext cx="645063" cy="369332"/>
            </a:xfrm>
            <a:prstGeom prst="rect">
              <a:avLst/>
            </a:prstGeom>
            <a:noFill/>
          </p:spPr>
          <p:txBody>
            <a:bodyPr wrap="square" rtlCol="0">
              <a:spAutoFit/>
            </a:bodyPr>
            <a:lstStyle/>
            <a:p>
              <a:pPr algn="ctr"/>
              <a:r>
                <a:rPr lang="en-US" altLang="ko-KR" dirty="0">
                  <a:latin typeface="Arial" panose="020B0604020202020204" pitchFamily="34" charset="0"/>
                  <a:cs typeface="Arial" panose="020B0604020202020204" pitchFamily="34" charset="0"/>
                </a:rPr>
                <a:t>e</a:t>
              </a:r>
              <a:r>
                <a:rPr lang="en-US" altLang="ko-KR" baseline="30000" dirty="0">
                  <a:latin typeface="Arial" panose="020B0604020202020204" pitchFamily="34" charset="0"/>
                  <a:cs typeface="Arial" panose="020B0604020202020204" pitchFamily="34" charset="0"/>
                </a:rPr>
                <a:t>-</a:t>
              </a:r>
              <a:endParaRPr lang="ko-KR" altLang="en-US" baseline="30000" dirty="0">
                <a:latin typeface="Arial" panose="020B0604020202020204" pitchFamily="34" charset="0"/>
                <a:cs typeface="Arial" panose="020B0604020202020204" pitchFamily="34" charset="0"/>
              </a:endParaRPr>
            </a:p>
          </p:txBody>
        </p:sp>
      </p:grpSp>
      <p:sp>
        <p:nvSpPr>
          <p:cNvPr id="4111" name="타원 4110">
            <a:extLst>
              <a:ext uri="{FF2B5EF4-FFF2-40B4-BE49-F238E27FC236}">
                <a16:creationId xmlns:a16="http://schemas.microsoft.com/office/drawing/2014/main" id="{55DAE9B2-4822-3571-D7BE-99CA578C4D1F}"/>
              </a:ext>
            </a:extLst>
          </p:cNvPr>
          <p:cNvSpPr/>
          <p:nvPr/>
        </p:nvSpPr>
        <p:spPr>
          <a:xfrm>
            <a:off x="4973382" y="2355348"/>
            <a:ext cx="751805" cy="75180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Arial" panose="020B0604020202020204" pitchFamily="34" charset="0"/>
                <a:cs typeface="Arial" panose="020B0604020202020204" pitchFamily="34" charset="0"/>
              </a:rPr>
              <a:t>C</a:t>
            </a:r>
            <a:r>
              <a:rPr lang="en-US" altLang="ko-KR" b="1" baseline="30000" dirty="0">
                <a:latin typeface="Arial" panose="020B0604020202020204" pitchFamily="34" charset="0"/>
                <a:cs typeface="Arial" panose="020B0604020202020204" pitchFamily="34" charset="0"/>
              </a:rPr>
              <a:t>+</a:t>
            </a:r>
            <a:endParaRPr lang="ko-KR" altLang="en-US" b="1" baseline="30000" dirty="0">
              <a:latin typeface="Arial" panose="020B0604020202020204" pitchFamily="34" charset="0"/>
              <a:cs typeface="Arial" panose="020B0604020202020204" pitchFamily="34" charset="0"/>
            </a:endParaRPr>
          </a:p>
        </p:txBody>
      </p:sp>
      <p:cxnSp>
        <p:nvCxnSpPr>
          <p:cNvPr id="4113" name="직선 연결선 4112">
            <a:extLst>
              <a:ext uri="{FF2B5EF4-FFF2-40B4-BE49-F238E27FC236}">
                <a16:creationId xmlns:a16="http://schemas.microsoft.com/office/drawing/2014/main" id="{F84D3A3B-08FC-D818-58C1-F1774D980C12}"/>
              </a:ext>
            </a:extLst>
          </p:cNvPr>
          <p:cNvCxnSpPr>
            <a:cxnSpLocks/>
          </p:cNvCxnSpPr>
          <p:nvPr/>
        </p:nvCxnSpPr>
        <p:spPr>
          <a:xfrm>
            <a:off x="4567822" y="2665209"/>
            <a:ext cx="381000" cy="38100"/>
          </a:xfrm>
          <a:prstGeom prst="line">
            <a:avLst/>
          </a:prstGeom>
          <a:ln w="38100">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4115" name="타원 4114">
            <a:extLst>
              <a:ext uri="{FF2B5EF4-FFF2-40B4-BE49-F238E27FC236}">
                <a16:creationId xmlns:a16="http://schemas.microsoft.com/office/drawing/2014/main" id="{884E7583-3201-CD3B-7BF3-FF511F2F6C09}"/>
              </a:ext>
            </a:extLst>
          </p:cNvPr>
          <p:cNvSpPr/>
          <p:nvPr/>
        </p:nvSpPr>
        <p:spPr>
          <a:xfrm>
            <a:off x="4176606" y="4311478"/>
            <a:ext cx="751805" cy="75180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latin typeface="Arial" panose="020B0604020202020204" pitchFamily="34" charset="0"/>
                <a:cs typeface="Arial" panose="020B0604020202020204" pitchFamily="34" charset="0"/>
              </a:rPr>
              <a:t>A</a:t>
            </a:r>
            <a:r>
              <a:rPr lang="en-US" altLang="ko-KR" b="1" baseline="30000" dirty="0">
                <a:latin typeface="Arial" panose="020B0604020202020204" pitchFamily="34" charset="0"/>
                <a:cs typeface="Arial" panose="020B0604020202020204" pitchFamily="34" charset="0"/>
              </a:rPr>
              <a:t>-</a:t>
            </a:r>
            <a:endParaRPr lang="ko-KR" altLang="en-US" b="1" baseline="30000" dirty="0">
              <a:latin typeface="Arial" panose="020B0604020202020204" pitchFamily="34" charset="0"/>
              <a:cs typeface="Arial" panose="020B0604020202020204" pitchFamily="34" charset="0"/>
            </a:endParaRPr>
          </a:p>
        </p:txBody>
      </p:sp>
      <p:cxnSp>
        <p:nvCxnSpPr>
          <p:cNvPr id="4116" name="직선 연결선 4115">
            <a:extLst>
              <a:ext uri="{FF2B5EF4-FFF2-40B4-BE49-F238E27FC236}">
                <a16:creationId xmlns:a16="http://schemas.microsoft.com/office/drawing/2014/main" id="{1D0D7C79-FFE6-6CFF-81A3-CF702EAEDF7E}"/>
              </a:ext>
            </a:extLst>
          </p:cNvPr>
          <p:cNvCxnSpPr>
            <a:cxnSpLocks/>
          </p:cNvCxnSpPr>
          <p:nvPr/>
        </p:nvCxnSpPr>
        <p:spPr>
          <a:xfrm>
            <a:off x="3771046" y="4621339"/>
            <a:ext cx="381000" cy="38100"/>
          </a:xfrm>
          <a:prstGeom prst="line">
            <a:avLst/>
          </a:prstGeom>
          <a:ln w="38100">
            <a:solidFill>
              <a:srgbClr val="ED7D31"/>
            </a:solidFill>
            <a:prstDash val="sysDot"/>
          </a:ln>
        </p:spPr>
        <p:style>
          <a:lnRef idx="1">
            <a:schemeClr val="accent1"/>
          </a:lnRef>
          <a:fillRef idx="0">
            <a:schemeClr val="accent1"/>
          </a:fillRef>
          <a:effectRef idx="0">
            <a:schemeClr val="accent1"/>
          </a:effectRef>
          <a:fontRef idx="minor">
            <a:schemeClr val="tx1"/>
          </a:fontRef>
        </p:style>
      </p:cxnSp>
      <p:sp>
        <p:nvSpPr>
          <p:cNvPr id="4126" name="TextBox 4125">
            <a:extLst>
              <a:ext uri="{FF2B5EF4-FFF2-40B4-BE49-F238E27FC236}">
                <a16:creationId xmlns:a16="http://schemas.microsoft.com/office/drawing/2014/main" id="{AE7AD934-71BF-C1CE-A0B1-7638AE05E79D}"/>
              </a:ext>
            </a:extLst>
          </p:cNvPr>
          <p:cNvSpPr txBox="1"/>
          <p:nvPr/>
        </p:nvSpPr>
        <p:spPr>
          <a:xfrm>
            <a:off x="3606534" y="220569"/>
            <a:ext cx="7048766" cy="461665"/>
          </a:xfrm>
          <a:prstGeom prst="rect">
            <a:avLst/>
          </a:prstGeom>
          <a:noFill/>
        </p:spPr>
        <p:txBody>
          <a:bodyPr wrap="square" rtlCol="0">
            <a:spAutoFit/>
          </a:bodyPr>
          <a:lstStyle/>
          <a:p>
            <a:r>
              <a:rPr lang="en-US" altLang="ko-KR" sz="2400" b="1" dirty="0">
                <a:solidFill>
                  <a:srgbClr val="0072BB"/>
                </a:solidFill>
                <a:latin typeface="Arial" panose="020B0604020202020204" pitchFamily="34" charset="0"/>
                <a:cs typeface="Arial" panose="020B0604020202020204" pitchFamily="34" charset="0"/>
              </a:rPr>
              <a:t>Microenvironments control</a:t>
            </a:r>
          </a:p>
        </p:txBody>
      </p:sp>
      <p:sp>
        <p:nvSpPr>
          <p:cNvPr id="4127" name="TextBox 4126">
            <a:extLst>
              <a:ext uri="{FF2B5EF4-FFF2-40B4-BE49-F238E27FC236}">
                <a16:creationId xmlns:a16="http://schemas.microsoft.com/office/drawing/2014/main" id="{AE929442-4061-991A-B7DE-67EF6B5ECD18}"/>
              </a:ext>
            </a:extLst>
          </p:cNvPr>
          <p:cNvSpPr txBox="1"/>
          <p:nvPr/>
        </p:nvSpPr>
        <p:spPr>
          <a:xfrm>
            <a:off x="768006" y="5351138"/>
            <a:ext cx="5315639" cy="584775"/>
          </a:xfrm>
          <a:prstGeom prst="rect">
            <a:avLst/>
          </a:prstGeom>
          <a:noFill/>
        </p:spPr>
        <p:txBody>
          <a:bodyPr wrap="square">
            <a:spAutoFit/>
          </a:bodyPr>
          <a:lstStyle/>
          <a:p>
            <a:pPr algn="ctr"/>
            <a:r>
              <a:rPr lang="en-US" altLang="ko-KR" sz="3200" b="1" dirty="0">
                <a:solidFill>
                  <a:srgbClr val="FF0000"/>
                </a:solidFill>
                <a:latin typeface="Arial" panose="020B0604020202020204" pitchFamily="34" charset="0"/>
                <a:cs typeface="Arial" panose="020B0604020202020204" pitchFamily="34" charset="0"/>
              </a:rPr>
              <a:t>“ Easy to handle or apply ”</a:t>
            </a:r>
            <a:endParaRPr lang="ko-KR" alt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144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A141B6-7E3E-259A-9AB7-5955F106F795}"/>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Introduction</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8" name="정육면체 7">
            <a:extLst>
              <a:ext uri="{FF2B5EF4-FFF2-40B4-BE49-F238E27FC236}">
                <a16:creationId xmlns:a16="http://schemas.microsoft.com/office/drawing/2014/main" id="{85256721-C146-DB98-6253-8DDCB5BA16BD}"/>
              </a:ext>
            </a:extLst>
          </p:cNvPr>
          <p:cNvSpPr/>
          <p:nvPr/>
        </p:nvSpPr>
        <p:spPr>
          <a:xfrm>
            <a:off x="2818385" y="3283616"/>
            <a:ext cx="4661915" cy="1973705"/>
          </a:xfrm>
          <a:prstGeom prst="cube">
            <a:avLst>
              <a:gd name="adj" fmla="val 8264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정육면체 55">
            <a:extLst>
              <a:ext uri="{FF2B5EF4-FFF2-40B4-BE49-F238E27FC236}">
                <a16:creationId xmlns:a16="http://schemas.microsoft.com/office/drawing/2014/main" id="{E85F8370-D5F0-964C-ABFF-D72CF39D5C56}"/>
              </a:ext>
            </a:extLst>
          </p:cNvPr>
          <p:cNvSpPr/>
          <p:nvPr/>
        </p:nvSpPr>
        <p:spPr>
          <a:xfrm>
            <a:off x="2917826" y="3085622"/>
            <a:ext cx="4479489" cy="1828799"/>
          </a:xfrm>
          <a:prstGeom prst="cube">
            <a:avLst>
              <a:gd name="adj" fmla="val 88438"/>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TextBox 56">
            <a:extLst>
              <a:ext uri="{FF2B5EF4-FFF2-40B4-BE49-F238E27FC236}">
                <a16:creationId xmlns:a16="http://schemas.microsoft.com/office/drawing/2014/main" id="{974E4780-0BE2-14AA-EDB2-A2CB8106AF00}"/>
              </a:ext>
            </a:extLst>
          </p:cNvPr>
          <p:cNvSpPr txBox="1"/>
          <p:nvPr/>
        </p:nvSpPr>
        <p:spPr>
          <a:xfrm>
            <a:off x="158180" y="4994571"/>
            <a:ext cx="3537254" cy="769441"/>
          </a:xfrm>
          <a:prstGeom prst="rect">
            <a:avLst/>
          </a:prstGeom>
          <a:noFill/>
        </p:spPr>
        <p:txBody>
          <a:bodyPr wrap="square" rtlCol="0">
            <a:spAutoFit/>
          </a:bodyPr>
          <a:lstStyle/>
          <a:p>
            <a:pPr algn="ctr"/>
            <a:r>
              <a:rPr lang="en-US" altLang="ko-KR" sz="2400" b="1" dirty="0">
                <a:latin typeface="Arial" panose="020B0604020202020204" pitchFamily="34" charset="0"/>
                <a:cs typeface="Arial" panose="020B0604020202020204" pitchFamily="34" charset="0"/>
              </a:rPr>
              <a:t>Catalysts</a:t>
            </a:r>
          </a:p>
          <a:p>
            <a:pPr algn="ctr"/>
            <a:r>
              <a:rPr lang="en-US" altLang="ko-KR" sz="2000" b="1" dirty="0">
                <a:latin typeface="Arial" panose="020B0604020202020204" pitchFamily="34" charset="0"/>
                <a:cs typeface="Arial" panose="020B0604020202020204" pitchFamily="34" charset="0"/>
              </a:rPr>
              <a:t>(w. the potential for NRR)</a:t>
            </a:r>
            <a:endParaRPr lang="ko-KR" altLang="en-US" sz="2000" b="1" dirty="0">
              <a:latin typeface="Arial" panose="020B0604020202020204" pitchFamily="34" charset="0"/>
              <a:cs typeface="Arial" panose="020B0604020202020204" pitchFamily="34" charset="0"/>
            </a:endParaRPr>
          </a:p>
        </p:txBody>
      </p:sp>
      <p:grpSp>
        <p:nvGrpSpPr>
          <p:cNvPr id="61" name="그룹 60">
            <a:extLst>
              <a:ext uri="{FF2B5EF4-FFF2-40B4-BE49-F238E27FC236}">
                <a16:creationId xmlns:a16="http://schemas.microsoft.com/office/drawing/2014/main" id="{BEDC869F-0E54-6599-8BA9-088D8A30C2B9}"/>
              </a:ext>
            </a:extLst>
          </p:cNvPr>
          <p:cNvGrpSpPr/>
          <p:nvPr/>
        </p:nvGrpSpPr>
        <p:grpSpPr>
          <a:xfrm>
            <a:off x="876803" y="1543052"/>
            <a:ext cx="6603497" cy="1973705"/>
            <a:chOff x="125344" y="1680740"/>
            <a:chExt cx="6603497" cy="1973705"/>
          </a:xfrm>
        </p:grpSpPr>
        <p:sp>
          <p:nvSpPr>
            <p:cNvPr id="58" name="정육면체 57">
              <a:extLst>
                <a:ext uri="{FF2B5EF4-FFF2-40B4-BE49-F238E27FC236}">
                  <a16:creationId xmlns:a16="http://schemas.microsoft.com/office/drawing/2014/main" id="{BAB07827-9953-4B26-470F-708D22E8C0C7}"/>
                </a:ext>
              </a:extLst>
            </p:cNvPr>
            <p:cNvSpPr/>
            <p:nvPr/>
          </p:nvSpPr>
          <p:spPr>
            <a:xfrm>
              <a:off x="2066926" y="1680740"/>
              <a:ext cx="4661915" cy="1973705"/>
            </a:xfrm>
            <a:prstGeom prst="cube">
              <a:avLst>
                <a:gd name="adj" fmla="val 82647"/>
              </a:avLst>
            </a:prstGeom>
            <a:blipFill dpi="0" rotWithShape="1">
              <a:blip r:embed="rId4">
                <a:alphaModFix amt="56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TextBox 58">
              <a:extLst>
                <a:ext uri="{FF2B5EF4-FFF2-40B4-BE49-F238E27FC236}">
                  <a16:creationId xmlns:a16="http://schemas.microsoft.com/office/drawing/2014/main" id="{23E0F709-5737-1D67-85C1-888313B9E4CC}"/>
                </a:ext>
              </a:extLst>
            </p:cNvPr>
            <p:cNvSpPr txBox="1"/>
            <p:nvPr/>
          </p:nvSpPr>
          <p:spPr>
            <a:xfrm>
              <a:off x="125344" y="2281923"/>
              <a:ext cx="2460191" cy="461665"/>
            </a:xfrm>
            <a:prstGeom prst="rect">
              <a:avLst/>
            </a:prstGeom>
            <a:noFill/>
          </p:spPr>
          <p:txBody>
            <a:bodyPr wrap="square" rtlCol="0">
              <a:spAutoFit/>
            </a:bodyPr>
            <a:lstStyle/>
            <a:p>
              <a:pPr algn="ctr"/>
              <a:r>
                <a:rPr lang="en-US" altLang="ko-KR" sz="2400" b="1" dirty="0">
                  <a:latin typeface="Arial" panose="020B0604020202020204" pitchFamily="34" charset="0"/>
                  <a:cs typeface="Arial" panose="020B0604020202020204" pitchFamily="34" charset="0"/>
                </a:rPr>
                <a:t>Ionomer layers</a:t>
              </a:r>
              <a:endParaRPr lang="ko-KR" altLang="en-US" sz="2400" b="1" dirty="0">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FDC0D4CC-BB9F-C6A7-7702-3C4E820646DC}"/>
              </a:ext>
            </a:extLst>
          </p:cNvPr>
          <p:cNvSpPr txBox="1"/>
          <p:nvPr/>
        </p:nvSpPr>
        <p:spPr>
          <a:xfrm>
            <a:off x="7874000" y="2344290"/>
            <a:ext cx="3733800" cy="523220"/>
          </a:xfrm>
          <a:prstGeom prst="rect">
            <a:avLst/>
          </a:prstGeom>
          <a:noFill/>
        </p:spPr>
        <p:txBody>
          <a:bodyPr wrap="square" rtlCol="0">
            <a:spAutoFit/>
          </a:bodyPr>
          <a:lstStyle/>
          <a:p>
            <a:pPr algn="ctr"/>
            <a:r>
              <a:rPr lang="en-US" altLang="ko-KR" sz="2800" b="1" dirty="0">
                <a:solidFill>
                  <a:srgbClr val="FF0000"/>
                </a:solidFill>
                <a:latin typeface="Arial" panose="020B0604020202020204" pitchFamily="34" charset="0"/>
                <a:cs typeface="Arial" panose="020B0604020202020204" pitchFamily="34" charset="0"/>
              </a:rPr>
              <a:t>Tailored for NRR !!</a:t>
            </a:r>
            <a:endParaRPr lang="ko-KR" altLang="en-US" sz="2800" b="1" dirty="0">
              <a:solidFill>
                <a:srgbClr val="FF0000"/>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A7967BBF-D2C2-39B3-1A21-D3F2508C520E}"/>
              </a:ext>
            </a:extLst>
          </p:cNvPr>
          <p:cNvSpPr txBox="1"/>
          <p:nvPr/>
        </p:nvSpPr>
        <p:spPr>
          <a:xfrm>
            <a:off x="3606534" y="220569"/>
            <a:ext cx="7048766" cy="461665"/>
          </a:xfrm>
          <a:prstGeom prst="rect">
            <a:avLst/>
          </a:prstGeom>
          <a:noFill/>
        </p:spPr>
        <p:txBody>
          <a:bodyPr wrap="square" rtlCol="0">
            <a:spAutoFit/>
          </a:bodyPr>
          <a:lstStyle/>
          <a:p>
            <a:r>
              <a:rPr lang="en-US" altLang="ko-KR" sz="2400" b="1" dirty="0">
                <a:solidFill>
                  <a:srgbClr val="0072BB"/>
                </a:solidFill>
                <a:latin typeface="Arial" panose="020B0604020202020204" pitchFamily="34" charset="0"/>
                <a:cs typeface="Arial" panose="020B0604020202020204" pitchFamily="34" charset="0"/>
              </a:rPr>
              <a:t>Microenvironments control</a:t>
            </a:r>
          </a:p>
        </p:txBody>
      </p:sp>
      <p:sp>
        <p:nvSpPr>
          <p:cNvPr id="64" name="TextBox 63">
            <a:extLst>
              <a:ext uri="{FF2B5EF4-FFF2-40B4-BE49-F238E27FC236}">
                <a16:creationId xmlns:a16="http://schemas.microsoft.com/office/drawing/2014/main" id="{F5064926-D042-B385-6EFB-1B7D8988D3EF}"/>
              </a:ext>
            </a:extLst>
          </p:cNvPr>
          <p:cNvSpPr txBox="1"/>
          <p:nvPr/>
        </p:nvSpPr>
        <p:spPr>
          <a:xfrm>
            <a:off x="7972273" y="2868117"/>
            <a:ext cx="3537254" cy="830997"/>
          </a:xfrm>
          <a:prstGeom prst="rect">
            <a:avLst/>
          </a:prstGeom>
          <a:noFill/>
        </p:spPr>
        <p:txBody>
          <a:bodyPr wrap="square" rtlCol="0">
            <a:spAutoFit/>
          </a:bodyPr>
          <a:lstStyle/>
          <a:p>
            <a:pPr algn="ctr"/>
            <a:r>
              <a:rPr lang="en-US" altLang="ko-KR" sz="2400" b="1" dirty="0">
                <a:latin typeface="Arial" panose="020B0604020202020204" pitchFamily="34" charset="0"/>
                <a:cs typeface="Arial" panose="020B0604020202020204" pitchFamily="34" charset="0"/>
              </a:rPr>
              <a:t>No additional systems are required !</a:t>
            </a:r>
            <a:endParaRPr lang="ko-KR" altLang="en-US" sz="2000" b="1" dirty="0">
              <a:latin typeface="Arial" panose="020B0604020202020204" pitchFamily="34" charset="0"/>
              <a:cs typeface="Arial" panose="020B0604020202020204" pitchFamily="34" charset="0"/>
            </a:endParaRPr>
          </a:p>
        </p:txBody>
      </p:sp>
      <p:grpSp>
        <p:nvGrpSpPr>
          <p:cNvPr id="67" name="그룹 66">
            <a:extLst>
              <a:ext uri="{FF2B5EF4-FFF2-40B4-BE49-F238E27FC236}">
                <a16:creationId xmlns:a16="http://schemas.microsoft.com/office/drawing/2014/main" id="{68993A54-5E82-29B8-F1DA-83D6808841B0}"/>
              </a:ext>
            </a:extLst>
          </p:cNvPr>
          <p:cNvGrpSpPr/>
          <p:nvPr/>
        </p:nvGrpSpPr>
        <p:grpSpPr>
          <a:xfrm>
            <a:off x="5169578" y="1141672"/>
            <a:ext cx="1724501" cy="3288502"/>
            <a:chOff x="4686866" y="-371009"/>
            <a:chExt cx="2233264" cy="4531849"/>
          </a:xfrm>
        </p:grpSpPr>
        <p:pic>
          <p:nvPicPr>
            <p:cNvPr id="65" name="Picture 4">
              <a:extLst>
                <a:ext uri="{FF2B5EF4-FFF2-40B4-BE49-F238E27FC236}">
                  <a16:creationId xmlns:a16="http://schemas.microsoft.com/office/drawing/2014/main" id="{BC674C5D-EB25-1A89-3927-902553D050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55" t="7768" r="25224" b="13669"/>
            <a:stretch/>
          </p:blipFill>
          <p:spPr bwMode="auto">
            <a:xfrm rot="20051817">
              <a:off x="4686866" y="-371009"/>
              <a:ext cx="2233264" cy="1861933"/>
            </a:xfrm>
            <a:prstGeom prst="rect">
              <a:avLst/>
            </a:prstGeom>
            <a:noFill/>
            <a:extLst>
              <a:ext uri="{909E8E84-426E-40DD-AFC4-6F175D3DCCD1}">
                <a14:hiddenFill xmlns:a14="http://schemas.microsoft.com/office/drawing/2010/main">
                  <a:solidFill>
                    <a:srgbClr val="FFFFFF"/>
                  </a:solidFill>
                </a14:hiddenFill>
              </a:ext>
            </a:extLst>
          </p:spPr>
        </p:pic>
        <p:sp>
          <p:nvSpPr>
            <p:cNvPr id="66" name="화살표: 위로 구부러짐 65">
              <a:extLst>
                <a:ext uri="{FF2B5EF4-FFF2-40B4-BE49-F238E27FC236}">
                  <a16:creationId xmlns:a16="http://schemas.microsoft.com/office/drawing/2014/main" id="{B2319CB4-7BA3-A8D3-B2A0-52E60263C362}"/>
                </a:ext>
              </a:extLst>
            </p:cNvPr>
            <p:cNvSpPr/>
            <p:nvPr/>
          </p:nvSpPr>
          <p:spPr>
            <a:xfrm rot="18736537">
              <a:off x="4040676" y="2481197"/>
              <a:ext cx="2460191" cy="899096"/>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125638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0 L 1.66667E-6 0.20602 " pathEditMode="relative" rAng="0" ptsTypes="AA">
                                      <p:cBhvr>
                                        <p:cTn id="11" dur="2000" fill="hold"/>
                                        <p:tgtEl>
                                          <p:spTgt spid="61"/>
                                        </p:tgtEl>
                                        <p:attrNameLst>
                                          <p:attrName>ppt_x</p:attrName>
                                          <p:attrName>ppt_y</p:attrName>
                                        </p:attrNameLst>
                                      </p:cBhvr>
                                      <p:rCtr x="0" y="10301"/>
                                    </p:animMotion>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down)">
                                      <p:cBhvr>
                                        <p:cTn id="19" dur="500"/>
                                        <p:tgtEl>
                                          <p:spTgt spid="62"/>
                                        </p:tgtEl>
                                      </p:cBhvr>
                                    </p:animEffect>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down)">
                                      <p:cBhvr>
                                        <p:cTn id="2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F10617-B58D-98C1-268D-2E070E306B55}"/>
              </a:ext>
            </a:extLst>
          </p:cNvPr>
          <p:cNvSpPr txBox="1"/>
          <p:nvPr/>
        </p:nvSpPr>
        <p:spPr>
          <a:xfrm>
            <a:off x="0" y="81646"/>
            <a:ext cx="2710880"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Methods</a:t>
            </a:r>
            <a:endParaRPr lang="ko-KR" altLang="en-US" sz="3200" b="1" dirty="0">
              <a:solidFill>
                <a:schemeClr val="bg1"/>
              </a:solidFill>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97205DF7-9C6F-1C03-FA2D-DEC682F84A39}"/>
              </a:ext>
            </a:extLst>
          </p:cNvPr>
          <p:cNvPicPr>
            <a:picLocks noChangeAspect="1"/>
          </p:cNvPicPr>
          <p:nvPr/>
        </p:nvPicPr>
        <p:blipFill>
          <a:blip r:embed="rId3"/>
          <a:stretch>
            <a:fillRect/>
          </a:stretch>
        </p:blipFill>
        <p:spPr>
          <a:xfrm>
            <a:off x="214340" y="1547131"/>
            <a:ext cx="6332726" cy="4175203"/>
          </a:xfrm>
          <a:prstGeom prst="rect">
            <a:avLst/>
          </a:prstGeom>
        </p:spPr>
      </p:pic>
      <p:sp>
        <p:nvSpPr>
          <p:cNvPr id="6" name="정육면체 5">
            <a:extLst>
              <a:ext uri="{FF2B5EF4-FFF2-40B4-BE49-F238E27FC236}">
                <a16:creationId xmlns:a16="http://schemas.microsoft.com/office/drawing/2014/main" id="{597B3D87-6E56-4874-B21B-9AFF687889F6}"/>
              </a:ext>
            </a:extLst>
          </p:cNvPr>
          <p:cNvSpPr/>
          <p:nvPr/>
        </p:nvSpPr>
        <p:spPr>
          <a:xfrm>
            <a:off x="7593905" y="3953306"/>
            <a:ext cx="3851275" cy="1342546"/>
          </a:xfrm>
          <a:prstGeom prst="cube">
            <a:avLst>
              <a:gd name="adj" fmla="val 82647"/>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정육면체 6">
            <a:extLst>
              <a:ext uri="{FF2B5EF4-FFF2-40B4-BE49-F238E27FC236}">
                <a16:creationId xmlns:a16="http://schemas.microsoft.com/office/drawing/2014/main" id="{AC749569-EE72-9ABA-6FD4-7C06301A97F5}"/>
              </a:ext>
            </a:extLst>
          </p:cNvPr>
          <p:cNvSpPr/>
          <p:nvPr/>
        </p:nvSpPr>
        <p:spPr>
          <a:xfrm>
            <a:off x="7593905" y="3791381"/>
            <a:ext cx="3851275" cy="1342546"/>
          </a:xfrm>
          <a:prstGeom prst="cube">
            <a:avLst>
              <a:gd name="adj" fmla="val 82647"/>
            </a:avLst>
          </a:prstGeom>
          <a:solidFill>
            <a:srgbClr val="9148C8"/>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순서도: 대체 처리 7">
            <a:extLst>
              <a:ext uri="{FF2B5EF4-FFF2-40B4-BE49-F238E27FC236}">
                <a16:creationId xmlns:a16="http://schemas.microsoft.com/office/drawing/2014/main" id="{D17B1FCB-F791-1A3B-3E27-2DCC0C489466}"/>
              </a:ext>
            </a:extLst>
          </p:cNvPr>
          <p:cNvSpPr/>
          <p:nvPr/>
        </p:nvSpPr>
        <p:spPr>
          <a:xfrm>
            <a:off x="10444192" y="1706773"/>
            <a:ext cx="1173884" cy="1642421"/>
          </a:xfrm>
          <a:prstGeom prst="flowChartAlternateProcess">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AF087FC1-53F6-20CC-B7D7-3A7CB4C5057B}"/>
              </a:ext>
            </a:extLst>
          </p:cNvPr>
          <p:cNvSpPr/>
          <p:nvPr/>
        </p:nvSpPr>
        <p:spPr>
          <a:xfrm>
            <a:off x="10444191" y="1368219"/>
            <a:ext cx="1173884" cy="33855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1"/>
                </a:solidFill>
                <a:latin typeface="Arial" panose="020B0604020202020204" pitchFamily="34" charset="0"/>
                <a:cs typeface="Arial" panose="020B0604020202020204" pitchFamily="34" charset="0"/>
              </a:rPr>
              <a:t>Ionomer</a:t>
            </a:r>
            <a:endParaRPr lang="ko-KR" altLang="en-US" sz="1400" b="1" dirty="0">
              <a:solidFill>
                <a:schemeClr val="tx1"/>
              </a:solidFill>
              <a:latin typeface="Arial" panose="020B0604020202020204" pitchFamily="34" charset="0"/>
              <a:cs typeface="Arial" panose="020B0604020202020204" pitchFamily="34" charset="0"/>
            </a:endParaRPr>
          </a:p>
        </p:txBody>
      </p:sp>
      <p:sp>
        <p:nvSpPr>
          <p:cNvPr id="10" name="순서도: 대체 처리 9">
            <a:extLst>
              <a:ext uri="{FF2B5EF4-FFF2-40B4-BE49-F238E27FC236}">
                <a16:creationId xmlns:a16="http://schemas.microsoft.com/office/drawing/2014/main" id="{5F5B2792-01DB-0785-33F1-42A95B76FEF8}"/>
              </a:ext>
            </a:extLst>
          </p:cNvPr>
          <p:cNvSpPr/>
          <p:nvPr/>
        </p:nvSpPr>
        <p:spPr>
          <a:xfrm>
            <a:off x="10479908" y="1950606"/>
            <a:ext cx="1102450" cy="1359890"/>
          </a:xfrm>
          <a:prstGeom prst="flowChartAlternateProcess">
            <a:avLst/>
          </a:prstGeom>
          <a:blipFill dpi="0" rotWithShape="1">
            <a:blip r:embed="rId4"/>
            <a:srcRect/>
            <a:tile tx="0" ty="0" sx="100000" sy="100000" flip="none" algn="tl"/>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a:extLst>
              <a:ext uri="{FF2B5EF4-FFF2-40B4-BE49-F238E27FC236}">
                <a16:creationId xmlns:a16="http://schemas.microsoft.com/office/drawing/2014/main" id="{F57D3341-4FE0-588A-B367-F4F50F6A1E95}"/>
              </a:ext>
            </a:extLst>
          </p:cNvPr>
          <p:cNvSpPr txBox="1"/>
          <p:nvPr/>
        </p:nvSpPr>
        <p:spPr>
          <a:xfrm>
            <a:off x="7922702" y="5295852"/>
            <a:ext cx="2296534" cy="369332"/>
          </a:xfrm>
          <a:prstGeom prst="rect">
            <a:avLst/>
          </a:prstGeom>
          <a:noFill/>
        </p:spPr>
        <p:txBody>
          <a:bodyPr wrap="square" rtlCol="0">
            <a:spAutoFit/>
          </a:bodyPr>
          <a:lstStyle/>
          <a:p>
            <a:pPr algn="ctr"/>
            <a:r>
              <a:rPr lang="en-US" altLang="ko-KR" b="1" dirty="0"/>
              <a:t>MoS</a:t>
            </a:r>
            <a:r>
              <a:rPr lang="en-US" altLang="ko-KR" b="1" baseline="-25000" dirty="0"/>
              <a:t>2</a:t>
            </a:r>
            <a:r>
              <a:rPr lang="en-US" altLang="ko-KR" b="1" dirty="0"/>
              <a:t>/Si</a:t>
            </a:r>
            <a:endParaRPr lang="ko-KR" altLang="en-US" b="1" dirty="0"/>
          </a:p>
        </p:txBody>
      </p:sp>
      <p:pic>
        <p:nvPicPr>
          <p:cNvPr id="13" name="그래픽 12" descr="바늘 윤곽선">
            <a:extLst>
              <a:ext uri="{FF2B5EF4-FFF2-40B4-BE49-F238E27FC236}">
                <a16:creationId xmlns:a16="http://schemas.microsoft.com/office/drawing/2014/main" id="{16B25573-F727-00E9-4988-179034EE59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42691" flipH="1">
            <a:off x="8004586" y="1605848"/>
            <a:ext cx="2004420" cy="2004420"/>
          </a:xfrm>
          <a:prstGeom prst="rect">
            <a:avLst/>
          </a:prstGeom>
        </p:spPr>
      </p:pic>
      <p:sp>
        <p:nvSpPr>
          <p:cNvPr id="25" name="정육면체 24">
            <a:extLst>
              <a:ext uri="{FF2B5EF4-FFF2-40B4-BE49-F238E27FC236}">
                <a16:creationId xmlns:a16="http://schemas.microsoft.com/office/drawing/2014/main" id="{B6081A0E-980E-15B7-44F3-BD3E500D4B81}"/>
              </a:ext>
            </a:extLst>
          </p:cNvPr>
          <p:cNvSpPr/>
          <p:nvPr/>
        </p:nvSpPr>
        <p:spPr>
          <a:xfrm>
            <a:off x="7593905" y="3761495"/>
            <a:ext cx="3772595" cy="1248655"/>
          </a:xfrm>
          <a:prstGeom prst="cube">
            <a:avLst>
              <a:gd name="adj" fmla="val 82647"/>
            </a:avLst>
          </a:prstGeom>
          <a:blipFill dpi="0" rotWithShape="1">
            <a:blip r:embed="rId7">
              <a:alphaModFix amt="56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524B3C98-AD39-12B9-398E-4C2A0F0D6EE4}"/>
              </a:ext>
            </a:extLst>
          </p:cNvPr>
          <p:cNvSpPr txBox="1"/>
          <p:nvPr/>
        </p:nvSpPr>
        <p:spPr>
          <a:xfrm>
            <a:off x="7271179" y="2735509"/>
            <a:ext cx="1694108" cy="461665"/>
          </a:xfrm>
          <a:prstGeom prst="rect">
            <a:avLst/>
          </a:prstGeom>
          <a:noFill/>
        </p:spPr>
        <p:txBody>
          <a:bodyPr wrap="square" rtlCol="0">
            <a:spAutoFit/>
          </a:bodyPr>
          <a:lstStyle/>
          <a:p>
            <a:pPr algn="ctr"/>
            <a:r>
              <a:rPr lang="en-US" altLang="ko-KR" sz="2400" b="1" dirty="0">
                <a:latin typeface="Arial" panose="020B0604020202020204" pitchFamily="34" charset="0"/>
                <a:cs typeface="Arial" panose="020B0604020202020204" pitchFamily="34" charset="0"/>
              </a:rPr>
              <a:t>50 </a:t>
            </a:r>
            <a:r>
              <a:rPr lang="el-GR" altLang="ko-KR" sz="2400" b="1" dirty="0">
                <a:latin typeface="Arial" panose="020B0604020202020204" pitchFamily="34" charset="0"/>
                <a:cs typeface="Arial" panose="020B0604020202020204" pitchFamily="34" charset="0"/>
              </a:rPr>
              <a:t>μ</a:t>
            </a:r>
            <a:r>
              <a:rPr lang="en-US" altLang="ko-KR" sz="2400" b="1" dirty="0">
                <a:latin typeface="Arial" panose="020B0604020202020204" pitchFamily="34" charset="0"/>
                <a:cs typeface="Arial" panose="020B0604020202020204" pitchFamily="34" charset="0"/>
              </a:rPr>
              <a:t>L/cm</a:t>
            </a:r>
            <a:r>
              <a:rPr lang="en-US" altLang="ko-KR" sz="2400" b="1" baseline="30000" dirty="0">
                <a:latin typeface="Arial" panose="020B0604020202020204" pitchFamily="34" charset="0"/>
                <a:cs typeface="Arial" panose="020B0604020202020204" pitchFamily="34" charset="0"/>
              </a:rPr>
              <a:t>2</a:t>
            </a:r>
            <a:endParaRPr lang="ko-KR" altLang="en-US" sz="2400" b="1" baseline="30000" dirty="0">
              <a:latin typeface="Arial" panose="020B0604020202020204" pitchFamily="34" charset="0"/>
              <a:cs typeface="Arial" panose="020B0604020202020204" pitchFamily="34" charset="0"/>
            </a:endParaRPr>
          </a:p>
        </p:txBody>
      </p:sp>
      <p:sp>
        <p:nvSpPr>
          <p:cNvPr id="28" name="순서도: 지연 27">
            <a:extLst>
              <a:ext uri="{FF2B5EF4-FFF2-40B4-BE49-F238E27FC236}">
                <a16:creationId xmlns:a16="http://schemas.microsoft.com/office/drawing/2014/main" id="{B2569593-EB49-729E-890B-86567215488F}"/>
              </a:ext>
            </a:extLst>
          </p:cNvPr>
          <p:cNvSpPr/>
          <p:nvPr/>
        </p:nvSpPr>
        <p:spPr>
          <a:xfrm rot="4120932">
            <a:off x="8937822" y="2630024"/>
            <a:ext cx="287462" cy="344537"/>
          </a:xfrm>
          <a:prstGeom prst="flowChartDelay">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id="{0EF53794-BCC7-F409-800A-6071970A2D05}"/>
              </a:ext>
            </a:extLst>
          </p:cNvPr>
          <p:cNvSpPr txBox="1"/>
          <p:nvPr/>
        </p:nvSpPr>
        <p:spPr>
          <a:xfrm>
            <a:off x="9171394" y="3795576"/>
            <a:ext cx="2296534" cy="369332"/>
          </a:xfrm>
          <a:prstGeom prst="rect">
            <a:avLst/>
          </a:prstGeom>
          <a:noFill/>
        </p:spPr>
        <p:txBody>
          <a:bodyPr wrap="square" rtlCol="0">
            <a:spAutoFit/>
          </a:bodyPr>
          <a:lstStyle/>
          <a:p>
            <a:pPr algn="ctr"/>
            <a:r>
              <a:rPr lang="en-US" altLang="ko-KR" b="1"/>
              <a:t>Ionomer layer</a:t>
            </a:r>
            <a:endParaRPr lang="ko-KR" altLang="en-US" b="1" dirty="0"/>
          </a:p>
        </p:txBody>
      </p:sp>
      <p:sp>
        <p:nvSpPr>
          <p:cNvPr id="31" name="TextBox 30">
            <a:extLst>
              <a:ext uri="{FF2B5EF4-FFF2-40B4-BE49-F238E27FC236}">
                <a16:creationId xmlns:a16="http://schemas.microsoft.com/office/drawing/2014/main" id="{030BAEFF-3D4C-CD3D-7BB5-A9EAD6B7C03D}"/>
              </a:ext>
            </a:extLst>
          </p:cNvPr>
          <p:cNvSpPr txBox="1"/>
          <p:nvPr/>
        </p:nvSpPr>
        <p:spPr>
          <a:xfrm>
            <a:off x="214340" y="978190"/>
            <a:ext cx="5478961" cy="369332"/>
          </a:xfrm>
          <a:prstGeom prst="rect">
            <a:avLst/>
          </a:prstGeom>
          <a:noFill/>
        </p:spPr>
        <p:txBody>
          <a:bodyPr wrap="square" rtlCol="0">
            <a:spAutoFit/>
          </a:bodyPr>
          <a:lstStyle/>
          <a:p>
            <a:pPr marL="342900" indent="-342900">
              <a:buFont typeface="Wingdings" panose="05000000000000000000" pitchFamily="2" charset="2"/>
              <a:buChar char="v"/>
            </a:pPr>
            <a:r>
              <a:rPr lang="en-US" altLang="ko-KR" b="1" dirty="0">
                <a:latin typeface="Arial" panose="020B0604020202020204" pitchFamily="34" charset="0"/>
                <a:cs typeface="Arial" panose="020B0604020202020204" pitchFamily="34" charset="0"/>
              </a:rPr>
              <a:t>Pulsed laser deposition (PLD)</a:t>
            </a:r>
          </a:p>
        </p:txBody>
      </p:sp>
      <p:sp>
        <p:nvSpPr>
          <p:cNvPr id="32" name="TextBox 31">
            <a:extLst>
              <a:ext uri="{FF2B5EF4-FFF2-40B4-BE49-F238E27FC236}">
                <a16:creationId xmlns:a16="http://schemas.microsoft.com/office/drawing/2014/main" id="{2CBB73ED-912E-C461-D063-44BB2ED59985}"/>
              </a:ext>
            </a:extLst>
          </p:cNvPr>
          <p:cNvSpPr txBox="1"/>
          <p:nvPr/>
        </p:nvSpPr>
        <p:spPr>
          <a:xfrm>
            <a:off x="6215073" y="978190"/>
            <a:ext cx="3068481" cy="369332"/>
          </a:xfrm>
          <a:prstGeom prst="rect">
            <a:avLst/>
          </a:prstGeom>
          <a:noFill/>
        </p:spPr>
        <p:txBody>
          <a:bodyPr wrap="square" rtlCol="0">
            <a:spAutoFit/>
          </a:bodyPr>
          <a:lstStyle/>
          <a:p>
            <a:pPr marL="342900" indent="-342900">
              <a:buFont typeface="Wingdings" panose="05000000000000000000" pitchFamily="2" charset="2"/>
              <a:buChar char="v"/>
            </a:pPr>
            <a:r>
              <a:rPr lang="en-US" altLang="ko-KR" b="1" dirty="0">
                <a:latin typeface="Arial" panose="020B0604020202020204" pitchFamily="34" charset="0"/>
                <a:cs typeface="Arial" panose="020B0604020202020204" pitchFamily="34" charset="0"/>
              </a:rPr>
              <a:t>Ionomer drop casting</a:t>
            </a:r>
          </a:p>
        </p:txBody>
      </p:sp>
    </p:spTree>
    <p:extLst>
      <p:ext uri="{BB962C8B-B14F-4D97-AF65-F5344CB8AC3E}">
        <p14:creationId xmlns:p14="http://schemas.microsoft.com/office/powerpoint/2010/main" val="1303445277"/>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2870</TotalTime>
  <Words>2197</Words>
  <Application>Microsoft Office PowerPoint</Application>
  <PresentationFormat>와이드스크린</PresentationFormat>
  <Paragraphs>242</Paragraphs>
  <Slides>17</Slides>
  <Notes>17</Notes>
  <HiddenSlides>0</HiddenSlides>
  <MMClips>0</MMClips>
  <ScaleCrop>false</ScaleCrop>
  <HeadingPairs>
    <vt:vector size="8" baseType="variant">
      <vt:variant>
        <vt:lpstr>사용한 글꼴</vt:lpstr>
      </vt:variant>
      <vt:variant>
        <vt:i4>5</vt:i4>
      </vt:variant>
      <vt:variant>
        <vt:lpstr>테마</vt:lpstr>
      </vt:variant>
      <vt:variant>
        <vt:i4>1</vt:i4>
      </vt:variant>
      <vt:variant>
        <vt:lpstr>포함된 OLE 서버</vt:lpstr>
      </vt:variant>
      <vt:variant>
        <vt:i4>2</vt:i4>
      </vt:variant>
      <vt:variant>
        <vt:lpstr>슬라이드 제목</vt:lpstr>
      </vt:variant>
      <vt:variant>
        <vt:i4>17</vt:i4>
      </vt:variant>
    </vt:vector>
  </HeadingPairs>
  <TitlesOfParts>
    <vt:vector size="25" baseType="lpstr">
      <vt:lpstr>Söhne</vt:lpstr>
      <vt:lpstr>맑은 고딕</vt:lpstr>
      <vt:lpstr>함초롬바탕</vt:lpstr>
      <vt:lpstr>Arial</vt:lpstr>
      <vt:lpstr>Wingdings</vt:lpstr>
      <vt:lpstr>Office 테마</vt:lpstr>
      <vt:lpstr>Graph</vt:lpstr>
      <vt:lpstr>Unicode Origin Graph</vt:lpstr>
      <vt:lpstr>GCIM 2023  Microenvironmental Control  Using Exchange Ionomers  for Improving Photoelectrochemical N2 to NH3 Conversion Efficiency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Research Theme  Microenvironmental Control Using Exchange Ionomers for Improving  Photoelectrochemical N2 to NH3 Conversion Efficiency</dc:title>
  <dc:creator>T34331</dc:creator>
  <cp:lastModifiedBy>T34331</cp:lastModifiedBy>
  <cp:revision>39</cp:revision>
  <dcterms:created xsi:type="dcterms:W3CDTF">2023-05-25T02:28:46Z</dcterms:created>
  <dcterms:modified xsi:type="dcterms:W3CDTF">2023-06-04T12:09:55Z</dcterms:modified>
</cp:coreProperties>
</file>