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6"/>
  </p:notesMasterIdLst>
  <p:handoutMasterIdLst>
    <p:handoutMasterId r:id="rId17"/>
  </p:handoutMasterIdLst>
  <p:sldIdLst>
    <p:sldId id="261" r:id="rId2"/>
    <p:sldId id="262" r:id="rId3"/>
    <p:sldId id="265" r:id="rId4"/>
    <p:sldId id="266" r:id="rId5"/>
    <p:sldId id="264" r:id="rId6"/>
    <p:sldId id="269" r:id="rId7"/>
    <p:sldId id="268" r:id="rId8"/>
    <p:sldId id="267" r:id="rId9"/>
    <p:sldId id="274" r:id="rId10"/>
    <p:sldId id="270" r:id="rId11"/>
    <p:sldId id="271" r:id="rId12"/>
    <p:sldId id="272" r:id="rId13"/>
    <p:sldId id="273" r:id="rId14"/>
    <p:sldId id="263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63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428F"/>
    <a:srgbClr val="41B549"/>
    <a:srgbClr val="00293F"/>
    <a:srgbClr val="2F5597"/>
    <a:srgbClr val="305699"/>
    <a:srgbClr val="BBDAA6"/>
    <a:srgbClr val="27AADE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66" autoAdjust="0"/>
    <p:restoredTop sz="85134" autoAdjust="0"/>
  </p:normalViewPr>
  <p:slideViewPr>
    <p:cSldViewPr snapToGrid="0" showGuides="1">
      <p:cViewPr>
        <p:scale>
          <a:sx n="75" d="100"/>
          <a:sy n="75" d="100"/>
        </p:scale>
        <p:origin x="1926" y="582"/>
      </p:cViewPr>
      <p:guideLst>
        <p:guide pos="3863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8" d="100"/>
          <a:sy n="88" d="100"/>
        </p:scale>
        <p:origin x="3822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0.wmf"/><Relationship Id="rId2" Type="http://schemas.openxmlformats.org/officeDocument/2006/relationships/image" Target="../media/image39.wmf"/><Relationship Id="rId1" Type="http://schemas.openxmlformats.org/officeDocument/2006/relationships/image" Target="../media/image38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image" Target="../media/image42.wmf"/><Relationship Id="rId1" Type="http://schemas.openxmlformats.org/officeDocument/2006/relationships/image" Target="../media/image41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2" Type="http://schemas.openxmlformats.org/officeDocument/2006/relationships/image" Target="../media/image45.wmf"/><Relationship Id="rId1" Type="http://schemas.openxmlformats.org/officeDocument/2006/relationships/image" Target="../media/image44.wmf"/><Relationship Id="rId4" Type="http://schemas.openxmlformats.org/officeDocument/2006/relationships/image" Target="../media/image47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49.wmf"/><Relationship Id="rId1" Type="http://schemas.openxmlformats.org/officeDocument/2006/relationships/image" Target="../media/image48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52.wmf"/><Relationship Id="rId2" Type="http://schemas.openxmlformats.org/officeDocument/2006/relationships/image" Target="../media/image51.wmf"/><Relationship Id="rId1" Type="http://schemas.openxmlformats.org/officeDocument/2006/relationships/image" Target="../media/image50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54.wmf"/><Relationship Id="rId2" Type="http://schemas.openxmlformats.org/officeDocument/2006/relationships/image" Target="../media/image53.wmf"/><Relationship Id="rId1" Type="http://schemas.openxmlformats.org/officeDocument/2006/relationships/image" Target="../media/image4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EF967E-A5CE-4BB9-9E10-4D616DDD4BFB}" type="datetimeFigureOut">
              <a:rPr lang="ko-KR" altLang="en-US" smtClean="0"/>
              <a:t>2023-06-02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D32A3F-14DA-4E71-BB75-7467435EC22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696394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20CA9C-1E87-410E-A690-1F9CE65D249D}" type="datetimeFigureOut">
              <a:rPr lang="ko-KR" altLang="en-US" smtClean="0"/>
              <a:t>2023-06-02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3D3D31-8C74-4DBB-A2A2-38A5381A53B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59671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3D3D31-8C74-4DBB-A2A2-38A5381A53B7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663413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3D3D31-8C74-4DBB-A2A2-38A5381A53B7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779774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3D3D31-8C74-4DBB-A2A2-38A5381A53B7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862744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3D3D31-8C74-4DBB-A2A2-38A5381A53B7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614733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3D3D31-8C74-4DBB-A2A2-38A5381A53B7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364344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7B0E3-3D64-4A25-8C09-C85F22C3835E}" type="datetimeFigureOut">
              <a:rPr lang="ko-KR" altLang="en-US" smtClean="0"/>
              <a:t>2023-06-02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0401F-609F-40CC-847B-36848B6C83A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95365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7B0E3-3D64-4A25-8C09-C85F22C3835E}" type="datetimeFigureOut">
              <a:rPr lang="ko-KR" altLang="en-US" smtClean="0"/>
              <a:t>2023-06-02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0401F-609F-40CC-847B-36848B6C83A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037653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7B0E3-3D64-4A25-8C09-C85F22C3835E}" type="datetimeFigureOut">
              <a:rPr lang="ko-KR" altLang="en-US" smtClean="0"/>
              <a:t>2023-06-02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0401F-609F-40CC-847B-36848B6C83A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904356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" b="513"/>
          <a:stretch/>
        </p:blipFill>
        <p:spPr>
          <a:xfrm>
            <a:off x="-10419" y="0"/>
            <a:ext cx="12265828" cy="6858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63815" y="2883739"/>
            <a:ext cx="5236029" cy="2228851"/>
          </a:xfrm>
        </p:spPr>
        <p:txBody>
          <a:bodyPr>
            <a:normAutofit/>
          </a:bodyPr>
          <a:lstStyle>
            <a:lvl1pPr marL="0" indent="0" algn="ctr">
              <a:buNone/>
              <a:defRPr sz="28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dirty="0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22448998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229350"/>
            <a:ext cx="2743200" cy="365125"/>
          </a:xfrm>
        </p:spPr>
        <p:txBody>
          <a:bodyPr/>
          <a:lstStyle/>
          <a:p>
            <a:fld id="{5617B0E3-3D64-4A25-8C09-C85F22C3835E}" type="datetimeFigureOut">
              <a:rPr lang="ko-KR" altLang="en-US" smtClean="0"/>
              <a:t>2023-06-02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229350"/>
            <a:ext cx="4114800" cy="365125"/>
          </a:xfrm>
        </p:spPr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229350"/>
            <a:ext cx="2743200" cy="365125"/>
          </a:xfrm>
        </p:spPr>
        <p:txBody>
          <a:bodyPr/>
          <a:lstStyle/>
          <a:p>
            <a:fld id="{F250401F-609F-40CC-847B-36848B6C83A4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11" name="Picture 2" descr="FunctionalNNL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9" r="89697"/>
          <a:stretch/>
        </p:blipFill>
        <p:spPr bwMode="auto">
          <a:xfrm>
            <a:off x="120650" y="6067025"/>
            <a:ext cx="717499" cy="581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5462490" y="6198982"/>
            <a:ext cx="1267021" cy="317511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ctr" defTabSz="914400" rtl="0" eaLnBrk="1" latinLnBrk="1" hangingPunct="1">
              <a:defRPr sz="1400" b="1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dirty="0" smtClean="0"/>
              <a:t>Page </a:t>
            </a:r>
            <a:fld id="{659527FA-317B-437B-B9B2-0003C1AA682D}" type="slidenum">
              <a:rPr lang="ko-KR" altLang="en-US" smtClean="0"/>
              <a:pPr/>
              <a:t>‹#›</a:t>
            </a:fld>
            <a:r>
              <a:rPr lang="ko-KR" altLang="en-US" dirty="0" smtClean="0"/>
              <a:t> </a:t>
            </a:r>
            <a:r>
              <a:rPr lang="en-US" altLang="ko-KR" dirty="0" smtClean="0"/>
              <a:t>of 13</a:t>
            </a:r>
          </a:p>
        </p:txBody>
      </p:sp>
      <p:cxnSp>
        <p:nvCxnSpPr>
          <p:cNvPr id="13" name="직선 연결선 12"/>
          <p:cNvCxnSpPr/>
          <p:nvPr userDrawn="1"/>
        </p:nvCxnSpPr>
        <p:spPr>
          <a:xfrm>
            <a:off x="120650" y="6043795"/>
            <a:ext cx="11830050" cy="0"/>
          </a:xfrm>
          <a:prstGeom prst="line">
            <a:avLst/>
          </a:prstGeom>
          <a:ln w="38100">
            <a:solidFill>
              <a:srgbClr val="27AADE"/>
            </a:solidFill>
            <a:tailEnd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그림 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020317" y="6072759"/>
            <a:ext cx="2930383" cy="581425"/>
          </a:xfrm>
          <a:prstGeom prst="rect">
            <a:avLst/>
          </a:prstGeom>
        </p:spPr>
      </p:pic>
      <p:sp>
        <p:nvSpPr>
          <p:cNvPr id="21" name="직사각형 20"/>
          <p:cNvSpPr/>
          <p:nvPr userDrawn="1"/>
        </p:nvSpPr>
        <p:spPr>
          <a:xfrm>
            <a:off x="120650" y="1021404"/>
            <a:ext cx="11830050" cy="50223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599930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7B0E3-3D64-4A25-8C09-C85F22C3835E}" type="datetimeFigureOut">
              <a:rPr lang="ko-KR" altLang="en-US" smtClean="0"/>
              <a:t>2023-06-02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0401F-609F-40CC-847B-36848B6C83A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504245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7B0E3-3D64-4A25-8C09-C85F22C3835E}" type="datetimeFigureOut">
              <a:rPr lang="ko-KR" altLang="en-US" smtClean="0"/>
              <a:t>2023-06-02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0401F-609F-40CC-847B-36848B6C83A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601630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7B0E3-3D64-4A25-8C09-C85F22C3835E}" type="datetimeFigureOut">
              <a:rPr lang="ko-KR" altLang="en-US" smtClean="0"/>
              <a:t>2023-06-02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0401F-609F-40CC-847B-36848B6C83A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1335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7B0E3-3D64-4A25-8C09-C85F22C3835E}" type="datetimeFigureOut">
              <a:rPr lang="ko-KR" altLang="en-US" smtClean="0"/>
              <a:t>2023-06-02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0401F-609F-40CC-847B-36848B6C83A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826213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7B0E3-3D64-4A25-8C09-C85F22C3835E}" type="datetimeFigureOut">
              <a:rPr lang="ko-KR" altLang="en-US" smtClean="0"/>
              <a:t>2023-06-02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0401F-609F-40CC-847B-36848B6C83A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868932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7B0E3-3D64-4A25-8C09-C85F22C3835E}" type="datetimeFigureOut">
              <a:rPr lang="ko-KR" altLang="en-US" smtClean="0"/>
              <a:t>2023-06-02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0401F-609F-40CC-847B-36848B6C83A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218787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7B0E3-3D64-4A25-8C09-C85F22C3835E}" type="datetimeFigureOut">
              <a:rPr lang="ko-KR" altLang="en-US" smtClean="0"/>
              <a:t>2023-06-02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0401F-609F-40CC-847B-36848B6C83A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855632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17B0E3-3D64-4A25-8C09-C85F22C3835E}" type="datetimeFigureOut">
              <a:rPr lang="ko-KR" altLang="en-US" smtClean="0"/>
              <a:t>2023-06-02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50401F-609F-40CC-847B-36848B6C83A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44691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13" Type="http://schemas.openxmlformats.org/officeDocument/2006/relationships/image" Target="../media/image47.wmf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44.wmf"/><Relationship Id="rId12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7.bin"/><Relationship Id="rId11" Type="http://schemas.openxmlformats.org/officeDocument/2006/relationships/image" Target="../media/image46.wmf"/><Relationship Id="rId5" Type="http://schemas.openxmlformats.org/officeDocument/2006/relationships/image" Target="../media/image7.png"/><Relationship Id="rId10" Type="http://schemas.openxmlformats.org/officeDocument/2006/relationships/oleObject" Target="../embeddings/oleObject9.bin"/><Relationship Id="rId4" Type="http://schemas.openxmlformats.org/officeDocument/2006/relationships/image" Target="../media/image5.jpg"/><Relationship Id="rId9" Type="http://schemas.openxmlformats.org/officeDocument/2006/relationships/image" Target="../media/image45.w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wmf"/><Relationship Id="rId3" Type="http://schemas.openxmlformats.org/officeDocument/2006/relationships/notesSlide" Target="../notesSlides/notesSlide3.xml"/><Relationship Id="rId7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8.wmf"/><Relationship Id="rId5" Type="http://schemas.openxmlformats.org/officeDocument/2006/relationships/oleObject" Target="../embeddings/oleObject11.bin"/><Relationship Id="rId4" Type="http://schemas.openxmlformats.org/officeDocument/2006/relationships/image" Target="../media/image5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wmf"/><Relationship Id="rId3" Type="http://schemas.openxmlformats.org/officeDocument/2006/relationships/notesSlide" Target="../notesSlides/notesSlide4.xml"/><Relationship Id="rId7" Type="http://schemas.openxmlformats.org/officeDocument/2006/relationships/oleObject" Target="../embeddings/oleObject1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50.wmf"/><Relationship Id="rId5" Type="http://schemas.openxmlformats.org/officeDocument/2006/relationships/oleObject" Target="../embeddings/oleObject13.bin"/><Relationship Id="rId10" Type="http://schemas.openxmlformats.org/officeDocument/2006/relationships/image" Target="../media/image52.wmf"/><Relationship Id="rId4" Type="http://schemas.openxmlformats.org/officeDocument/2006/relationships/image" Target="../media/image5.jpg"/><Relationship Id="rId9" Type="http://schemas.openxmlformats.org/officeDocument/2006/relationships/oleObject" Target="../embeddings/oleObject15.bin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wmf"/><Relationship Id="rId3" Type="http://schemas.openxmlformats.org/officeDocument/2006/relationships/notesSlide" Target="../notesSlides/notesSlide5.xml"/><Relationship Id="rId7" Type="http://schemas.openxmlformats.org/officeDocument/2006/relationships/oleObject" Target="../embeddings/oleObject1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46.wmf"/><Relationship Id="rId5" Type="http://schemas.openxmlformats.org/officeDocument/2006/relationships/oleObject" Target="../embeddings/oleObject9.bin"/><Relationship Id="rId10" Type="http://schemas.openxmlformats.org/officeDocument/2006/relationships/image" Target="../media/image54.wmf"/><Relationship Id="rId4" Type="http://schemas.openxmlformats.org/officeDocument/2006/relationships/image" Target="../media/image5.jpg"/><Relationship Id="rId9" Type="http://schemas.openxmlformats.org/officeDocument/2006/relationships/oleObject" Target="../embeddings/oleObject17.bin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7.png"/><Relationship Id="rId7" Type="http://schemas.microsoft.com/office/2007/relationships/hdphoto" Target="../media/hdphoto1.wdp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8.jpeg"/><Relationship Id="rId4" Type="http://schemas.openxmlformats.org/officeDocument/2006/relationships/image" Target="../media/image13.png"/><Relationship Id="rId9" Type="http://schemas.openxmlformats.org/officeDocument/2006/relationships/image" Target="../media/image1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7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7.png"/><Relationship Id="rId7" Type="http://schemas.openxmlformats.org/officeDocument/2006/relationships/image" Target="../media/image3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wmf"/><Relationship Id="rId3" Type="http://schemas.openxmlformats.org/officeDocument/2006/relationships/image" Target="../media/image5.jpg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8.wmf"/><Relationship Id="rId5" Type="http://schemas.openxmlformats.org/officeDocument/2006/relationships/oleObject" Target="../embeddings/oleObject1.bin"/><Relationship Id="rId10" Type="http://schemas.openxmlformats.org/officeDocument/2006/relationships/image" Target="../media/image40.wmf"/><Relationship Id="rId4" Type="http://schemas.openxmlformats.org/officeDocument/2006/relationships/image" Target="../media/image7.png"/><Relationship Id="rId9" Type="http://schemas.openxmlformats.org/officeDocument/2006/relationships/oleObject" Target="../embeddings/oleObject3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1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43.wmf"/><Relationship Id="rId5" Type="http://schemas.openxmlformats.org/officeDocument/2006/relationships/image" Target="../media/image7.png"/><Relationship Id="rId10" Type="http://schemas.openxmlformats.org/officeDocument/2006/relationships/oleObject" Target="../embeddings/oleObject6.bin"/><Relationship Id="rId4" Type="http://schemas.openxmlformats.org/officeDocument/2006/relationships/image" Target="../media/image5.jpg"/><Relationship Id="rId9" Type="http://schemas.openxmlformats.org/officeDocument/2006/relationships/image" Target="../media/image42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B587F740-D612-4B05-BEA0-5F49BC76F29B}"/>
              </a:ext>
            </a:extLst>
          </p:cNvPr>
          <p:cNvSpPr/>
          <p:nvPr/>
        </p:nvSpPr>
        <p:spPr>
          <a:xfrm>
            <a:off x="1233994" y="1243017"/>
            <a:ext cx="9724012" cy="230832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altLang="ko-KR" sz="5000" b="1" dirty="0">
                <a:gradFill>
                  <a:gsLst>
                    <a:gs pos="0">
                      <a:srgbClr val="0067BC"/>
                    </a:gs>
                    <a:gs pos="69000">
                      <a:srgbClr val="004784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Photoelectrochemical </a:t>
            </a:r>
            <a:r>
              <a:rPr lang="en-US" altLang="ko-KR" sz="5000" b="1" dirty="0" smtClean="0">
                <a:gradFill>
                  <a:gsLst>
                    <a:gs pos="0">
                      <a:srgbClr val="0067BC"/>
                    </a:gs>
                    <a:gs pos="69000">
                      <a:srgbClr val="004784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Glycerol Selective Oxidation </a:t>
            </a:r>
            <a:r>
              <a:rPr lang="en-US" altLang="ko-KR" sz="5000" b="1" dirty="0">
                <a:gradFill>
                  <a:gsLst>
                    <a:gs pos="0">
                      <a:srgbClr val="0067BC"/>
                    </a:gs>
                    <a:gs pos="69000">
                      <a:srgbClr val="004784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altLang="ko-KR" sz="5000" b="1" dirty="0" smtClean="0">
                <a:gradFill>
                  <a:gsLst>
                    <a:gs pos="0">
                      <a:srgbClr val="0067BC"/>
                    </a:gs>
                    <a:gs pos="69000">
                      <a:srgbClr val="004784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Oxygen Vacancy Modulated </a:t>
            </a:r>
            <a:r>
              <a:rPr lang="en-US" altLang="ko-KR" sz="5000" b="1" dirty="0">
                <a:gradFill>
                  <a:gsLst>
                    <a:gs pos="0">
                      <a:srgbClr val="0067BC"/>
                    </a:gs>
                    <a:gs pos="69000">
                      <a:srgbClr val="004784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WO</a:t>
            </a:r>
            <a:r>
              <a:rPr lang="en-US" altLang="ko-KR" sz="5000" b="1" baseline="-25000" dirty="0">
                <a:gradFill>
                  <a:gsLst>
                    <a:gs pos="0">
                      <a:srgbClr val="0067BC"/>
                    </a:gs>
                    <a:gs pos="69000">
                      <a:srgbClr val="004784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99889B-6EE3-4F96-851E-9C161A708679}"/>
              </a:ext>
            </a:extLst>
          </p:cNvPr>
          <p:cNvSpPr txBox="1"/>
          <p:nvPr/>
        </p:nvSpPr>
        <p:spPr>
          <a:xfrm>
            <a:off x="1274188" y="4156439"/>
            <a:ext cx="9495412" cy="1138773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>
              <a:defRPr/>
            </a:pPr>
            <a:r>
              <a:rPr lang="en-US" altLang="ko-KR" sz="2800" b="1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04784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Yoonsung Jung, Sanghan Lee</a:t>
            </a:r>
            <a:r>
              <a:rPr lang="en-US" altLang="ko-KR" sz="2800" b="1" dirty="0" smtClean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04784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∗</a:t>
            </a:r>
          </a:p>
          <a:p>
            <a:pPr>
              <a:defRPr/>
            </a:pPr>
            <a:r>
              <a:rPr lang="en-US" altLang="ko-K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 of Materials Science and Engineering, Gwangju Institute of Science and Technology (GIST), Gwangju, 61005, Korea</a:t>
            </a:r>
            <a:endParaRPr lang="ko-KR" altLang="en-US" sz="20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8949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D99889B-6EE3-4F96-851E-9C161A708679}"/>
              </a:ext>
            </a:extLst>
          </p:cNvPr>
          <p:cNvSpPr txBox="1"/>
          <p:nvPr/>
        </p:nvSpPr>
        <p:spPr>
          <a:xfrm>
            <a:off x="699697" y="177561"/>
            <a:ext cx="3955499" cy="40011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>
              <a:defRPr/>
            </a:pPr>
            <a:r>
              <a:rPr lang="en-US" altLang="ko-KR" sz="2000" b="1" dirty="0">
                <a:latin typeface="Arial" panose="020B0604020202020204" pitchFamily="34" charset="0"/>
                <a:cs typeface="Arial" panose="020B0604020202020204" pitchFamily="34" charset="0"/>
              </a:rPr>
              <a:t>Results and Discussion</a:t>
            </a:r>
            <a:endParaRPr lang="ko-KR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Arial" panose="020B0604020202020204" pitchFamily="34" charset="0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5"/>
          <a:srcRect t="28676" b="42757"/>
          <a:stretch/>
        </p:blipFill>
        <p:spPr>
          <a:xfrm>
            <a:off x="59688" y="6019800"/>
            <a:ext cx="11972868" cy="4571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37060" y="811949"/>
            <a:ext cx="4044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Photoelectrochemical performance</a:t>
            </a:r>
            <a:endParaRPr lang="en-US" altLang="ko-KR" b="1" dirty="0">
              <a:solidFill>
                <a:srgbClr val="C55A1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그룹 14"/>
          <p:cNvGrpSpPr/>
          <p:nvPr/>
        </p:nvGrpSpPr>
        <p:grpSpPr>
          <a:xfrm>
            <a:off x="-30480" y="1332393"/>
            <a:ext cx="6341134" cy="2813203"/>
            <a:chOff x="-45720" y="1332393"/>
            <a:chExt cx="6341134" cy="2813203"/>
          </a:xfrm>
        </p:grpSpPr>
        <p:graphicFrame>
          <p:nvGraphicFramePr>
            <p:cNvPr id="7" name="개체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79936312"/>
                </p:ext>
              </p:extLst>
            </p:nvPr>
          </p:nvGraphicFramePr>
          <p:xfrm>
            <a:off x="-45720" y="1491884"/>
            <a:ext cx="3468078" cy="26537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86" name="Graph" r:id="rId6" imgW="3920760" imgH="3000960" progId="Origin95.Graph">
                    <p:embed/>
                  </p:oleObj>
                </mc:Choice>
                <mc:Fallback>
                  <p:oleObj name="Graph" r:id="rId6" imgW="3920760" imgH="3000960" progId="Origin95.Graph">
                    <p:embed/>
                    <p:pic>
                      <p:nvPicPr>
                        <p:cNvPr id="8" name="개체 7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-45720" y="1491884"/>
                          <a:ext cx="3468078" cy="265371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" name="개체 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76189746"/>
                </p:ext>
              </p:extLst>
            </p:nvPr>
          </p:nvGraphicFramePr>
          <p:xfrm>
            <a:off x="2827336" y="1491884"/>
            <a:ext cx="3468078" cy="26537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87" name="Graph" r:id="rId8" imgW="3920760" imgH="3000960" progId="Origin95.Graph">
                    <p:embed/>
                  </p:oleObj>
                </mc:Choice>
                <mc:Fallback>
                  <p:oleObj name="Graph" r:id="rId8" imgW="3920760" imgH="3000960" progId="Origin95.Graph">
                    <p:embed/>
                    <p:pic>
                      <p:nvPicPr>
                        <p:cNvPr id="9" name="개체 8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2827336" y="1491884"/>
                          <a:ext cx="3468078" cy="265371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" name="모서리가 둥근 직사각형 12"/>
            <p:cNvSpPr/>
            <p:nvPr/>
          </p:nvSpPr>
          <p:spPr>
            <a:xfrm>
              <a:off x="124908" y="1483355"/>
              <a:ext cx="5841552" cy="2600965"/>
            </a:xfrm>
            <a:prstGeom prst="roundRect">
              <a:avLst>
                <a:gd name="adj" fmla="val 6533"/>
              </a:avLst>
            </a:prstGeom>
            <a:noFill/>
            <a:ln w="38100">
              <a:solidFill>
                <a:srgbClr val="0029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" name="모서리가 둥근 직사각형 10"/>
            <p:cNvSpPr/>
            <p:nvPr/>
          </p:nvSpPr>
          <p:spPr>
            <a:xfrm>
              <a:off x="1931967" y="1332393"/>
              <a:ext cx="2227434" cy="301924"/>
            </a:xfrm>
            <a:prstGeom prst="roundRect">
              <a:avLst/>
            </a:prstGeom>
            <a:solidFill>
              <a:srgbClr val="0029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WO</a:t>
              </a:r>
              <a:r>
                <a:rPr lang="en-US" altLang="ko-KR" sz="1600" b="1" baseline="-25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r>
                <a:rPr lang="en-US" altLang="ko-KR" sz="1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(bare)</a:t>
              </a:r>
              <a:endParaRPr lang="ko-KR" altLang="en-US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" name="그룹 2"/>
          <p:cNvGrpSpPr/>
          <p:nvPr/>
        </p:nvGrpSpPr>
        <p:grpSpPr>
          <a:xfrm>
            <a:off x="5928360" y="1314865"/>
            <a:ext cx="6331820" cy="2830731"/>
            <a:chOff x="5943600" y="1314865"/>
            <a:chExt cx="6331820" cy="2830731"/>
          </a:xfrm>
        </p:grpSpPr>
        <p:graphicFrame>
          <p:nvGraphicFramePr>
            <p:cNvPr id="6" name="개체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4870974"/>
                </p:ext>
              </p:extLst>
            </p:nvPr>
          </p:nvGraphicFramePr>
          <p:xfrm>
            <a:off x="5943600" y="1491884"/>
            <a:ext cx="3468078" cy="26537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88" name="Graph" r:id="rId10" imgW="3920760" imgH="3000960" progId="Origin95.Graph">
                    <p:embed/>
                  </p:oleObj>
                </mc:Choice>
                <mc:Fallback>
                  <p:oleObj name="Graph" r:id="rId10" imgW="3920760" imgH="3000960" progId="Origin95.Graph">
                    <p:embed/>
                    <p:pic>
                      <p:nvPicPr>
                        <p:cNvPr id="5" name="개체 4"/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5943600" y="1491884"/>
                          <a:ext cx="3468078" cy="265371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" name="개체 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336162715"/>
                </p:ext>
              </p:extLst>
            </p:nvPr>
          </p:nvGraphicFramePr>
          <p:xfrm>
            <a:off x="8807342" y="1491884"/>
            <a:ext cx="3468078" cy="26537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89" name="Graph" r:id="rId12" imgW="3920760" imgH="3000960" progId="Origin95.Graph">
                    <p:embed/>
                  </p:oleObj>
                </mc:Choice>
                <mc:Fallback>
                  <p:oleObj name="Graph" r:id="rId12" imgW="3920760" imgH="3000960" progId="Origin95.Graph">
                    <p:embed/>
                    <p:pic>
                      <p:nvPicPr>
                        <p:cNvPr id="10" name="개체 9"/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8807342" y="1491884"/>
                          <a:ext cx="3468078" cy="265371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" name="모서리가 둥근 직사각형 13"/>
            <p:cNvSpPr/>
            <p:nvPr/>
          </p:nvSpPr>
          <p:spPr>
            <a:xfrm>
              <a:off x="6102609" y="1483355"/>
              <a:ext cx="5841552" cy="2600965"/>
            </a:xfrm>
            <a:prstGeom prst="roundRect">
              <a:avLst>
                <a:gd name="adj" fmla="val 6533"/>
              </a:avLst>
            </a:prstGeom>
            <a:noFill/>
            <a:ln w="38100">
              <a:solidFill>
                <a:srgbClr val="0029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" name="모서리가 둥근 직사각형 11"/>
            <p:cNvSpPr/>
            <p:nvPr/>
          </p:nvSpPr>
          <p:spPr>
            <a:xfrm>
              <a:off x="7909668" y="1314865"/>
              <a:ext cx="2227434" cy="301924"/>
            </a:xfrm>
            <a:prstGeom prst="roundRect">
              <a:avLst/>
            </a:prstGeom>
            <a:solidFill>
              <a:srgbClr val="0029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WO</a:t>
              </a:r>
              <a:r>
                <a:rPr lang="en-US" altLang="ko-KR" sz="1600" b="1" baseline="-25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r>
                <a:rPr lang="en-US" altLang="ko-KR" sz="1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(O/Ar)</a:t>
              </a:r>
              <a:endParaRPr lang="ko-KR" altLang="en-US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6" name="직사각형 15"/>
          <p:cNvSpPr/>
          <p:nvPr/>
        </p:nvSpPr>
        <p:spPr>
          <a:xfrm>
            <a:off x="848169" y="4132478"/>
            <a:ext cx="10568688" cy="456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b="1" dirty="0">
                <a:latin typeface="Arial" panose="020B0604020202020204" pitchFamily="34" charset="0"/>
                <a:cs typeface="Arial" panose="020B0604020202020204" pitchFamily="34" charset="0"/>
              </a:rPr>
              <a:t>Electrolyte : 0.5 M Na</a:t>
            </a:r>
            <a:r>
              <a:rPr lang="en-US" altLang="ko-KR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ko-KR" b="1" dirty="0"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en-US" altLang="ko-KR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altLang="ko-KR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b="1" dirty="0" smtClean="0">
                <a:latin typeface="Arial" panose="020B0604020202020204" pitchFamily="34" charset="0"/>
                <a:cs typeface="Arial" panose="020B0604020202020204" pitchFamily="34" charset="0"/>
              </a:rPr>
              <a:t>with/without </a:t>
            </a:r>
            <a:r>
              <a:rPr lang="en-US" altLang="ko-KR" b="1" dirty="0">
                <a:latin typeface="Arial" panose="020B0604020202020204" pitchFamily="34" charset="0"/>
                <a:cs typeface="Arial" panose="020B0604020202020204" pitchFamily="34" charset="0"/>
              </a:rPr>
              <a:t>2 M glycerol, the pH value was adjusted to 2 by H</a:t>
            </a:r>
            <a:r>
              <a:rPr lang="en-US" altLang="ko-KR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ko-KR" b="1" dirty="0"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en-US" altLang="ko-KR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7" name="직사각형 16"/>
          <p:cNvSpPr/>
          <p:nvPr/>
        </p:nvSpPr>
        <p:spPr>
          <a:xfrm>
            <a:off x="2561663" y="4906055"/>
            <a:ext cx="7141699" cy="4565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b="1" dirty="0" smtClean="0">
                <a:latin typeface="Arial" panose="020B0604020202020204" pitchFamily="34" charset="0"/>
                <a:cs typeface="Arial" panose="020B0604020202020204" pitchFamily="34" charset="0"/>
              </a:rPr>
              <a:t>Charge separation efficiency improved by vacancy-modulate</a:t>
            </a:r>
            <a:endParaRPr lang="ko-KR" altLang="en-US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" name="직선 화살표 연결선 17"/>
          <p:cNvCxnSpPr/>
          <p:nvPr/>
        </p:nvCxnSpPr>
        <p:spPr>
          <a:xfrm>
            <a:off x="2792893" y="2378999"/>
            <a:ext cx="0" cy="439741"/>
          </a:xfrm>
          <a:prstGeom prst="straightConnector1">
            <a:avLst/>
          </a:prstGeom>
          <a:ln w="28575">
            <a:solidFill>
              <a:srgbClr val="26428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직선 화살표 연결선 19"/>
          <p:cNvCxnSpPr/>
          <p:nvPr/>
        </p:nvCxnSpPr>
        <p:spPr>
          <a:xfrm flipH="1">
            <a:off x="8776989" y="2377248"/>
            <a:ext cx="13163" cy="189689"/>
          </a:xfrm>
          <a:prstGeom prst="straightConnector1">
            <a:avLst/>
          </a:prstGeom>
          <a:ln w="28575">
            <a:solidFill>
              <a:srgbClr val="26428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오른쪽 화살표 24"/>
          <p:cNvSpPr/>
          <p:nvPr/>
        </p:nvSpPr>
        <p:spPr>
          <a:xfrm rot="10800000">
            <a:off x="4838432" y="2255707"/>
            <a:ext cx="533400" cy="314325"/>
          </a:xfrm>
          <a:prstGeom prst="rightArrow">
            <a:avLst/>
          </a:prstGeom>
          <a:noFill/>
          <a:ln w="28575">
            <a:solidFill>
              <a:srgbClr val="2642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오른쪽 화살표 25"/>
          <p:cNvSpPr/>
          <p:nvPr/>
        </p:nvSpPr>
        <p:spPr>
          <a:xfrm rot="10800000">
            <a:off x="10883457" y="2255707"/>
            <a:ext cx="533400" cy="314325"/>
          </a:xfrm>
          <a:prstGeom prst="rightArrow">
            <a:avLst/>
          </a:prstGeom>
          <a:noFill/>
          <a:ln w="28575">
            <a:solidFill>
              <a:srgbClr val="2642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92340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개체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9912316"/>
              </p:ext>
            </p:extLst>
          </p:nvPr>
        </p:nvGraphicFramePr>
        <p:xfrm>
          <a:off x="964660" y="1309787"/>
          <a:ext cx="4847678" cy="37093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2" name="Graph" r:id="rId5" imgW="3920760" imgH="3000960" progId="Origin95.Graph">
                  <p:embed/>
                </p:oleObj>
              </mc:Choice>
              <mc:Fallback>
                <p:oleObj name="Graph" r:id="rId5" imgW="3920760" imgH="3000960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64660" y="1309787"/>
                        <a:ext cx="4847678" cy="37093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개체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6597081"/>
              </p:ext>
            </p:extLst>
          </p:nvPr>
        </p:nvGraphicFramePr>
        <p:xfrm>
          <a:off x="6036223" y="1309787"/>
          <a:ext cx="4847678" cy="37093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3" name="Graph" r:id="rId7" imgW="3920760" imgH="3000960" progId="Origin95.Graph">
                  <p:embed/>
                </p:oleObj>
              </mc:Choice>
              <mc:Fallback>
                <p:oleObj name="Graph" r:id="rId7" imgW="3920760" imgH="3000960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036223" y="1309787"/>
                        <a:ext cx="4847678" cy="37093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5D99889B-6EE3-4F96-851E-9C161A708679}"/>
              </a:ext>
            </a:extLst>
          </p:cNvPr>
          <p:cNvSpPr txBox="1"/>
          <p:nvPr/>
        </p:nvSpPr>
        <p:spPr>
          <a:xfrm>
            <a:off x="699697" y="177561"/>
            <a:ext cx="3955499" cy="40011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>
              <a:defRPr/>
            </a:pPr>
            <a:r>
              <a:rPr lang="en-US" altLang="ko-KR" sz="2000" b="1" dirty="0">
                <a:latin typeface="Arial" panose="020B0604020202020204" pitchFamily="34" charset="0"/>
                <a:cs typeface="Arial" panose="020B0604020202020204" pitchFamily="34" charset="0"/>
              </a:rPr>
              <a:t>Results and Discussion</a:t>
            </a:r>
            <a:endParaRPr lang="ko-KR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7060" y="811949"/>
            <a:ext cx="4044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Photoelectrochemical performance</a:t>
            </a:r>
            <a:endParaRPr lang="en-US" altLang="ko-KR" b="1" dirty="0">
              <a:solidFill>
                <a:srgbClr val="C55A1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모서리가 둥근 직사각형 18"/>
          <p:cNvSpPr/>
          <p:nvPr/>
        </p:nvSpPr>
        <p:spPr>
          <a:xfrm>
            <a:off x="2274781" y="1272109"/>
            <a:ext cx="2227434" cy="301924"/>
          </a:xfrm>
          <a:prstGeom prst="roundRect">
            <a:avLst/>
          </a:prstGeom>
          <a:solidFill>
            <a:srgbClr val="0029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WO</a:t>
            </a:r>
            <a:r>
              <a:rPr lang="en-US" altLang="ko-KR" sz="16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ko-KR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(bare)</a:t>
            </a:r>
            <a:endParaRPr lang="ko-KR" alt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모서리가 둥근 직사각형 19"/>
          <p:cNvSpPr/>
          <p:nvPr/>
        </p:nvSpPr>
        <p:spPr>
          <a:xfrm>
            <a:off x="7346344" y="1272109"/>
            <a:ext cx="2227434" cy="301924"/>
          </a:xfrm>
          <a:prstGeom prst="roundRect">
            <a:avLst/>
          </a:prstGeom>
          <a:solidFill>
            <a:srgbClr val="0029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WO</a:t>
            </a:r>
            <a:r>
              <a:rPr lang="en-US" altLang="ko-KR" sz="16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ko-KR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(O/Ar)</a:t>
            </a:r>
            <a:endParaRPr lang="ko-KR" alt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직선 화살표 연결선 5"/>
          <p:cNvCxnSpPr/>
          <p:nvPr/>
        </p:nvCxnSpPr>
        <p:spPr>
          <a:xfrm flipV="1">
            <a:off x="2470826" y="3467100"/>
            <a:ext cx="0" cy="345332"/>
          </a:xfrm>
          <a:prstGeom prst="straightConnector1">
            <a:avLst/>
          </a:prstGeom>
          <a:ln w="38100">
            <a:solidFill>
              <a:srgbClr val="41B54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직사각형 10"/>
          <p:cNvSpPr/>
          <p:nvPr/>
        </p:nvSpPr>
        <p:spPr>
          <a:xfrm>
            <a:off x="2036223" y="3654042"/>
            <a:ext cx="869206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b="1" dirty="0" smtClean="0"/>
              <a:t>Extract</a:t>
            </a:r>
            <a:endParaRPr lang="en-US" altLang="ko-KR" b="1" baseline="-25000" dirty="0"/>
          </a:p>
        </p:txBody>
      </p:sp>
      <p:cxnSp>
        <p:nvCxnSpPr>
          <p:cNvPr id="12" name="직선 화살표 연결선 11"/>
          <p:cNvCxnSpPr/>
          <p:nvPr/>
        </p:nvCxnSpPr>
        <p:spPr>
          <a:xfrm flipV="1">
            <a:off x="3774635" y="3467100"/>
            <a:ext cx="0" cy="345332"/>
          </a:xfrm>
          <a:prstGeom prst="straightConnector1">
            <a:avLst/>
          </a:prstGeom>
          <a:ln w="38100">
            <a:solidFill>
              <a:srgbClr val="41B54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직사각형 12"/>
          <p:cNvSpPr/>
          <p:nvPr/>
        </p:nvSpPr>
        <p:spPr>
          <a:xfrm>
            <a:off x="3340032" y="3654042"/>
            <a:ext cx="869206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b="1" dirty="0" smtClean="0"/>
              <a:t>Extract</a:t>
            </a:r>
            <a:endParaRPr lang="en-US" altLang="ko-KR" b="1" baseline="-25000" dirty="0"/>
          </a:p>
        </p:txBody>
      </p:sp>
      <p:cxnSp>
        <p:nvCxnSpPr>
          <p:cNvPr id="14" name="직선 화살표 연결선 13"/>
          <p:cNvCxnSpPr/>
          <p:nvPr/>
        </p:nvCxnSpPr>
        <p:spPr>
          <a:xfrm flipV="1">
            <a:off x="5129629" y="3467100"/>
            <a:ext cx="0" cy="345332"/>
          </a:xfrm>
          <a:prstGeom prst="straightConnector1">
            <a:avLst/>
          </a:prstGeom>
          <a:ln w="38100">
            <a:solidFill>
              <a:srgbClr val="41B54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직사각형 14"/>
          <p:cNvSpPr/>
          <p:nvPr/>
        </p:nvSpPr>
        <p:spPr>
          <a:xfrm>
            <a:off x="4695026" y="3654042"/>
            <a:ext cx="869206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b="1" dirty="0" smtClean="0"/>
              <a:t>Extract</a:t>
            </a:r>
            <a:endParaRPr lang="en-US" altLang="ko-KR" b="1" baseline="-25000" dirty="0"/>
          </a:p>
        </p:txBody>
      </p:sp>
      <p:cxnSp>
        <p:nvCxnSpPr>
          <p:cNvPr id="16" name="직선 화살표 연결선 15"/>
          <p:cNvCxnSpPr/>
          <p:nvPr/>
        </p:nvCxnSpPr>
        <p:spPr>
          <a:xfrm flipV="1">
            <a:off x="7541021" y="3603288"/>
            <a:ext cx="0" cy="345332"/>
          </a:xfrm>
          <a:prstGeom prst="straightConnector1">
            <a:avLst/>
          </a:prstGeom>
          <a:ln w="38100">
            <a:solidFill>
              <a:srgbClr val="41B54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직사각형 16"/>
          <p:cNvSpPr/>
          <p:nvPr/>
        </p:nvSpPr>
        <p:spPr>
          <a:xfrm>
            <a:off x="7106418" y="3790230"/>
            <a:ext cx="869206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b="1" dirty="0" smtClean="0"/>
              <a:t>Extract</a:t>
            </a:r>
            <a:endParaRPr lang="en-US" altLang="ko-KR" b="1" baseline="-25000" dirty="0"/>
          </a:p>
        </p:txBody>
      </p:sp>
      <p:cxnSp>
        <p:nvCxnSpPr>
          <p:cNvPr id="18" name="직선 화살표 연결선 17"/>
          <p:cNvCxnSpPr/>
          <p:nvPr/>
        </p:nvCxnSpPr>
        <p:spPr>
          <a:xfrm flipV="1">
            <a:off x="8844830" y="3603288"/>
            <a:ext cx="0" cy="345332"/>
          </a:xfrm>
          <a:prstGeom prst="straightConnector1">
            <a:avLst/>
          </a:prstGeom>
          <a:ln w="38100">
            <a:solidFill>
              <a:srgbClr val="41B54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직사각형 20"/>
          <p:cNvSpPr/>
          <p:nvPr/>
        </p:nvSpPr>
        <p:spPr>
          <a:xfrm>
            <a:off x="8410227" y="3790230"/>
            <a:ext cx="869206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b="1" dirty="0" smtClean="0"/>
              <a:t>Extract</a:t>
            </a:r>
            <a:endParaRPr lang="en-US" altLang="ko-KR" b="1" baseline="-25000" dirty="0"/>
          </a:p>
        </p:txBody>
      </p:sp>
      <p:cxnSp>
        <p:nvCxnSpPr>
          <p:cNvPr id="22" name="직선 화살표 연결선 21"/>
          <p:cNvCxnSpPr/>
          <p:nvPr/>
        </p:nvCxnSpPr>
        <p:spPr>
          <a:xfrm flipV="1">
            <a:off x="10199824" y="3603288"/>
            <a:ext cx="0" cy="345332"/>
          </a:xfrm>
          <a:prstGeom prst="straightConnector1">
            <a:avLst/>
          </a:prstGeom>
          <a:ln w="38100">
            <a:solidFill>
              <a:srgbClr val="41B54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직사각형 22"/>
          <p:cNvSpPr/>
          <p:nvPr/>
        </p:nvSpPr>
        <p:spPr>
          <a:xfrm>
            <a:off x="9765221" y="3790230"/>
            <a:ext cx="869206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b="1" dirty="0" smtClean="0"/>
              <a:t>Extract</a:t>
            </a:r>
            <a:endParaRPr lang="en-US" altLang="ko-KR" b="1" baseline="-25000" dirty="0"/>
          </a:p>
        </p:txBody>
      </p:sp>
      <p:sp>
        <p:nvSpPr>
          <p:cNvPr id="24" name="직사각형 23"/>
          <p:cNvSpPr/>
          <p:nvPr/>
        </p:nvSpPr>
        <p:spPr>
          <a:xfrm>
            <a:off x="1894814" y="4977034"/>
            <a:ext cx="8475397" cy="8720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b="1" dirty="0" smtClean="0">
                <a:latin typeface="Arial" panose="020B0604020202020204" pitchFamily="34" charset="0"/>
                <a:cs typeface="Arial" panose="020B0604020202020204" pitchFamily="34" charset="0"/>
              </a:rPr>
              <a:t>Stable </a:t>
            </a:r>
            <a:r>
              <a:rPr lang="en-US" altLang="ko-KR" b="1" dirty="0">
                <a:latin typeface="Arial" panose="020B0604020202020204" pitchFamily="34" charset="0"/>
                <a:cs typeface="Arial" panose="020B0604020202020204" pitchFamily="34" charset="0"/>
              </a:rPr>
              <a:t>photoelectrochemical reaction for 5 </a:t>
            </a:r>
            <a:r>
              <a:rPr lang="en-US" altLang="ko-KR" b="1" dirty="0" smtClean="0">
                <a:latin typeface="Arial" panose="020B0604020202020204" pitchFamily="34" charset="0"/>
                <a:cs typeface="Arial" panose="020B0604020202020204" pitchFamily="34" charset="0"/>
              </a:rPr>
              <a:t>hours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b="1" dirty="0">
                <a:latin typeface="Arial" panose="020B0604020202020204" pitchFamily="34" charset="0"/>
                <a:cs typeface="Arial" panose="020B0604020202020204" pitchFamily="34" charset="0"/>
              </a:rPr>
              <a:t>For each potential, samples were </a:t>
            </a:r>
            <a:r>
              <a:rPr lang="en-US" altLang="ko-KR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collected </a:t>
            </a:r>
            <a:r>
              <a:rPr lang="en-US" altLang="ko-KR" b="1" dirty="0">
                <a:latin typeface="Arial" panose="020B0604020202020204" pitchFamily="34" charset="0"/>
                <a:cs typeface="Arial" panose="020B0604020202020204" pitchFamily="34" charset="0"/>
              </a:rPr>
              <a:t>at 1 </a:t>
            </a:r>
            <a:r>
              <a:rPr lang="en-US" altLang="ko-KR" b="1" dirty="0" smtClean="0">
                <a:latin typeface="Arial" panose="020B0604020202020204" pitchFamily="34" charset="0"/>
                <a:cs typeface="Arial" panose="020B0604020202020204" pitchFamily="34" charset="0"/>
              </a:rPr>
              <a:t>h, </a:t>
            </a:r>
            <a:r>
              <a:rPr lang="en-US" altLang="ko-KR" b="1" dirty="0"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altLang="ko-KR" b="1" dirty="0" smtClean="0">
                <a:latin typeface="Arial" panose="020B0604020202020204" pitchFamily="34" charset="0"/>
                <a:cs typeface="Arial" panose="020B0604020202020204" pitchFamily="34" charset="0"/>
              </a:rPr>
              <a:t>h, </a:t>
            </a:r>
            <a:r>
              <a:rPr lang="en-US" altLang="ko-KR" b="1" dirty="0">
                <a:latin typeface="Arial" panose="020B0604020202020204" pitchFamily="34" charset="0"/>
                <a:cs typeface="Arial" panose="020B0604020202020204" pitchFamily="34" charset="0"/>
              </a:rPr>
              <a:t>and 5 </a:t>
            </a:r>
            <a:r>
              <a:rPr lang="en-US" altLang="ko-KR" b="1" dirty="0" smtClean="0">
                <a:latin typeface="Arial" panose="020B0604020202020204" pitchFamily="34" charset="0"/>
                <a:cs typeface="Arial" panose="020B0604020202020204" pitchFamily="34" charset="0"/>
              </a:rPr>
              <a:t>h </a:t>
            </a:r>
            <a:r>
              <a:rPr lang="en-US" altLang="ko-KR" b="1" dirty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altLang="ko-KR" b="1" dirty="0" smtClean="0">
                <a:latin typeface="Arial" panose="020B0604020202020204" pitchFamily="34" charset="0"/>
                <a:cs typeface="Arial" panose="020B0604020202020204" pitchFamily="34" charset="0"/>
              </a:rPr>
              <a:t>reaction</a:t>
            </a:r>
            <a:endParaRPr lang="ko-KR" altLang="en-US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4681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개체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2346814"/>
              </p:ext>
            </p:extLst>
          </p:nvPr>
        </p:nvGraphicFramePr>
        <p:xfrm>
          <a:off x="3803581" y="1318358"/>
          <a:ext cx="4290528" cy="32830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18" name="Graph" r:id="rId5" imgW="3920760" imgH="3000960" progId="Origin95.Graph">
                  <p:embed/>
                </p:oleObj>
              </mc:Choice>
              <mc:Fallback>
                <p:oleObj name="Graph" r:id="rId5" imgW="3920760" imgH="3000960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803581" y="1318358"/>
                        <a:ext cx="4290528" cy="32830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개체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08451092"/>
              </p:ext>
            </p:extLst>
          </p:nvPr>
        </p:nvGraphicFramePr>
        <p:xfrm>
          <a:off x="-206511" y="1318358"/>
          <a:ext cx="4290528" cy="32830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19" name="Graph" r:id="rId7" imgW="3920760" imgH="3000960" progId="Origin95.Graph">
                  <p:embed/>
                </p:oleObj>
              </mc:Choice>
              <mc:Fallback>
                <p:oleObj name="Graph" r:id="rId7" imgW="3920760" imgH="3000960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-206511" y="1318358"/>
                        <a:ext cx="4290528" cy="32830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5D99889B-6EE3-4F96-851E-9C161A708679}"/>
              </a:ext>
            </a:extLst>
          </p:cNvPr>
          <p:cNvSpPr txBox="1"/>
          <p:nvPr/>
        </p:nvSpPr>
        <p:spPr>
          <a:xfrm>
            <a:off x="699697" y="177561"/>
            <a:ext cx="3955499" cy="40011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>
              <a:defRPr/>
            </a:pPr>
            <a:r>
              <a:rPr lang="en-US" altLang="ko-KR" sz="2000" b="1" dirty="0">
                <a:latin typeface="Arial" panose="020B0604020202020204" pitchFamily="34" charset="0"/>
                <a:cs typeface="Arial" panose="020B0604020202020204" pitchFamily="34" charset="0"/>
              </a:rPr>
              <a:t>Results and Discussion</a:t>
            </a:r>
            <a:endParaRPr lang="ko-KR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Arial" panose="020B0604020202020204" pitchFamily="34" charset="0"/>
            </a:endParaRPr>
          </a:p>
        </p:txBody>
      </p:sp>
      <p:sp>
        <p:nvSpPr>
          <p:cNvPr id="24" name="모서리가 둥근 직사각형 23"/>
          <p:cNvSpPr/>
          <p:nvPr/>
        </p:nvSpPr>
        <p:spPr>
          <a:xfrm>
            <a:off x="101600" y="1425754"/>
            <a:ext cx="11861800" cy="3057346"/>
          </a:xfrm>
          <a:prstGeom prst="roundRect">
            <a:avLst>
              <a:gd name="adj" fmla="val 5470"/>
            </a:avLst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모서리가 둥근 직사각형 33"/>
          <p:cNvSpPr/>
          <p:nvPr/>
        </p:nvSpPr>
        <p:spPr>
          <a:xfrm>
            <a:off x="4653103" y="1264597"/>
            <a:ext cx="2958820" cy="301924"/>
          </a:xfrm>
          <a:prstGeom prst="roundRect">
            <a:avLst/>
          </a:prstGeom>
          <a:solidFill>
            <a:srgbClr val="0029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GLA</a:t>
            </a:r>
            <a:endParaRPr lang="en-US" altLang="ko-KR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37060" y="811949"/>
            <a:ext cx="3557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Quantification </a:t>
            </a:r>
            <a:r>
              <a:rPr lang="en-US" altLang="ko-KR" b="1" dirty="0" smtClean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 (HPLC)</a:t>
            </a:r>
            <a:endParaRPr lang="en-US" altLang="ko-KR" b="1" dirty="0">
              <a:solidFill>
                <a:srgbClr val="C55A1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개체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7048968"/>
              </p:ext>
            </p:extLst>
          </p:nvPr>
        </p:nvGraphicFramePr>
        <p:xfrm>
          <a:off x="7785998" y="1312909"/>
          <a:ext cx="4290529" cy="32830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20" name="Graph" r:id="rId9" imgW="3920760" imgH="3000960" progId="Origin95.Graph">
                  <p:embed/>
                </p:oleObj>
              </mc:Choice>
              <mc:Fallback>
                <p:oleObj name="Graph" r:id="rId9" imgW="3920760" imgH="3000960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785998" y="1312909"/>
                        <a:ext cx="4290529" cy="32830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845617" y="5056200"/>
            <a:ext cx="10573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b="1" dirty="0" smtClean="0">
                <a:latin typeface="Arial" panose="020B0604020202020204" pitchFamily="34" charset="0"/>
                <a:cs typeface="Arial" panose="020B0604020202020204" pitchFamily="34" charset="0"/>
              </a:rPr>
              <a:t>Glycerol can be selectively converted to glyceraldehyde by oxygen vacancy modulated WO</a:t>
            </a:r>
            <a:r>
              <a:rPr lang="en-US" altLang="ko-KR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altLang="ko-KR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5167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D99889B-6EE3-4F96-851E-9C161A708679}"/>
              </a:ext>
            </a:extLst>
          </p:cNvPr>
          <p:cNvSpPr txBox="1"/>
          <p:nvPr/>
        </p:nvSpPr>
        <p:spPr>
          <a:xfrm>
            <a:off x="699697" y="177561"/>
            <a:ext cx="3955499" cy="40011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>
              <a:defRPr/>
            </a:pPr>
            <a:r>
              <a:rPr lang="en-US" altLang="ko-K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  <a:endParaRPr lang="ko-KR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Arial" panose="020B0604020202020204" pitchFamily="34" charset="0"/>
            </a:endParaRPr>
          </a:p>
        </p:txBody>
      </p:sp>
      <p:graphicFrame>
        <p:nvGraphicFramePr>
          <p:cNvPr id="9" name="개체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9190110"/>
              </p:ext>
            </p:extLst>
          </p:nvPr>
        </p:nvGraphicFramePr>
        <p:xfrm>
          <a:off x="280374" y="3130040"/>
          <a:ext cx="3920400" cy="29998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57" name="Graph" r:id="rId5" imgW="3920760" imgH="3000960" progId="Origin95.Graph">
                  <p:embed/>
                </p:oleObj>
              </mc:Choice>
              <mc:Fallback>
                <p:oleObj name="Graph" r:id="rId5" imgW="3920760" imgH="3000960" progId="Origin95.Graph">
                  <p:embed/>
                  <p:pic>
                    <p:nvPicPr>
                      <p:cNvPr id="6" name="개체 5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80374" y="3130040"/>
                        <a:ext cx="3920400" cy="29998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개체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4097061"/>
              </p:ext>
            </p:extLst>
          </p:nvPr>
        </p:nvGraphicFramePr>
        <p:xfrm>
          <a:off x="4026374" y="3130041"/>
          <a:ext cx="3920400" cy="29998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58" name="Graph" r:id="rId7" imgW="3920760" imgH="3000960" progId="Origin95.Graph">
                  <p:embed/>
                </p:oleObj>
              </mc:Choice>
              <mc:Fallback>
                <p:oleObj name="Graph" r:id="rId7" imgW="3920760" imgH="3000960" progId="Origin95.Graph">
                  <p:embed/>
                  <p:pic>
                    <p:nvPicPr>
                      <p:cNvPr id="9" name="개체 8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026374" y="3130041"/>
                        <a:ext cx="3920400" cy="29998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개체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938"/>
              </p:ext>
            </p:extLst>
          </p:nvPr>
        </p:nvGraphicFramePr>
        <p:xfrm>
          <a:off x="7772374" y="3130042"/>
          <a:ext cx="3920400" cy="29998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59" name="Graph" r:id="rId9" imgW="3920760" imgH="3000960" progId="Origin95.Graph">
                  <p:embed/>
                </p:oleObj>
              </mc:Choice>
              <mc:Fallback>
                <p:oleObj name="Graph" r:id="rId9" imgW="3920760" imgH="3000960" progId="Origin95.Graph">
                  <p:embed/>
                  <p:pic>
                    <p:nvPicPr>
                      <p:cNvPr id="8" name="개체 7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772374" y="3130042"/>
                        <a:ext cx="3920400" cy="29998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54963" y="810301"/>
            <a:ext cx="1150166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ko-KR" b="1" dirty="0" smtClean="0"/>
              <a:t>WO</a:t>
            </a:r>
            <a:r>
              <a:rPr lang="en-US" altLang="ko-KR" b="1" baseline="-25000" dirty="0" smtClean="0"/>
              <a:t>3</a:t>
            </a:r>
            <a:r>
              <a:rPr lang="en-US" altLang="ko-KR" b="1" dirty="0" smtClean="0"/>
              <a:t> </a:t>
            </a:r>
            <a:r>
              <a:rPr lang="en-US" altLang="ko-KR" b="1" dirty="0" smtClean="0"/>
              <a:t>on </a:t>
            </a:r>
            <a:r>
              <a:rPr lang="en-US" altLang="ko-KR" b="1" dirty="0"/>
              <a:t>FTO coated glass substrates was successfully fabricated using a </a:t>
            </a:r>
            <a:r>
              <a:rPr lang="en-US" altLang="ko-KR" b="1" dirty="0" smtClean="0"/>
              <a:t>solvothermal technique</a:t>
            </a:r>
            <a:endParaRPr lang="en-US" altLang="ko-KR" b="1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altLang="ko-KR" b="1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ko-KR" b="1" dirty="0"/>
              <a:t>Oxygen vacancy concentration modulated by annealing </a:t>
            </a:r>
            <a:r>
              <a:rPr lang="en-US" altLang="ko-KR" b="1" dirty="0" smtClean="0"/>
              <a:t>condition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altLang="ko-KR" b="1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ko-KR" b="1" dirty="0"/>
              <a:t>The most formed products of glycerol oxidation are </a:t>
            </a:r>
            <a:r>
              <a:rPr lang="en-US" altLang="ko-KR" b="1" dirty="0" smtClean="0"/>
              <a:t>glyceraldehyde</a:t>
            </a:r>
            <a:endParaRPr lang="en-US" altLang="ko-KR" b="1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altLang="ko-KR" b="1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ko-KR" b="1" dirty="0" smtClean="0"/>
              <a:t>Glyceraldehyde accounts </a:t>
            </a:r>
            <a:r>
              <a:rPr lang="en-US" altLang="ko-KR" b="1" dirty="0"/>
              <a:t>for an overwhelming production and it has significant ratio </a:t>
            </a:r>
            <a:r>
              <a:rPr lang="en-US" altLang="ko-KR" b="1" dirty="0" smtClean="0"/>
              <a:t>due </a:t>
            </a:r>
            <a:r>
              <a:rPr lang="en-US" altLang="ko-KR" b="1" dirty="0"/>
              <a:t>to the possession of electrode's </a:t>
            </a:r>
            <a:r>
              <a:rPr lang="en-US" altLang="ko-KR" b="1" dirty="0" smtClean="0"/>
              <a:t>selectivity</a:t>
            </a:r>
            <a:endParaRPr lang="en-US" altLang="ko-KR" b="1" dirty="0"/>
          </a:p>
        </p:txBody>
      </p:sp>
    </p:spTree>
    <p:extLst>
      <p:ext uri="{BB962C8B-B14F-4D97-AF65-F5344CB8AC3E}">
        <p14:creationId xmlns:p14="http://schemas.microsoft.com/office/powerpoint/2010/main" val="2991220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30" t="11477" r="23565" b="11581"/>
          <a:stretch/>
        </p:blipFill>
        <p:spPr>
          <a:xfrm>
            <a:off x="1790700" y="777240"/>
            <a:ext cx="8671562" cy="5315989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1919705" y="1957440"/>
            <a:ext cx="8352590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defRPr/>
            </a:pPr>
            <a:endParaRPr lang="en-US" altLang="ko-KR" sz="4800" b="1" dirty="0">
              <a:solidFill>
                <a:srgbClr val="FFC000">
                  <a:lumMod val="20000"/>
                  <a:lumOff val="80000"/>
                </a:srgbClr>
              </a:solidFill>
            </a:endParaRPr>
          </a:p>
          <a:p>
            <a:pPr lvl="0" algn="ctr" defTabSz="914400">
              <a:defRPr/>
            </a:pPr>
            <a:r>
              <a:rPr lang="en-US" altLang="ko-KR" sz="5400" b="1" dirty="0">
                <a:solidFill>
                  <a:srgbClr val="FFC000">
                    <a:lumMod val="20000"/>
                    <a:lumOff val="80000"/>
                  </a:srgbClr>
                </a:solidFill>
                <a:latin typeface="Arial Narrow" panose="020B0606020202030204" pitchFamily="34" charset="0"/>
                <a:ea typeface="맑은 고딕"/>
              </a:rPr>
              <a:t>Thank you for your attention</a:t>
            </a:r>
            <a:r>
              <a:rPr lang="en-US" altLang="ko-KR" sz="5400" b="1" dirty="0" smtClean="0">
                <a:solidFill>
                  <a:srgbClr val="FFC000">
                    <a:lumMod val="20000"/>
                    <a:lumOff val="80000"/>
                  </a:srgbClr>
                </a:solidFill>
                <a:latin typeface="Arial Narrow" panose="020B0606020202030204" pitchFamily="34" charset="0"/>
                <a:ea typeface="맑은 고딕"/>
              </a:rPr>
              <a:t>!</a:t>
            </a:r>
            <a:endParaRPr lang="en-US" altLang="ko-KR" sz="3600" dirty="0">
              <a:solidFill>
                <a:prstClr val="white"/>
              </a:solidFill>
            </a:endParaRPr>
          </a:p>
          <a:p>
            <a:pPr lvl="0" algn="ctr" defTabSz="914400">
              <a:defRPr/>
            </a:pPr>
            <a:endParaRPr lang="ko-KR" altLang="en-US" sz="3600" dirty="0">
              <a:solidFill>
                <a:prstClr val="white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1477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그림 15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024" y="3956296"/>
            <a:ext cx="4252464" cy="2026929"/>
          </a:xfrm>
          <a:prstGeom prst="rect">
            <a:avLst/>
          </a:prstGeom>
        </p:spPr>
      </p:pic>
      <p:sp>
        <p:nvSpPr>
          <p:cNvPr id="137" name="AutoShape 2"/>
          <p:cNvSpPr>
            <a:spLocks noChangeArrowheads="1"/>
          </p:cNvSpPr>
          <p:nvPr/>
        </p:nvSpPr>
        <p:spPr bwMode="gray">
          <a:xfrm>
            <a:off x="9975402" y="5108511"/>
            <a:ext cx="403428" cy="487184"/>
          </a:xfrm>
          <a:prstGeom prst="downArrow">
            <a:avLst>
              <a:gd name="adj1" fmla="val 68661"/>
              <a:gd name="adj2" fmla="val 61397"/>
            </a:avLst>
          </a:prstGeom>
          <a:gradFill>
            <a:gsLst>
              <a:gs pos="60000">
                <a:srgbClr val="7991BC"/>
              </a:gs>
              <a:gs pos="0">
                <a:schemeClr val="bg1"/>
              </a:gs>
              <a:gs pos="100000">
                <a:srgbClr val="2F5597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pPr algn="ctr"/>
            <a:endParaRPr lang="en-US" altLang="ko-KR" sz="1867" b="1" dirty="0"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D99889B-6EE3-4F96-851E-9C161A708679}"/>
              </a:ext>
            </a:extLst>
          </p:cNvPr>
          <p:cNvSpPr txBox="1"/>
          <p:nvPr/>
        </p:nvSpPr>
        <p:spPr>
          <a:xfrm>
            <a:off x="737797" y="177561"/>
            <a:ext cx="4631871" cy="40011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altLang="ko-KR" sz="2000" b="1" dirty="0">
                <a:latin typeface="Arial" panose="020B0604020202020204" pitchFamily="34" charset="0"/>
                <a:cs typeface="Arial" panose="020B0604020202020204" pitchFamily="34" charset="0"/>
              </a:rPr>
              <a:t>Needs of Renewable Energy Source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4"/>
          <a:srcRect t="28676" b="42757"/>
          <a:stretch/>
        </p:blipFill>
        <p:spPr>
          <a:xfrm>
            <a:off x="59688" y="6019800"/>
            <a:ext cx="11972868" cy="45719"/>
          </a:xfrm>
          <a:prstGeom prst="rect">
            <a:avLst/>
          </a:prstGeom>
        </p:spPr>
      </p:pic>
      <p:sp>
        <p:nvSpPr>
          <p:cNvPr id="102" name="AutoShape 2"/>
          <p:cNvSpPr>
            <a:spLocks noChangeArrowheads="1"/>
          </p:cNvSpPr>
          <p:nvPr/>
        </p:nvSpPr>
        <p:spPr bwMode="gray">
          <a:xfrm>
            <a:off x="3027154" y="2745233"/>
            <a:ext cx="2715684" cy="1459805"/>
          </a:xfrm>
          <a:prstGeom prst="downArrow">
            <a:avLst>
              <a:gd name="adj1" fmla="val 68661"/>
              <a:gd name="adj2" fmla="val 61397"/>
            </a:avLst>
          </a:prstGeom>
          <a:gradFill>
            <a:gsLst>
              <a:gs pos="61000">
                <a:srgbClr val="D1E6C3"/>
              </a:gs>
              <a:gs pos="0">
                <a:schemeClr val="bg1"/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pPr algn="ctr"/>
            <a:endParaRPr lang="en-US" altLang="ko-KR" sz="1867" b="1" dirty="0">
              <a:cs typeface="Arial" panose="020B0604020202020204" pitchFamily="34" charset="0"/>
            </a:endParaRPr>
          </a:p>
        </p:txBody>
      </p:sp>
      <p:grpSp>
        <p:nvGrpSpPr>
          <p:cNvPr id="108" name="그룹 107"/>
          <p:cNvGrpSpPr/>
          <p:nvPr/>
        </p:nvGrpSpPr>
        <p:grpSpPr>
          <a:xfrm>
            <a:off x="4359300" y="4205038"/>
            <a:ext cx="4292488" cy="1472269"/>
            <a:chOff x="5011947" y="4722737"/>
            <a:chExt cx="4037163" cy="1472269"/>
          </a:xfrm>
        </p:grpSpPr>
        <p:sp>
          <p:nvSpPr>
            <p:cNvPr id="109" name="TextBox 108"/>
            <p:cNvSpPr txBox="1"/>
            <p:nvPr/>
          </p:nvSpPr>
          <p:spPr>
            <a:xfrm>
              <a:off x="5011947" y="5173123"/>
              <a:ext cx="4037162" cy="10218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ko-KR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Use of Renewable Energy Source</a:t>
              </a:r>
            </a:p>
            <a:p>
              <a:pPr marL="342900" indent="-3429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ko-KR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Reduction of Greenhouse Gases</a:t>
              </a:r>
            </a:p>
            <a:p>
              <a:pPr marL="342900" indent="-3429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ko-KR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Production </a:t>
              </a:r>
              <a:r>
                <a:rPr lang="en-US" altLang="ko-KR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of </a:t>
              </a:r>
              <a:r>
                <a:rPr lang="en-US" altLang="ko-KR" sz="1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Valuable Energy </a:t>
              </a:r>
              <a:r>
                <a:rPr lang="en-US" altLang="ko-KR" sz="14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Source</a:t>
              </a:r>
              <a:r>
                <a:rPr lang="en-US" altLang="ko-KR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ko-KR" alt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5011948" y="4722737"/>
              <a:ext cx="4037162" cy="378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Issues</a:t>
              </a:r>
              <a:endParaRPr lang="ko-KR" alt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3" name="그룹 102"/>
          <p:cNvGrpSpPr/>
          <p:nvPr/>
        </p:nvGrpSpPr>
        <p:grpSpPr>
          <a:xfrm>
            <a:off x="260542" y="706225"/>
            <a:ext cx="7663808" cy="2362264"/>
            <a:chOff x="147092" y="617395"/>
            <a:chExt cx="8380550" cy="2583190"/>
          </a:xfrm>
        </p:grpSpPr>
        <p:pic>
          <p:nvPicPr>
            <p:cNvPr id="104" name="그림 103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58695" y="955949"/>
              <a:ext cx="3968947" cy="2244636"/>
            </a:xfrm>
            <a:prstGeom prst="rect">
              <a:avLst/>
            </a:prstGeom>
          </p:spPr>
        </p:pic>
        <p:sp>
          <p:nvSpPr>
            <p:cNvPr id="105" name="TextBox 104"/>
            <p:cNvSpPr txBox="1"/>
            <p:nvPr/>
          </p:nvSpPr>
          <p:spPr>
            <a:xfrm>
              <a:off x="864994" y="617395"/>
              <a:ext cx="2592000" cy="338554"/>
            </a:xfrm>
            <a:prstGeom prst="rect">
              <a:avLst/>
            </a:prstGeom>
            <a:noFill/>
            <a:scene3d>
              <a:camera prst="obliqueTopLeft"/>
              <a:lightRig rig="threePt" dir="t"/>
            </a:scene3d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ko-KR" sz="1600" b="1" i="1" spc="-151" dirty="0" smtClean="0">
                  <a:solidFill>
                    <a:srgbClr val="00293F"/>
                  </a:solidFill>
                  <a:ea typeface="맑은 고딕" pitchFamily="50" charset="-127"/>
                  <a:cs typeface="Arial" panose="020B0604020202020204" pitchFamily="34" charset="0"/>
                </a:rPr>
                <a:t>Paris Climate Agreement</a:t>
              </a:r>
              <a:endParaRPr lang="en-US" altLang="ko-KR" sz="1600" b="1" i="1" spc="-151" dirty="0">
                <a:solidFill>
                  <a:srgbClr val="00293F"/>
                </a:solidFill>
                <a:ea typeface="맑은 고딕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247168" y="617395"/>
              <a:ext cx="2592000" cy="338554"/>
            </a:xfrm>
            <a:prstGeom prst="rect">
              <a:avLst/>
            </a:prstGeom>
            <a:noFill/>
            <a:scene3d>
              <a:camera prst="obliqueTopLeft"/>
              <a:lightRig rig="threePt" dir="t"/>
            </a:scene3d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ko-KR" sz="1600" b="1" i="1" spc="-151" dirty="0" smtClean="0">
                  <a:solidFill>
                    <a:srgbClr val="00293F"/>
                  </a:solidFill>
                  <a:ea typeface="맑은 고딕" pitchFamily="50" charset="-127"/>
                  <a:cs typeface="Arial" panose="020B0604020202020204" pitchFamily="34" charset="0"/>
                </a:rPr>
                <a:t>Green new deal </a:t>
              </a:r>
              <a:endParaRPr lang="en-US" altLang="ko-KR" sz="1600" b="1" i="1" spc="-151" dirty="0">
                <a:solidFill>
                  <a:srgbClr val="00293F"/>
                </a:solidFill>
                <a:ea typeface="맑은 고딕" pitchFamily="50" charset="-127"/>
                <a:cs typeface="Arial" panose="020B0604020202020204" pitchFamily="34" charset="0"/>
              </a:endParaRPr>
            </a:p>
          </p:txBody>
        </p:sp>
        <p:pic>
          <p:nvPicPr>
            <p:cNvPr id="107" name="Picture 2" descr="UN Leader Says Citizen Action Must Be Part Of Paris Climate Change Deal -  Youth Journalism International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092" y="916639"/>
              <a:ext cx="4027805" cy="22675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9" name="그룹 148"/>
          <p:cNvGrpSpPr/>
          <p:nvPr/>
        </p:nvGrpSpPr>
        <p:grpSpPr>
          <a:xfrm>
            <a:off x="8600459" y="3544179"/>
            <a:ext cx="3217223" cy="1661988"/>
            <a:chOff x="8539093" y="3633079"/>
            <a:chExt cx="3217223" cy="1661988"/>
          </a:xfrm>
        </p:grpSpPr>
        <p:sp>
          <p:nvSpPr>
            <p:cNvPr id="120" name="모서리가 둥근 직사각형 119"/>
            <p:cNvSpPr/>
            <p:nvPr/>
          </p:nvSpPr>
          <p:spPr>
            <a:xfrm>
              <a:off x="8539093" y="3633079"/>
              <a:ext cx="3188747" cy="1661988"/>
            </a:xfrm>
            <a:prstGeom prst="roundRect">
              <a:avLst/>
            </a:prstGeom>
            <a:noFill/>
            <a:ln w="1905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21" name="그룹 120"/>
            <p:cNvGrpSpPr/>
            <p:nvPr/>
          </p:nvGrpSpPr>
          <p:grpSpPr>
            <a:xfrm>
              <a:off x="8996174" y="3894264"/>
              <a:ext cx="2579221" cy="1317578"/>
              <a:chOff x="9671175" y="4042781"/>
              <a:chExt cx="2579221" cy="1317578"/>
            </a:xfrm>
          </p:grpSpPr>
          <p:grpSp>
            <p:nvGrpSpPr>
              <p:cNvPr id="122" name="그룹 121"/>
              <p:cNvGrpSpPr/>
              <p:nvPr/>
            </p:nvGrpSpPr>
            <p:grpSpPr>
              <a:xfrm>
                <a:off x="9671175" y="4042781"/>
                <a:ext cx="2125982" cy="1317578"/>
                <a:chOff x="9895315" y="3423584"/>
                <a:chExt cx="2125982" cy="1317578"/>
              </a:xfrm>
            </p:grpSpPr>
            <p:pic>
              <p:nvPicPr>
                <p:cNvPr id="125" name="Picture 4" descr="Solar Power Plant - Types, Components, Layout and Operation"/>
                <p:cNvPicPr>
                  <a:picLocks noChangeAspect="1" noChangeArrowheads="1"/>
                </p:cNvPicPr>
                <p:nvPr/>
              </p:nvPicPr>
              <p:blipFill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81" t="1090" r="75420" b="69841"/>
                <a:stretch/>
              </p:blipFill>
              <p:spPr bwMode="auto">
                <a:xfrm>
                  <a:off x="9895315" y="3423584"/>
                  <a:ext cx="962921" cy="79981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26" name="그림 125"/>
                <p:cNvPicPr>
                  <a:picLocks noChangeAspect="1"/>
                </p:cNvPicPr>
                <p:nvPr/>
              </p:nvPicPr>
              <p:blipFill rotWithShape="1">
                <a:blip r:embed="rId8"/>
                <a:srcRect l="82596" t="27456" r="9664" b="52967"/>
                <a:stretch/>
              </p:blipFill>
              <p:spPr>
                <a:xfrm>
                  <a:off x="11497205" y="3814861"/>
                  <a:ext cx="524092" cy="926301"/>
                </a:xfrm>
                <a:prstGeom prst="rect">
                  <a:avLst/>
                </a:prstGeom>
              </p:spPr>
            </p:pic>
            <p:grpSp>
              <p:nvGrpSpPr>
                <p:cNvPr id="127" name="그룹 126"/>
                <p:cNvGrpSpPr/>
                <p:nvPr/>
              </p:nvGrpSpPr>
              <p:grpSpPr>
                <a:xfrm rot="8557359">
                  <a:off x="10905052" y="3966358"/>
                  <a:ext cx="245016" cy="493430"/>
                  <a:chOff x="11257305" y="2333504"/>
                  <a:chExt cx="465184" cy="936819"/>
                </a:xfrm>
              </p:grpSpPr>
              <p:sp>
                <p:nvSpPr>
                  <p:cNvPr id="130" name="사다리꼴 129"/>
                  <p:cNvSpPr/>
                  <p:nvPr/>
                </p:nvSpPr>
                <p:spPr>
                  <a:xfrm>
                    <a:off x="11380944" y="2926787"/>
                    <a:ext cx="341545" cy="343536"/>
                  </a:xfrm>
                  <a:prstGeom prst="trapezoid">
                    <a:avLst>
                      <a:gd name="adj" fmla="val 11986"/>
                    </a:avLst>
                  </a:prstGeom>
                  <a:gradFill>
                    <a:gsLst>
                      <a:gs pos="0">
                        <a:srgbClr val="00B0F0"/>
                      </a:gs>
                      <a:gs pos="33000">
                        <a:srgbClr val="0070C0"/>
                      </a:gs>
                      <a:gs pos="66000">
                        <a:srgbClr val="002060"/>
                      </a:gs>
                      <a:gs pos="100000">
                        <a:srgbClr val="7030A0"/>
                      </a:gs>
                    </a:gsLst>
                    <a:lin ang="4200000" scaled="0"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31" name="사다리꼴 130"/>
                  <p:cNvSpPr/>
                  <p:nvPr/>
                </p:nvSpPr>
                <p:spPr>
                  <a:xfrm>
                    <a:off x="11295605" y="2673208"/>
                    <a:ext cx="252740" cy="254214"/>
                  </a:xfrm>
                  <a:prstGeom prst="trapezoid">
                    <a:avLst>
                      <a:gd name="adj" fmla="val 11986"/>
                    </a:avLst>
                  </a:prstGeom>
                  <a:gradFill>
                    <a:gsLst>
                      <a:gs pos="0">
                        <a:srgbClr val="FFFF00"/>
                      </a:gs>
                      <a:gs pos="33000">
                        <a:srgbClr val="92D050"/>
                      </a:gs>
                      <a:gs pos="66000">
                        <a:srgbClr val="00B050"/>
                      </a:gs>
                      <a:gs pos="100000">
                        <a:srgbClr val="00B0F0"/>
                      </a:gs>
                    </a:gsLst>
                    <a:lin ang="4200000" scaled="0"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32" name="이등변 삼각형 131"/>
                  <p:cNvSpPr/>
                  <p:nvPr/>
                </p:nvSpPr>
                <p:spPr>
                  <a:xfrm>
                    <a:off x="11257305" y="2333504"/>
                    <a:ext cx="162000" cy="339704"/>
                  </a:xfrm>
                  <a:prstGeom prst="triangle">
                    <a:avLst/>
                  </a:prstGeom>
                  <a:gradFill>
                    <a:gsLst>
                      <a:gs pos="0">
                        <a:srgbClr val="C00000"/>
                      </a:gs>
                      <a:gs pos="33000">
                        <a:srgbClr val="FF0000"/>
                      </a:gs>
                      <a:gs pos="66000">
                        <a:srgbClr val="FFC000"/>
                      </a:gs>
                      <a:gs pos="100000">
                        <a:srgbClr val="FFFF00"/>
                      </a:gs>
                    </a:gsLst>
                    <a:lin ang="4200000" scaled="0"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33" name="직각 삼각형 132"/>
                  <p:cNvSpPr/>
                  <p:nvPr/>
                </p:nvSpPr>
                <p:spPr>
                  <a:xfrm flipV="1">
                    <a:off x="11270402" y="2686784"/>
                    <a:ext cx="79200" cy="338400"/>
                  </a:xfrm>
                  <a:prstGeom prst="rtTriangl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34" name="직각 삼각형 133"/>
                  <p:cNvSpPr/>
                  <p:nvPr/>
                </p:nvSpPr>
                <p:spPr>
                  <a:xfrm flipV="1">
                    <a:off x="11380944" y="2928748"/>
                    <a:ext cx="79200" cy="338400"/>
                  </a:xfrm>
                  <a:prstGeom prst="rtTriangl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128" name="TextBox 127"/>
                <p:cNvSpPr txBox="1"/>
                <p:nvPr/>
              </p:nvSpPr>
              <p:spPr>
                <a:xfrm flipH="1">
                  <a:off x="11043729" y="3913103"/>
                  <a:ext cx="393056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altLang="ko-KR" sz="1400" b="1" i="1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hv</a:t>
                  </a:r>
                  <a:endParaRPr lang="ko-KR" altLang="en-US" sz="1400" b="1" i="1" baseline="-25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9" name="TextBox 128"/>
                <p:cNvSpPr txBox="1"/>
                <p:nvPr/>
              </p:nvSpPr>
              <p:spPr>
                <a:xfrm>
                  <a:off x="10027962" y="4004428"/>
                  <a:ext cx="697628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altLang="ko-KR" sz="1600" b="1" dirty="0">
                      <a:solidFill>
                        <a:schemeClr val="tx1">
                          <a:alpha val="6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</a:t>
                  </a:r>
                  <a:r>
                    <a:rPr lang="en-US" altLang="ko-KR" sz="1600" b="1" dirty="0" smtClean="0">
                      <a:solidFill>
                        <a:schemeClr val="tx1">
                          <a:alpha val="6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olar</a:t>
                  </a:r>
                  <a:endParaRPr lang="ko-KR" altLang="en-US" sz="1600" b="1" dirty="0">
                    <a:solidFill>
                      <a:schemeClr val="tx1">
                        <a:alpha val="6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23" name="TextBox 122"/>
              <p:cNvSpPr txBox="1"/>
              <p:nvPr/>
            </p:nvSpPr>
            <p:spPr>
              <a:xfrm>
                <a:off x="11015763" y="5019439"/>
                <a:ext cx="123463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600" b="1" dirty="0">
                    <a:solidFill>
                      <a:schemeClr val="tx1">
                        <a:alpha val="6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</a:t>
                </a:r>
                <a:r>
                  <a:rPr lang="en-US" altLang="ko-KR" sz="1600" b="1" dirty="0" smtClean="0">
                    <a:solidFill>
                      <a:schemeClr val="tx1">
                        <a:alpha val="6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lectrolyte</a:t>
                </a:r>
                <a:endParaRPr lang="ko-KR" altLang="en-US" sz="1600" b="1" dirty="0">
                  <a:solidFill>
                    <a:schemeClr val="tx1">
                      <a:alpha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4" name="TextBox 123"/>
              <p:cNvSpPr txBox="1"/>
              <p:nvPr/>
            </p:nvSpPr>
            <p:spPr>
              <a:xfrm>
                <a:off x="11068007" y="4183661"/>
                <a:ext cx="111921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600" b="1" dirty="0" smtClean="0">
                    <a:solidFill>
                      <a:schemeClr val="tx1">
                        <a:alpha val="6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Electrode</a:t>
                </a:r>
                <a:endParaRPr lang="ko-KR" altLang="en-US" sz="1600" b="1" dirty="0">
                  <a:solidFill>
                    <a:schemeClr val="tx1">
                      <a:alpha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35" name="직사각형 134"/>
            <p:cNvSpPr/>
            <p:nvPr/>
          </p:nvSpPr>
          <p:spPr>
            <a:xfrm>
              <a:off x="8675023" y="3662917"/>
              <a:ext cx="3081293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ko-KR" sz="16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Photoelectrochemical system</a:t>
              </a:r>
              <a:endParaRPr lang="ko-KR" alt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50" name="직사각형 149"/>
          <p:cNvSpPr/>
          <p:nvPr/>
        </p:nvSpPr>
        <p:spPr>
          <a:xfrm>
            <a:off x="10012731" y="3166052"/>
            <a:ext cx="3642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2800" b="1" dirty="0">
                <a:solidFill>
                  <a:srgbClr val="2F5597"/>
                </a:solidFill>
              </a:rPr>
              <a:t>+</a:t>
            </a:r>
            <a:endParaRPr lang="ko-KR" altLang="en-US" sz="2800" dirty="0">
              <a:solidFill>
                <a:srgbClr val="2F5597"/>
              </a:solidFill>
            </a:endParaRPr>
          </a:p>
        </p:txBody>
      </p:sp>
      <p:pic>
        <p:nvPicPr>
          <p:cNvPr id="153" name="그림 152"/>
          <p:cNvPicPr>
            <a:picLocks noChangeAspect="1"/>
          </p:cNvPicPr>
          <p:nvPr/>
        </p:nvPicPr>
        <p:blipFill rotWithShape="1">
          <a:blip r:embed="rId9"/>
          <a:srcRect l="1946" r="4129"/>
          <a:stretch/>
        </p:blipFill>
        <p:spPr>
          <a:xfrm>
            <a:off x="8600459" y="896439"/>
            <a:ext cx="3188747" cy="2371660"/>
          </a:xfrm>
          <a:prstGeom prst="rect">
            <a:avLst/>
          </a:prstGeom>
        </p:spPr>
      </p:pic>
      <p:sp>
        <p:nvSpPr>
          <p:cNvPr id="154" name="모서리가 둥근 직사각형 153"/>
          <p:cNvSpPr/>
          <p:nvPr/>
        </p:nvSpPr>
        <p:spPr>
          <a:xfrm>
            <a:off x="8600459" y="5605663"/>
            <a:ext cx="3188747" cy="338514"/>
          </a:xfrm>
          <a:prstGeom prst="roundRect">
            <a:avLst/>
          </a:prstGeom>
          <a:solidFill>
            <a:srgbClr val="3056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 smtClean="0"/>
              <a:t>Valubable Energy Source</a:t>
            </a:r>
            <a:endParaRPr lang="ko-KR" altLang="en-US" b="1" dirty="0"/>
          </a:p>
        </p:txBody>
      </p:sp>
    </p:spTree>
    <p:extLst>
      <p:ext uri="{BB962C8B-B14F-4D97-AF65-F5344CB8AC3E}">
        <p14:creationId xmlns:p14="http://schemas.microsoft.com/office/powerpoint/2010/main" val="3687076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D99889B-6EE3-4F96-851E-9C161A708679}"/>
              </a:ext>
            </a:extLst>
          </p:cNvPr>
          <p:cNvSpPr txBox="1"/>
          <p:nvPr/>
        </p:nvSpPr>
        <p:spPr>
          <a:xfrm>
            <a:off x="699697" y="177561"/>
            <a:ext cx="3955499" cy="40011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altLang="ko-KR" sz="2000" b="1" dirty="0">
                <a:latin typeface="Arial" panose="020B0604020202020204" pitchFamily="34" charset="0"/>
                <a:cs typeface="Arial" panose="020B0604020202020204" pitchFamily="34" charset="0"/>
              </a:rPr>
              <a:t>What is the glycerol</a:t>
            </a:r>
            <a:endParaRPr lang="ko-KR" altLang="en-US" sz="20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rcRect t="28676" b="42757"/>
          <a:stretch/>
        </p:blipFill>
        <p:spPr>
          <a:xfrm>
            <a:off x="59688" y="6019800"/>
            <a:ext cx="11972868" cy="45719"/>
          </a:xfrm>
          <a:prstGeom prst="rect">
            <a:avLst/>
          </a:prstGeom>
        </p:spPr>
      </p:pic>
      <p:sp>
        <p:nvSpPr>
          <p:cNvPr id="6" name="모서리가 둥근 직사각형 5"/>
          <p:cNvSpPr/>
          <p:nvPr/>
        </p:nvSpPr>
        <p:spPr>
          <a:xfrm>
            <a:off x="595583" y="741752"/>
            <a:ext cx="2066400" cy="301924"/>
          </a:xfrm>
          <a:prstGeom prst="roundRect">
            <a:avLst/>
          </a:prstGeom>
          <a:solidFill>
            <a:srgbClr val="0029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Biofuel</a:t>
            </a:r>
            <a:endParaRPr lang="ko-KR" alt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 descr="Biodiesel Market Size, Share | Industry Trends Growth Report, 202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5550" y="1037540"/>
            <a:ext cx="3895530" cy="239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그룹 7"/>
          <p:cNvGrpSpPr/>
          <p:nvPr/>
        </p:nvGrpSpPr>
        <p:grpSpPr>
          <a:xfrm>
            <a:off x="621257" y="1032451"/>
            <a:ext cx="4405309" cy="2549881"/>
            <a:chOff x="122156" y="3300592"/>
            <a:chExt cx="4405309" cy="2549881"/>
          </a:xfrm>
        </p:grpSpPr>
        <p:pic>
          <p:nvPicPr>
            <p:cNvPr id="9" name="그림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2156" y="3300592"/>
              <a:ext cx="4254498" cy="2266462"/>
            </a:xfrm>
            <a:prstGeom prst="rect">
              <a:avLst/>
            </a:prstGeom>
          </p:spPr>
        </p:pic>
        <p:sp>
          <p:nvSpPr>
            <p:cNvPr id="10" name="직사각형 9"/>
            <p:cNvSpPr/>
            <p:nvPr/>
          </p:nvSpPr>
          <p:spPr>
            <a:xfrm>
              <a:off x="2866433" y="5635029"/>
              <a:ext cx="1661032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Source: European Biofuel Portal</a:t>
              </a:r>
              <a:endParaRPr lang="ko-KR" altLang="en-US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" name="그룹 10"/>
          <p:cNvGrpSpPr/>
          <p:nvPr/>
        </p:nvGrpSpPr>
        <p:grpSpPr>
          <a:xfrm>
            <a:off x="3963739" y="2594626"/>
            <a:ext cx="950116" cy="811174"/>
            <a:chOff x="3426538" y="4862767"/>
            <a:chExt cx="950116" cy="811174"/>
          </a:xfrm>
        </p:grpSpPr>
        <p:sp>
          <p:nvSpPr>
            <p:cNvPr id="12" name="직사각형 11"/>
            <p:cNvSpPr/>
            <p:nvPr/>
          </p:nvSpPr>
          <p:spPr>
            <a:xfrm>
              <a:off x="3426538" y="4862767"/>
              <a:ext cx="697627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8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Byproduct</a:t>
              </a:r>
              <a:endParaRPr lang="ko-KR" altLang="en-US" sz="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모서리가 둥근 직사각형 12"/>
            <p:cNvSpPr/>
            <p:nvPr/>
          </p:nvSpPr>
          <p:spPr>
            <a:xfrm>
              <a:off x="3426538" y="5063743"/>
              <a:ext cx="950116" cy="610198"/>
            </a:xfrm>
            <a:prstGeom prst="roundRect">
              <a:avLst/>
            </a:prstGeom>
            <a:noFill/>
            <a:ln w="1905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5" name="그림 1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7315" b="64167" l="33333" r="61667"/>
                    </a14:imgEffect>
                  </a14:imgLayer>
                </a14:imgProps>
              </a:ext>
            </a:extLst>
          </a:blip>
          <a:srcRect l="39148" t="35967" r="41032" b="37697"/>
          <a:stretch/>
        </p:blipFill>
        <p:spPr>
          <a:xfrm>
            <a:off x="456548" y="4222681"/>
            <a:ext cx="1906452" cy="1238314"/>
          </a:xfrm>
          <a:prstGeom prst="rect">
            <a:avLst/>
          </a:prstGeom>
        </p:spPr>
      </p:pic>
      <p:sp>
        <p:nvSpPr>
          <p:cNvPr id="16" name="모서리가 둥근 직사각형 15"/>
          <p:cNvSpPr/>
          <p:nvPr/>
        </p:nvSpPr>
        <p:spPr>
          <a:xfrm>
            <a:off x="595583" y="3688002"/>
            <a:ext cx="2055600" cy="301924"/>
          </a:xfrm>
          <a:prstGeom prst="roundRect">
            <a:avLst/>
          </a:prstGeom>
          <a:solidFill>
            <a:srgbClr val="0029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Glycerol</a:t>
            </a:r>
            <a:endParaRPr lang="ko-KR" alt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2748506" y="4216377"/>
            <a:ext cx="300556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Byproduct of biodiesel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High </a:t>
            </a:r>
            <a:r>
              <a:rPr lang="en-US" altLang="ko-KR" sz="1600" b="1" dirty="0">
                <a:latin typeface="Arial" panose="020B0604020202020204" pitchFamily="34" charset="0"/>
                <a:cs typeface="Arial" panose="020B0604020202020204" pitchFamily="34" charset="0"/>
              </a:rPr>
              <a:t>viscosity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600" b="1" dirty="0">
                <a:latin typeface="Arial" panose="020B0604020202020204" pitchFamily="34" charset="0"/>
                <a:cs typeface="Arial" panose="020B0604020202020204" pitchFamily="34" charset="0"/>
              </a:rPr>
              <a:t>Low </a:t>
            </a:r>
            <a:r>
              <a:rPr lang="en-US" altLang="ko-KR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value</a:t>
            </a:r>
          </a:p>
        </p:txBody>
      </p:sp>
      <p:grpSp>
        <p:nvGrpSpPr>
          <p:cNvPr id="20" name="그룹 19"/>
          <p:cNvGrpSpPr/>
          <p:nvPr/>
        </p:nvGrpSpPr>
        <p:grpSpPr>
          <a:xfrm>
            <a:off x="8136896" y="4069678"/>
            <a:ext cx="1488707" cy="971503"/>
            <a:chOff x="8708277" y="4030486"/>
            <a:chExt cx="1488707" cy="971503"/>
          </a:xfrm>
        </p:grpSpPr>
        <p:pic>
          <p:nvPicPr>
            <p:cNvPr id="21" name="Picture 6" descr="https://ars.els-cdn.com/content/image/1-s2.0-S0378382019300736-gr5_lrg.jp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331" t="29712" b="48586"/>
            <a:stretch/>
          </p:blipFill>
          <p:spPr bwMode="auto">
            <a:xfrm>
              <a:off x="8732409" y="4064015"/>
              <a:ext cx="1464575" cy="9379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2" name="그룹 21"/>
            <p:cNvGrpSpPr/>
            <p:nvPr/>
          </p:nvGrpSpPr>
          <p:grpSpPr>
            <a:xfrm>
              <a:off x="8708277" y="4030486"/>
              <a:ext cx="1244764" cy="276999"/>
              <a:chOff x="8708277" y="4030486"/>
              <a:chExt cx="1244764" cy="276999"/>
            </a:xfrm>
          </p:grpSpPr>
          <p:sp>
            <p:nvSpPr>
              <p:cNvPr id="23" name="모서리가 둥근 직사각형 22"/>
              <p:cNvSpPr/>
              <p:nvPr/>
            </p:nvSpPr>
            <p:spPr>
              <a:xfrm>
                <a:off x="8745552" y="4058395"/>
                <a:ext cx="1170214" cy="221180"/>
              </a:xfrm>
              <a:prstGeom prst="roundRect">
                <a:avLst/>
              </a:prstGeom>
              <a:solidFill>
                <a:srgbClr val="2F559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altLang="ko-KR" sz="800" dirty="0">
                  <a:cs typeface="Arial" panose="020B0604020202020204" pitchFamily="34" charset="0"/>
                </a:endParaRPr>
              </a:p>
            </p:txBody>
          </p:sp>
          <p:sp>
            <p:nvSpPr>
              <p:cNvPr id="24" name="직사각형 23"/>
              <p:cNvSpPr/>
              <p:nvPr/>
            </p:nvSpPr>
            <p:spPr>
              <a:xfrm>
                <a:off x="8708277" y="4030486"/>
                <a:ext cx="1244764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ko-KR" sz="1200" b="1" dirty="0" smtClean="0">
                    <a:solidFill>
                      <a:schemeClr val="bg1"/>
                    </a:solidFill>
                    <a:cs typeface="Arial" panose="020B0604020202020204" pitchFamily="34" charset="0"/>
                  </a:rPr>
                  <a:t>Pharamaceutical</a:t>
                </a:r>
                <a:endParaRPr lang="en-US" altLang="ko-KR" sz="1200" b="1" dirty="0">
                  <a:solidFill>
                    <a:schemeClr val="bg1"/>
                  </a:solidFill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25" name="그룹 24"/>
          <p:cNvGrpSpPr/>
          <p:nvPr/>
        </p:nvGrpSpPr>
        <p:grpSpPr>
          <a:xfrm>
            <a:off x="6515557" y="4095883"/>
            <a:ext cx="1336993" cy="945298"/>
            <a:chOff x="7086938" y="4030486"/>
            <a:chExt cx="1336993" cy="945298"/>
          </a:xfrm>
        </p:grpSpPr>
        <p:pic>
          <p:nvPicPr>
            <p:cNvPr id="26" name="Picture 2" descr="알고 보니 찰떡궁합, 화장품과 ICT – SK텔레콤 뉴스룸"/>
            <p:cNvPicPr>
              <a:picLocks noChangeAspect="1" noChangeArrowheads="1"/>
            </p:cNvPicPr>
            <p:nvPr/>
          </p:nvPicPr>
          <p:blipFill rotWithShape="1"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88" t="-787" r="4891" b="354"/>
            <a:stretch/>
          </p:blipFill>
          <p:spPr bwMode="auto">
            <a:xfrm>
              <a:off x="7086938" y="4090220"/>
              <a:ext cx="1336993" cy="8855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7" name="그룹 26"/>
            <p:cNvGrpSpPr/>
            <p:nvPr/>
          </p:nvGrpSpPr>
          <p:grpSpPr>
            <a:xfrm>
              <a:off x="7086938" y="4030486"/>
              <a:ext cx="1170216" cy="276999"/>
              <a:chOff x="7086938" y="4030486"/>
              <a:chExt cx="1170216" cy="276999"/>
            </a:xfrm>
          </p:grpSpPr>
          <p:sp>
            <p:nvSpPr>
              <p:cNvPr id="28" name="모서리가 둥근 직사각형 27"/>
              <p:cNvSpPr/>
              <p:nvPr/>
            </p:nvSpPr>
            <p:spPr>
              <a:xfrm>
                <a:off x="7086938" y="4058395"/>
                <a:ext cx="1170214" cy="221180"/>
              </a:xfrm>
              <a:prstGeom prst="roundRect">
                <a:avLst/>
              </a:prstGeom>
              <a:solidFill>
                <a:srgbClr val="2F559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altLang="ko-KR" sz="800" dirty="0">
                  <a:cs typeface="Arial" panose="020B0604020202020204" pitchFamily="34" charset="0"/>
                </a:endParaRPr>
              </a:p>
            </p:txBody>
          </p:sp>
          <p:sp>
            <p:nvSpPr>
              <p:cNvPr id="29" name="직사각형 28"/>
              <p:cNvSpPr/>
              <p:nvPr/>
            </p:nvSpPr>
            <p:spPr>
              <a:xfrm>
                <a:off x="7086938" y="4030486"/>
                <a:ext cx="1170216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ko-KR" sz="1200" b="1" dirty="0" smtClean="0">
                    <a:solidFill>
                      <a:schemeClr val="bg1"/>
                    </a:solidFill>
                    <a:cs typeface="Arial" panose="020B0604020202020204" pitchFamily="34" charset="0"/>
                  </a:rPr>
                  <a:t>Cosmetic</a:t>
                </a:r>
                <a:endParaRPr lang="en-US" altLang="ko-KR" sz="1200" b="1" dirty="0">
                  <a:solidFill>
                    <a:schemeClr val="bg1"/>
                  </a:solidFill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30" name="그룹 29"/>
          <p:cNvGrpSpPr/>
          <p:nvPr/>
        </p:nvGrpSpPr>
        <p:grpSpPr>
          <a:xfrm>
            <a:off x="9934081" y="4084182"/>
            <a:ext cx="1464575" cy="956999"/>
            <a:chOff x="10505462" y="4030486"/>
            <a:chExt cx="1464575" cy="956999"/>
          </a:xfrm>
        </p:grpSpPr>
        <p:pic>
          <p:nvPicPr>
            <p:cNvPr id="31" name="Picture 6" descr="https://ars.els-cdn.com/content/image/1-s2.0-S0378382019300736-gr5_lrg.jp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331" t="55218" b="23751"/>
            <a:stretch/>
          </p:blipFill>
          <p:spPr bwMode="auto">
            <a:xfrm>
              <a:off x="10505462" y="4078520"/>
              <a:ext cx="1464575" cy="9089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2" name="그룹 31"/>
            <p:cNvGrpSpPr/>
            <p:nvPr/>
          </p:nvGrpSpPr>
          <p:grpSpPr>
            <a:xfrm>
              <a:off x="10520702" y="4030486"/>
              <a:ext cx="1170216" cy="276999"/>
              <a:chOff x="10520702" y="4030486"/>
              <a:chExt cx="1170216" cy="276999"/>
            </a:xfrm>
          </p:grpSpPr>
          <p:sp>
            <p:nvSpPr>
              <p:cNvPr id="33" name="모서리가 둥근 직사각형 32"/>
              <p:cNvSpPr/>
              <p:nvPr/>
            </p:nvSpPr>
            <p:spPr>
              <a:xfrm>
                <a:off x="10520702" y="4058395"/>
                <a:ext cx="1170214" cy="221180"/>
              </a:xfrm>
              <a:prstGeom prst="roundRect">
                <a:avLst/>
              </a:prstGeom>
              <a:solidFill>
                <a:srgbClr val="2F559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altLang="ko-KR" sz="800" dirty="0">
                  <a:cs typeface="Arial" panose="020B0604020202020204" pitchFamily="34" charset="0"/>
                </a:endParaRPr>
              </a:p>
            </p:txBody>
          </p:sp>
          <p:sp>
            <p:nvSpPr>
              <p:cNvPr id="34" name="직사각형 33"/>
              <p:cNvSpPr/>
              <p:nvPr/>
            </p:nvSpPr>
            <p:spPr>
              <a:xfrm>
                <a:off x="10520702" y="4030486"/>
                <a:ext cx="1170216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ko-KR" sz="1200" b="1" dirty="0" smtClean="0">
                    <a:solidFill>
                      <a:schemeClr val="bg1"/>
                    </a:solidFill>
                    <a:cs typeface="Arial" panose="020B0604020202020204" pitchFamily="34" charset="0"/>
                  </a:rPr>
                  <a:t>Medicine</a:t>
                </a:r>
                <a:endParaRPr lang="en-US" altLang="ko-KR" sz="1200" b="1" dirty="0">
                  <a:solidFill>
                    <a:schemeClr val="bg1"/>
                  </a:solidFill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35" name="그룹 34"/>
          <p:cNvGrpSpPr/>
          <p:nvPr/>
        </p:nvGrpSpPr>
        <p:grpSpPr>
          <a:xfrm>
            <a:off x="9015997" y="5094815"/>
            <a:ext cx="1464575" cy="931127"/>
            <a:chOff x="9587378" y="5233704"/>
            <a:chExt cx="1464575" cy="931127"/>
          </a:xfrm>
        </p:grpSpPr>
        <p:pic>
          <p:nvPicPr>
            <p:cNvPr id="36" name="Picture 6" descr="https://ars.els-cdn.com/content/image/1-s2.0-S0378382019300736-gr5_lrg.jp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331" t="78298" b="1118"/>
            <a:stretch/>
          </p:blipFill>
          <p:spPr bwMode="auto">
            <a:xfrm>
              <a:off x="9587378" y="5275208"/>
              <a:ext cx="1464575" cy="8896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모서리가 둥근 직사각형 36"/>
            <p:cNvSpPr/>
            <p:nvPr/>
          </p:nvSpPr>
          <p:spPr>
            <a:xfrm>
              <a:off x="9603762" y="5261613"/>
              <a:ext cx="1170214" cy="221180"/>
            </a:xfrm>
            <a:prstGeom prst="roundRect">
              <a:avLst/>
            </a:prstGeom>
            <a:solidFill>
              <a:srgbClr val="2F55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ko-KR" sz="800" dirty="0">
                <a:cs typeface="Arial" panose="020B0604020202020204" pitchFamily="34" charset="0"/>
              </a:endParaRPr>
            </a:p>
          </p:txBody>
        </p:sp>
        <p:sp>
          <p:nvSpPr>
            <p:cNvPr id="38" name="직사각형 37"/>
            <p:cNvSpPr/>
            <p:nvPr/>
          </p:nvSpPr>
          <p:spPr>
            <a:xfrm>
              <a:off x="9619002" y="5233704"/>
              <a:ext cx="1170216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200" b="1" dirty="0" smtClean="0">
                  <a:solidFill>
                    <a:schemeClr val="bg1"/>
                  </a:solidFill>
                  <a:cs typeface="Arial" panose="020B0604020202020204" pitchFamily="34" charset="0"/>
                </a:rPr>
                <a:t>Chemical</a:t>
              </a:r>
              <a:endParaRPr lang="en-US" altLang="ko-KR" sz="1200" b="1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39" name="그룹 38"/>
          <p:cNvGrpSpPr/>
          <p:nvPr/>
        </p:nvGrpSpPr>
        <p:grpSpPr>
          <a:xfrm>
            <a:off x="7306057" y="5094815"/>
            <a:ext cx="1338351" cy="930945"/>
            <a:chOff x="7877438" y="5233704"/>
            <a:chExt cx="1338351" cy="930945"/>
          </a:xfrm>
        </p:grpSpPr>
        <p:pic>
          <p:nvPicPr>
            <p:cNvPr id="40" name="Picture 4" descr="Gasoline vs. Natural Gas - Fuel Express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77438" y="5275390"/>
              <a:ext cx="1338351" cy="8892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모서리가 둥근 직사각형 40"/>
            <p:cNvSpPr/>
            <p:nvPr/>
          </p:nvSpPr>
          <p:spPr>
            <a:xfrm>
              <a:off x="7877438" y="5261613"/>
              <a:ext cx="1170214" cy="221180"/>
            </a:xfrm>
            <a:prstGeom prst="roundRect">
              <a:avLst/>
            </a:prstGeom>
            <a:solidFill>
              <a:srgbClr val="2F55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ko-KR" sz="800" dirty="0">
                <a:cs typeface="Arial" panose="020B0604020202020204" pitchFamily="34" charset="0"/>
              </a:endParaRPr>
            </a:p>
          </p:txBody>
        </p:sp>
        <p:sp>
          <p:nvSpPr>
            <p:cNvPr id="42" name="직사각형 41"/>
            <p:cNvSpPr/>
            <p:nvPr/>
          </p:nvSpPr>
          <p:spPr>
            <a:xfrm>
              <a:off x="7892678" y="5233704"/>
              <a:ext cx="1170216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200" b="1" dirty="0" smtClean="0">
                  <a:solidFill>
                    <a:schemeClr val="bg1"/>
                  </a:solidFill>
                  <a:cs typeface="Arial" panose="020B0604020202020204" pitchFamily="34" charset="0"/>
                </a:rPr>
                <a:t>Fuel</a:t>
              </a:r>
              <a:endParaRPr lang="en-US" altLang="ko-KR" sz="1200" b="1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74" name="모서리가 둥근 직사각형 73"/>
          <p:cNvSpPr/>
          <p:nvPr/>
        </p:nvSpPr>
        <p:spPr>
          <a:xfrm>
            <a:off x="6515556" y="3688002"/>
            <a:ext cx="2054511" cy="301924"/>
          </a:xfrm>
          <a:prstGeom prst="roundRect">
            <a:avLst/>
          </a:prstGeom>
          <a:solidFill>
            <a:srgbClr val="0029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Valuable products</a:t>
            </a:r>
            <a:endParaRPr lang="ko-KR" alt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AutoShape 2"/>
          <p:cNvSpPr>
            <a:spLocks noChangeArrowheads="1"/>
          </p:cNvSpPr>
          <p:nvPr/>
        </p:nvSpPr>
        <p:spPr bwMode="gray">
          <a:xfrm rot="16200000">
            <a:off x="4340639" y="2050107"/>
            <a:ext cx="485462" cy="3577715"/>
          </a:xfrm>
          <a:prstGeom prst="downArrow">
            <a:avLst>
              <a:gd name="adj1" fmla="val 68661"/>
              <a:gd name="adj2" fmla="val 61397"/>
            </a:avLst>
          </a:prstGeom>
          <a:gradFill>
            <a:gsLst>
              <a:gs pos="89000">
                <a:srgbClr val="8CAE74"/>
              </a:gs>
              <a:gs pos="8000">
                <a:srgbClr val="D1E6C3"/>
              </a:gs>
              <a:gs pos="0">
                <a:schemeClr val="bg1"/>
              </a:gs>
              <a:gs pos="100000">
                <a:schemeClr val="accent6">
                  <a:lumMod val="7500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vert="eaVert" wrap="none" anchor="ctr"/>
          <a:lstStyle/>
          <a:p>
            <a:pPr algn="ctr"/>
            <a:r>
              <a:rPr lang="en-US" altLang="ko-KR" sz="1867" b="1" dirty="0" smtClean="0">
                <a:latin typeface="Arial" panose="020B0604020202020204" pitchFamily="34" charset="0"/>
                <a:cs typeface="Arial" panose="020B0604020202020204" pitchFamily="34" charset="0"/>
              </a:rPr>
              <a:t>Needs to be conberted to</a:t>
            </a:r>
            <a:endParaRPr lang="en-US" altLang="ko-KR" sz="1867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9655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D99889B-6EE3-4F96-851E-9C161A708679}"/>
              </a:ext>
            </a:extLst>
          </p:cNvPr>
          <p:cNvSpPr txBox="1"/>
          <p:nvPr/>
        </p:nvSpPr>
        <p:spPr>
          <a:xfrm>
            <a:off x="699697" y="177561"/>
            <a:ext cx="9290609" cy="40011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altLang="ko-KR" sz="2000" b="1" dirty="0">
                <a:latin typeface="Arial" panose="020B0604020202020204" pitchFamily="34" charset="0"/>
                <a:cs typeface="Arial" panose="020B0604020202020204" pitchFamily="34" charset="0"/>
              </a:rPr>
              <a:t>Principles of Photoelectrochemical </a:t>
            </a:r>
            <a:r>
              <a:rPr lang="en-US" altLang="ko-K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Glycerol </a:t>
            </a:r>
            <a:r>
              <a:rPr lang="en-US" altLang="ko-KR" sz="2000" b="1" dirty="0">
                <a:latin typeface="Arial" panose="020B0604020202020204" pitchFamily="34" charset="0"/>
                <a:cs typeface="Arial" panose="020B0604020202020204" pitchFamily="34" charset="0"/>
              </a:rPr>
              <a:t>Oxidation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rcRect t="28676" b="42757"/>
          <a:stretch/>
        </p:blipFill>
        <p:spPr>
          <a:xfrm>
            <a:off x="59688" y="6019800"/>
            <a:ext cx="11972868" cy="45719"/>
          </a:xfrm>
          <a:prstGeom prst="rect">
            <a:avLst/>
          </a:prstGeom>
        </p:spPr>
      </p:pic>
      <p:grpSp>
        <p:nvGrpSpPr>
          <p:cNvPr id="6" name="그룹 5"/>
          <p:cNvGrpSpPr/>
          <p:nvPr/>
        </p:nvGrpSpPr>
        <p:grpSpPr>
          <a:xfrm>
            <a:off x="2062697" y="892562"/>
            <a:ext cx="8066607" cy="3804689"/>
            <a:chOff x="1829279" y="892562"/>
            <a:chExt cx="8066607" cy="3804689"/>
          </a:xfrm>
        </p:grpSpPr>
        <p:pic>
          <p:nvPicPr>
            <p:cNvPr id="7" name="그림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87684" y="1180447"/>
              <a:ext cx="5308202" cy="2629492"/>
            </a:xfrm>
            <a:prstGeom prst="rect">
              <a:avLst/>
            </a:prstGeom>
          </p:spPr>
        </p:pic>
        <p:sp>
          <p:nvSpPr>
            <p:cNvPr id="8" name="타원 7">
              <a:extLst>
                <a:ext uri="{FF2B5EF4-FFF2-40B4-BE49-F238E27FC236}">
                  <a16:creationId xmlns:a16="http://schemas.microsoft.com/office/drawing/2014/main" id="{16C72A8D-6582-6140-99D2-8104FD27FE4D}"/>
                </a:ext>
              </a:extLst>
            </p:cNvPr>
            <p:cNvSpPr/>
            <p:nvPr/>
          </p:nvSpPr>
          <p:spPr>
            <a:xfrm>
              <a:off x="6880310" y="2614453"/>
              <a:ext cx="315085" cy="341029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grpSp>
          <p:nvGrpSpPr>
            <p:cNvPr id="9" name="그룹 8"/>
            <p:cNvGrpSpPr/>
            <p:nvPr/>
          </p:nvGrpSpPr>
          <p:grpSpPr>
            <a:xfrm>
              <a:off x="1829279" y="892562"/>
              <a:ext cx="5089276" cy="1811056"/>
              <a:chOff x="422694" y="536689"/>
              <a:chExt cx="5089276" cy="1811056"/>
            </a:xfrm>
          </p:grpSpPr>
          <p:grpSp>
            <p:nvGrpSpPr>
              <p:cNvPr id="17" name="그룹 16"/>
              <p:cNvGrpSpPr/>
              <p:nvPr/>
            </p:nvGrpSpPr>
            <p:grpSpPr>
              <a:xfrm>
                <a:off x="422694" y="536689"/>
                <a:ext cx="2061714" cy="1662778"/>
                <a:chOff x="422694" y="536689"/>
                <a:chExt cx="2061714" cy="1662778"/>
              </a:xfrm>
            </p:grpSpPr>
            <p:sp>
              <p:nvSpPr>
                <p:cNvPr id="19" name="직사각형 18"/>
                <p:cNvSpPr/>
                <p:nvPr/>
              </p:nvSpPr>
              <p:spPr>
                <a:xfrm>
                  <a:off x="422694" y="704903"/>
                  <a:ext cx="2061714" cy="1494564"/>
                </a:xfrm>
                <a:prstGeom prst="rect">
                  <a:avLst/>
                </a:prstGeom>
                <a:noFill/>
                <a:ln>
                  <a:solidFill>
                    <a:srgbClr val="2F559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pic>
              <p:nvPicPr>
                <p:cNvPr id="20" name="그림 19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687762" y="871713"/>
                  <a:ext cx="1456763" cy="1310502"/>
                </a:xfrm>
                <a:prstGeom prst="rect">
                  <a:avLst/>
                </a:prstGeom>
              </p:spPr>
            </p:pic>
            <p:sp>
              <p:nvSpPr>
                <p:cNvPr id="21" name="모서리가 둥근 직사각형 20"/>
                <p:cNvSpPr/>
                <p:nvPr/>
              </p:nvSpPr>
              <p:spPr>
                <a:xfrm>
                  <a:off x="550235" y="536689"/>
                  <a:ext cx="1806633" cy="301924"/>
                </a:xfrm>
                <a:prstGeom prst="roundRect">
                  <a:avLst/>
                </a:prstGeom>
                <a:solidFill>
                  <a:srgbClr val="2F559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ko-KR" sz="1100" b="1" i="1" dirty="0">
                      <a:solidFill>
                        <a:schemeClr val="bg1"/>
                      </a:solidFill>
                    </a:rPr>
                    <a:t>vs.</a:t>
                  </a:r>
                  <a:r>
                    <a:rPr lang="en-US" altLang="ko-KR" sz="1100" b="1" dirty="0">
                      <a:solidFill>
                        <a:schemeClr val="bg1"/>
                      </a:solidFill>
                    </a:rPr>
                    <a:t> PEC Water Oxidation</a:t>
                  </a:r>
                  <a:endParaRPr lang="ko-KR" altLang="en-US" sz="1100" dirty="0">
                    <a:solidFill>
                      <a:schemeClr val="bg1"/>
                    </a:solidFill>
                  </a:endParaRPr>
                </a:p>
              </p:txBody>
            </p:sp>
          </p:grpSp>
          <p:cxnSp>
            <p:nvCxnSpPr>
              <p:cNvPr id="18" name="직선 연결선[R] 227">
                <a:extLst>
                  <a:ext uri="{FF2B5EF4-FFF2-40B4-BE49-F238E27FC236}">
                    <a16:creationId xmlns:a16="http://schemas.microsoft.com/office/drawing/2014/main" id="{2A44DF45-6E9E-8341-9AAE-1015A0B65273}"/>
                  </a:ext>
                </a:extLst>
              </p:cNvPr>
              <p:cNvCxnSpPr>
                <a:cxnSpLocks/>
                <a:stCxn id="19" idx="3"/>
              </p:cNvCxnSpPr>
              <p:nvPr/>
            </p:nvCxnSpPr>
            <p:spPr>
              <a:xfrm>
                <a:off x="2484408" y="1452185"/>
                <a:ext cx="3027562" cy="895560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그룹 9"/>
            <p:cNvGrpSpPr/>
            <p:nvPr/>
          </p:nvGrpSpPr>
          <p:grpSpPr>
            <a:xfrm>
              <a:off x="1829279" y="2610032"/>
              <a:ext cx="5089276" cy="2087219"/>
              <a:chOff x="422694" y="2254159"/>
              <a:chExt cx="5089276" cy="2087219"/>
            </a:xfrm>
          </p:grpSpPr>
          <p:sp>
            <p:nvSpPr>
              <p:cNvPr id="13" name="직사각형 12"/>
              <p:cNvSpPr/>
              <p:nvPr/>
            </p:nvSpPr>
            <p:spPr>
              <a:xfrm>
                <a:off x="422694" y="2404306"/>
                <a:ext cx="2061714" cy="1937071"/>
              </a:xfrm>
              <a:prstGeom prst="rect">
                <a:avLst/>
              </a:prstGeom>
              <a:noFill/>
              <a:ln>
                <a:solidFill>
                  <a:srgbClr val="00293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14" name="그림 13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49088" y="2628028"/>
                <a:ext cx="1600317" cy="1713350"/>
              </a:xfrm>
              <a:prstGeom prst="rect">
                <a:avLst/>
              </a:prstGeom>
            </p:spPr>
          </p:pic>
          <p:sp>
            <p:nvSpPr>
              <p:cNvPr id="15" name="모서리가 둥근 직사각형 14"/>
              <p:cNvSpPr/>
              <p:nvPr/>
            </p:nvSpPr>
            <p:spPr>
              <a:xfrm>
                <a:off x="550235" y="2254159"/>
                <a:ext cx="1806633" cy="301924"/>
              </a:xfrm>
              <a:prstGeom prst="roundRect">
                <a:avLst/>
              </a:prstGeom>
              <a:solidFill>
                <a:srgbClr val="0029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1100" b="1" i="1" dirty="0">
                    <a:solidFill>
                      <a:schemeClr val="bg1"/>
                    </a:solidFill>
                  </a:rPr>
                  <a:t>vs.</a:t>
                </a:r>
                <a:r>
                  <a:rPr lang="en-US" altLang="ko-KR" sz="1100" b="1" dirty="0">
                    <a:solidFill>
                      <a:schemeClr val="bg1"/>
                    </a:solidFill>
                  </a:rPr>
                  <a:t> PEC </a:t>
                </a:r>
                <a:r>
                  <a:rPr lang="en-US" altLang="ko-KR" sz="1100" b="1" dirty="0" smtClean="0">
                    <a:solidFill>
                      <a:schemeClr val="bg1"/>
                    </a:solidFill>
                  </a:rPr>
                  <a:t>Glycerol Oxidation</a:t>
                </a:r>
                <a:endParaRPr lang="ko-KR" altLang="en-US" sz="1100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16" name="직선 연결선[R] 230">
                <a:extLst>
                  <a:ext uri="{FF2B5EF4-FFF2-40B4-BE49-F238E27FC236}">
                    <a16:creationId xmlns:a16="http://schemas.microsoft.com/office/drawing/2014/main" id="{41ED5D97-0546-7C4E-95D2-A5FE331E8FCF}"/>
                  </a:ext>
                </a:extLst>
              </p:cNvPr>
              <p:cNvCxnSpPr>
                <a:cxnSpLocks/>
                <a:stCxn id="13" idx="3"/>
              </p:cNvCxnSpPr>
              <p:nvPr/>
            </p:nvCxnSpPr>
            <p:spPr>
              <a:xfrm flipV="1">
                <a:off x="2484408" y="2556084"/>
                <a:ext cx="3027562" cy="816758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모서리가 둥근 직사각형 10"/>
            <p:cNvSpPr/>
            <p:nvPr/>
          </p:nvSpPr>
          <p:spPr>
            <a:xfrm>
              <a:off x="3820771" y="1496584"/>
              <a:ext cx="2376208" cy="30192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1050" b="1" i="1" dirty="0" smtClean="0">
                  <a:solidFill>
                    <a:srgbClr val="00293F"/>
                  </a:solidFill>
                </a:rPr>
                <a:t>Slow reaction</a:t>
              </a:r>
            </a:p>
            <a:p>
              <a:r>
                <a:rPr lang="en-US" altLang="ko-KR" sz="1050" b="1" i="1" dirty="0" smtClean="0">
                  <a:solidFill>
                    <a:srgbClr val="00293F"/>
                  </a:solidFill>
                </a:rPr>
                <a:t>Oxidation: 2H</a:t>
              </a:r>
              <a:r>
                <a:rPr lang="en-US" altLang="ko-KR" sz="1050" b="1" i="1" baseline="-25000" dirty="0" smtClean="0">
                  <a:solidFill>
                    <a:srgbClr val="00293F"/>
                  </a:solidFill>
                </a:rPr>
                <a:t>2</a:t>
              </a:r>
              <a:r>
                <a:rPr lang="en-US" altLang="ko-KR" sz="1050" b="1" i="1" dirty="0" smtClean="0">
                  <a:solidFill>
                    <a:srgbClr val="00293F"/>
                  </a:solidFill>
                </a:rPr>
                <a:t>O + </a:t>
              </a:r>
              <a:r>
                <a:rPr lang="en-US" altLang="ko-KR" sz="1050" b="1" i="1" dirty="0" err="1" smtClean="0">
                  <a:solidFill>
                    <a:srgbClr val="00293F"/>
                  </a:solidFill>
                </a:rPr>
                <a:t>hv</a:t>
              </a:r>
              <a:r>
                <a:rPr lang="en-US" altLang="ko-KR" sz="1050" b="1" i="1" dirty="0" smtClean="0">
                  <a:solidFill>
                    <a:srgbClr val="00293F"/>
                  </a:solidFill>
                </a:rPr>
                <a:t> → O</a:t>
              </a:r>
              <a:r>
                <a:rPr lang="en-US" altLang="ko-KR" sz="1050" b="1" i="1" baseline="-25000" dirty="0" smtClean="0">
                  <a:solidFill>
                    <a:srgbClr val="00293F"/>
                  </a:solidFill>
                </a:rPr>
                <a:t>2</a:t>
              </a:r>
              <a:r>
                <a:rPr lang="en-US" altLang="ko-KR" sz="1050" b="1" i="1" dirty="0" smtClean="0">
                  <a:solidFill>
                    <a:srgbClr val="00293F"/>
                  </a:solidFill>
                </a:rPr>
                <a:t> + 4H</a:t>
              </a:r>
              <a:r>
                <a:rPr lang="en-US" altLang="ko-KR" sz="1050" b="1" i="1" baseline="30000" dirty="0" smtClean="0">
                  <a:solidFill>
                    <a:srgbClr val="00293F"/>
                  </a:solidFill>
                </a:rPr>
                <a:t>+</a:t>
              </a:r>
              <a:r>
                <a:rPr lang="en-US" altLang="ko-KR" sz="1050" b="1" i="1" dirty="0" smtClean="0">
                  <a:solidFill>
                    <a:srgbClr val="00293F"/>
                  </a:solidFill>
                </a:rPr>
                <a:t> + 4e</a:t>
              </a:r>
              <a:r>
                <a:rPr lang="en-US" altLang="ko-KR" sz="1050" b="1" i="1" baseline="30000" dirty="0" smtClean="0">
                  <a:solidFill>
                    <a:srgbClr val="00293F"/>
                  </a:solidFill>
                </a:rPr>
                <a:t>-</a:t>
              </a:r>
              <a:endParaRPr lang="ko-KR" altLang="en-US" sz="1050" baseline="30000" dirty="0">
                <a:solidFill>
                  <a:srgbClr val="00293F"/>
                </a:solidFill>
              </a:endParaRPr>
            </a:p>
          </p:txBody>
        </p:sp>
        <p:sp>
          <p:nvSpPr>
            <p:cNvPr id="12" name="모서리가 둥근 직사각형 11"/>
            <p:cNvSpPr/>
            <p:nvPr/>
          </p:nvSpPr>
          <p:spPr>
            <a:xfrm>
              <a:off x="3820770" y="3824152"/>
              <a:ext cx="3451777" cy="30192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1050" b="1" i="1" dirty="0" smtClean="0">
                  <a:solidFill>
                    <a:srgbClr val="00293F"/>
                  </a:solidFill>
                </a:rPr>
                <a:t>Fast reaction compared Water Oxidation </a:t>
              </a:r>
            </a:p>
            <a:p>
              <a:r>
                <a:rPr lang="en-US" altLang="ko-KR" sz="1050" b="1" i="1" dirty="0" smtClean="0">
                  <a:solidFill>
                    <a:srgbClr val="00293F"/>
                  </a:solidFill>
                </a:rPr>
                <a:t>Oxidation: C</a:t>
              </a:r>
              <a:r>
                <a:rPr lang="en-US" altLang="ko-KR" sz="1050" b="1" i="1" baseline="-25000" dirty="0" smtClean="0">
                  <a:solidFill>
                    <a:srgbClr val="00293F"/>
                  </a:solidFill>
                </a:rPr>
                <a:t>3</a:t>
              </a:r>
              <a:r>
                <a:rPr lang="en-US" altLang="ko-KR" sz="1050" b="1" i="1" dirty="0" smtClean="0">
                  <a:solidFill>
                    <a:srgbClr val="00293F"/>
                  </a:solidFill>
                </a:rPr>
                <a:t>H</a:t>
              </a:r>
              <a:r>
                <a:rPr lang="en-US" altLang="ko-KR" sz="1050" b="1" i="1" baseline="-25000" dirty="0" smtClean="0">
                  <a:solidFill>
                    <a:srgbClr val="00293F"/>
                  </a:solidFill>
                </a:rPr>
                <a:t>8</a:t>
              </a:r>
              <a:r>
                <a:rPr lang="en-US" altLang="ko-KR" sz="1050" b="1" i="1" dirty="0" smtClean="0">
                  <a:solidFill>
                    <a:srgbClr val="00293F"/>
                  </a:solidFill>
                </a:rPr>
                <a:t>O</a:t>
              </a:r>
              <a:r>
                <a:rPr lang="en-US" altLang="ko-KR" sz="1050" b="1" i="1" baseline="-25000" dirty="0" smtClean="0">
                  <a:solidFill>
                    <a:srgbClr val="00293F"/>
                  </a:solidFill>
                </a:rPr>
                <a:t>3</a:t>
              </a:r>
              <a:r>
                <a:rPr lang="en-US" altLang="ko-KR" sz="1050" b="1" i="1" dirty="0" smtClean="0">
                  <a:solidFill>
                    <a:srgbClr val="00293F"/>
                  </a:solidFill>
                </a:rPr>
                <a:t> + </a:t>
              </a:r>
              <a:r>
                <a:rPr lang="en-US" altLang="ko-KR" sz="1050" b="1" i="1" dirty="0" err="1" smtClean="0">
                  <a:solidFill>
                    <a:srgbClr val="00293F"/>
                  </a:solidFill>
                </a:rPr>
                <a:t>hv</a:t>
              </a:r>
              <a:r>
                <a:rPr lang="en-US" altLang="ko-KR" sz="1050" b="1" i="1" dirty="0" smtClean="0">
                  <a:solidFill>
                    <a:srgbClr val="00293F"/>
                  </a:solidFill>
                </a:rPr>
                <a:t> → C</a:t>
              </a:r>
              <a:r>
                <a:rPr lang="en-US" altLang="ko-KR" sz="1050" b="1" i="1" baseline="-25000" dirty="0" smtClean="0">
                  <a:solidFill>
                    <a:srgbClr val="00293F"/>
                  </a:solidFill>
                </a:rPr>
                <a:t>3</a:t>
              </a:r>
              <a:r>
                <a:rPr lang="en-US" altLang="ko-KR" sz="1050" b="1" i="1" dirty="0" smtClean="0">
                  <a:solidFill>
                    <a:srgbClr val="00293F"/>
                  </a:solidFill>
                </a:rPr>
                <a:t>H</a:t>
              </a:r>
              <a:r>
                <a:rPr lang="en-US" altLang="ko-KR" sz="1050" b="1" i="1" baseline="-25000" dirty="0" smtClean="0">
                  <a:solidFill>
                    <a:srgbClr val="00293F"/>
                  </a:solidFill>
                </a:rPr>
                <a:t>6</a:t>
              </a:r>
              <a:r>
                <a:rPr lang="en-US" altLang="ko-KR" sz="1050" b="1" i="1" dirty="0" smtClean="0">
                  <a:solidFill>
                    <a:srgbClr val="00293F"/>
                  </a:solidFill>
                </a:rPr>
                <a:t>O</a:t>
              </a:r>
              <a:r>
                <a:rPr lang="en-US" altLang="ko-KR" sz="1050" b="1" i="1" baseline="-25000" dirty="0" smtClean="0">
                  <a:solidFill>
                    <a:srgbClr val="00293F"/>
                  </a:solidFill>
                </a:rPr>
                <a:t>4</a:t>
              </a:r>
              <a:r>
                <a:rPr lang="en-US" altLang="ko-KR" sz="1050" b="1" i="1" dirty="0" smtClean="0">
                  <a:solidFill>
                    <a:srgbClr val="00293F"/>
                  </a:solidFill>
                </a:rPr>
                <a:t>, C</a:t>
              </a:r>
              <a:r>
                <a:rPr lang="en-US" altLang="ko-KR" sz="1050" b="1" i="1" baseline="-25000" dirty="0" smtClean="0">
                  <a:solidFill>
                    <a:srgbClr val="00293F"/>
                  </a:solidFill>
                </a:rPr>
                <a:t>2</a:t>
              </a:r>
              <a:r>
                <a:rPr lang="en-US" altLang="ko-KR" sz="1050" b="1" i="1" dirty="0" smtClean="0">
                  <a:solidFill>
                    <a:srgbClr val="00293F"/>
                  </a:solidFill>
                </a:rPr>
                <a:t>H</a:t>
              </a:r>
              <a:r>
                <a:rPr lang="en-US" altLang="ko-KR" sz="1050" b="1" i="1" baseline="-25000" dirty="0" smtClean="0">
                  <a:solidFill>
                    <a:srgbClr val="00293F"/>
                  </a:solidFill>
                </a:rPr>
                <a:t>4</a:t>
              </a:r>
              <a:r>
                <a:rPr lang="en-US" altLang="ko-KR" sz="1050" b="1" i="1" dirty="0" smtClean="0">
                  <a:solidFill>
                    <a:srgbClr val="00293F"/>
                  </a:solidFill>
                </a:rPr>
                <a:t>O</a:t>
              </a:r>
              <a:r>
                <a:rPr lang="en-US" altLang="ko-KR" sz="1050" b="1" i="1" baseline="-25000" dirty="0" smtClean="0">
                  <a:solidFill>
                    <a:srgbClr val="00293F"/>
                  </a:solidFill>
                </a:rPr>
                <a:t>3</a:t>
              </a:r>
              <a:r>
                <a:rPr lang="en-US" altLang="ko-KR" sz="1050" b="1" i="1" dirty="0" smtClean="0">
                  <a:solidFill>
                    <a:srgbClr val="00293F"/>
                  </a:solidFill>
                </a:rPr>
                <a:t>, CH</a:t>
              </a:r>
              <a:r>
                <a:rPr lang="en-US" altLang="ko-KR" sz="1050" b="1" i="1" baseline="-25000" dirty="0" smtClean="0">
                  <a:solidFill>
                    <a:srgbClr val="00293F"/>
                  </a:solidFill>
                </a:rPr>
                <a:t>2</a:t>
              </a:r>
              <a:r>
                <a:rPr lang="en-US" altLang="ko-KR" sz="1050" b="1" i="1" dirty="0" smtClean="0">
                  <a:solidFill>
                    <a:srgbClr val="00293F"/>
                  </a:solidFill>
                </a:rPr>
                <a:t>O</a:t>
              </a:r>
              <a:r>
                <a:rPr lang="en-US" altLang="ko-KR" sz="1050" b="1" i="1" baseline="-25000" dirty="0" smtClean="0">
                  <a:solidFill>
                    <a:srgbClr val="00293F"/>
                  </a:solidFill>
                </a:rPr>
                <a:t>2</a:t>
              </a:r>
              <a:r>
                <a:rPr lang="en-US" altLang="ko-KR" sz="1050" b="1" i="1" dirty="0" smtClean="0">
                  <a:solidFill>
                    <a:srgbClr val="00293F"/>
                  </a:solidFill>
                </a:rPr>
                <a:t>, and etc…   </a:t>
              </a:r>
              <a:endParaRPr lang="ko-KR" altLang="en-US" sz="1050" baseline="-25000" dirty="0">
                <a:solidFill>
                  <a:srgbClr val="00293F"/>
                </a:solidFill>
              </a:endParaRPr>
            </a:p>
          </p:txBody>
        </p:sp>
      </p:grpSp>
      <p:sp>
        <p:nvSpPr>
          <p:cNvPr id="22" name="직사각형 21"/>
          <p:cNvSpPr/>
          <p:nvPr/>
        </p:nvSpPr>
        <p:spPr>
          <a:xfrm>
            <a:off x="2201694" y="4805680"/>
            <a:ext cx="77886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800" b="1" dirty="0">
                <a:latin typeface="Arial" panose="020B0604020202020204" pitchFamily="34" charset="0"/>
                <a:cs typeface="Arial" panose="020B0604020202020204" pitchFamily="34" charset="0"/>
              </a:rPr>
              <a:t>Photon-generated hole </a:t>
            </a:r>
            <a:r>
              <a:rPr lang="en-US" altLang="ko-KR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easily oxidizes glycerol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800" b="1" dirty="0">
                <a:latin typeface="Arial" panose="020B0604020202020204" pitchFamily="34" charset="0"/>
                <a:cs typeface="Arial" panose="020B0604020202020204" pitchFamily="34" charset="0"/>
              </a:rPr>
              <a:t>Glycerol oxidation requires much </a:t>
            </a:r>
            <a:r>
              <a:rPr lang="en-US" altLang="ko-KR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less energy </a:t>
            </a:r>
            <a:r>
              <a:rPr lang="en-US" altLang="ko-KR" sz="1800" b="1" dirty="0">
                <a:latin typeface="Arial" panose="020B0604020202020204" pitchFamily="34" charset="0"/>
                <a:cs typeface="Arial" panose="020B0604020202020204" pitchFamily="34" charset="0"/>
              </a:rPr>
              <a:t>than water oxidation</a:t>
            </a:r>
          </a:p>
        </p:txBody>
      </p:sp>
    </p:spTree>
    <p:extLst>
      <p:ext uri="{BB962C8B-B14F-4D97-AF65-F5344CB8AC3E}">
        <p14:creationId xmlns:p14="http://schemas.microsoft.com/office/powerpoint/2010/main" val="2089636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D99889B-6EE3-4F96-851E-9C161A708679}"/>
              </a:ext>
            </a:extLst>
          </p:cNvPr>
          <p:cNvSpPr txBox="1"/>
          <p:nvPr/>
        </p:nvSpPr>
        <p:spPr>
          <a:xfrm>
            <a:off x="699697" y="177561"/>
            <a:ext cx="7315894" cy="40011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>
              <a:defRPr/>
            </a:pPr>
            <a:r>
              <a:rPr lang="en-US" altLang="ko-KR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Arial" panose="020B0604020202020204" pitchFamily="34" charset="0"/>
              </a:rPr>
              <a:t>Photoelectrochemical glycerol selective oxidation</a:t>
            </a:r>
            <a:endParaRPr lang="en-US" altLang="ko-KR" sz="2000" b="1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Arial" panose="020B0604020202020204" pitchFamily="34" charset="0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rcRect t="28676" b="42757"/>
          <a:stretch/>
        </p:blipFill>
        <p:spPr>
          <a:xfrm>
            <a:off x="59688" y="6019800"/>
            <a:ext cx="11972868" cy="45719"/>
          </a:xfrm>
          <a:prstGeom prst="rect">
            <a:avLst/>
          </a:prstGeom>
        </p:spPr>
      </p:pic>
      <p:pic>
        <p:nvPicPr>
          <p:cNvPr id="1026" name="Picture 2" descr="Kinetic study of glycerol oxidation network over Pt–Bi/C catalyst -  ScienceDirec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5305" y="1826232"/>
            <a:ext cx="6276975" cy="2219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직사각형 1"/>
          <p:cNvSpPr/>
          <p:nvPr/>
        </p:nvSpPr>
        <p:spPr>
          <a:xfrm>
            <a:off x="8690442" y="4119678"/>
            <a:ext cx="273183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800" dirty="0">
                <a:latin typeface="Arial" panose="020B0604020202020204" pitchFamily="34" charset="0"/>
                <a:cs typeface="Arial" panose="020B0604020202020204" pitchFamily="34" charset="0"/>
              </a:rPr>
              <a:t> Applied Catalysis B: Environmental, 106(1-2), 123-132.</a:t>
            </a:r>
            <a:endParaRPr lang="ko-KR" alt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8" name="Picture 4" descr="Glycerol - Wikipedi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697" y="1926877"/>
            <a:ext cx="2996187" cy="1104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모서리가 둥근 직사각형 6"/>
          <p:cNvSpPr/>
          <p:nvPr/>
        </p:nvSpPr>
        <p:spPr>
          <a:xfrm>
            <a:off x="699696" y="1137510"/>
            <a:ext cx="2996187" cy="301924"/>
          </a:xfrm>
          <a:prstGeom prst="roundRect">
            <a:avLst/>
          </a:prstGeom>
          <a:solidFill>
            <a:srgbClr val="0029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Chemical Structure</a:t>
            </a:r>
            <a:endParaRPr lang="ko-KR" alt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모서리가 둥근 직사각형 7"/>
          <p:cNvSpPr/>
          <p:nvPr/>
        </p:nvSpPr>
        <p:spPr>
          <a:xfrm>
            <a:off x="5287605" y="1138010"/>
            <a:ext cx="2996187" cy="301924"/>
          </a:xfrm>
          <a:prstGeom prst="roundRect">
            <a:avLst/>
          </a:prstGeom>
          <a:solidFill>
            <a:srgbClr val="0029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Glycerol oxidation path</a:t>
            </a:r>
            <a:endParaRPr lang="ko-KR" alt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모서리가 둥근 직사각형 8"/>
          <p:cNvSpPr/>
          <p:nvPr/>
        </p:nvSpPr>
        <p:spPr>
          <a:xfrm>
            <a:off x="6016568" y="3079191"/>
            <a:ext cx="1113806" cy="824687"/>
          </a:xfrm>
          <a:prstGeom prst="roundRect">
            <a:avLst/>
          </a:prstGeom>
          <a:noFill/>
          <a:ln w="190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모서리가 둥근 직사각형 9"/>
          <p:cNvSpPr/>
          <p:nvPr/>
        </p:nvSpPr>
        <p:spPr>
          <a:xfrm>
            <a:off x="6016568" y="1782972"/>
            <a:ext cx="1113806" cy="824687"/>
          </a:xfrm>
          <a:prstGeom prst="roundRect">
            <a:avLst/>
          </a:prstGeom>
          <a:noFill/>
          <a:ln w="190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2542162" y="4517090"/>
            <a:ext cx="71076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b="1" dirty="0" smtClean="0">
                <a:latin typeface="Arial" panose="020B0604020202020204" pitchFamily="34" charset="0"/>
                <a:cs typeface="Arial" panose="020B0604020202020204" pitchFamily="34" charset="0"/>
              </a:rPr>
              <a:t>Chemical </a:t>
            </a:r>
            <a:r>
              <a:rPr lang="en-US" altLang="ko-KR" b="1" dirty="0">
                <a:latin typeface="Arial" panose="020B0604020202020204" pitchFamily="34" charset="0"/>
                <a:cs typeface="Arial" panose="020B0604020202020204" pitchFamily="34" charset="0"/>
              </a:rPr>
              <a:t>structure with three hydroxyl </a:t>
            </a:r>
            <a:r>
              <a:rPr lang="en-US" altLang="ko-KR" b="1" dirty="0" smtClean="0">
                <a:latin typeface="Arial" panose="020B0604020202020204" pitchFamily="34" charset="0"/>
                <a:cs typeface="Arial" panose="020B0604020202020204" pitchFamily="34" charset="0"/>
              </a:rPr>
              <a:t>groups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b="1" dirty="0" smtClean="0">
                <a:latin typeface="Arial" panose="020B0604020202020204" pitchFamily="34" charset="0"/>
                <a:cs typeface="Arial" panose="020B0604020202020204" pitchFamily="34" charset="0"/>
              </a:rPr>
              <a:t>More </a:t>
            </a:r>
            <a:r>
              <a:rPr lang="en-US" altLang="ko-KR" b="1" dirty="0">
                <a:latin typeface="Arial" panose="020B0604020202020204" pitchFamily="34" charset="0"/>
                <a:cs typeface="Arial" panose="020B0604020202020204" pitchFamily="34" charset="0"/>
              </a:rPr>
              <a:t>thermodynamically </a:t>
            </a:r>
            <a:r>
              <a:rPr lang="en-US" altLang="ko-KR" b="1" dirty="0" smtClean="0">
                <a:latin typeface="Arial" panose="020B0604020202020204" pitchFamily="34" charset="0"/>
                <a:cs typeface="Arial" panose="020B0604020202020204" pitchFamily="34" charset="0"/>
              </a:rPr>
              <a:t>stable of low value-added </a:t>
            </a:r>
            <a:r>
              <a:rPr lang="en-US" altLang="ko-KR" b="1" dirty="0">
                <a:latin typeface="Arial" panose="020B0604020202020204" pitchFamily="34" charset="0"/>
                <a:cs typeface="Arial" panose="020B0604020202020204" pitchFamily="34" charset="0"/>
              </a:rPr>
              <a:t>products</a:t>
            </a:r>
            <a:endParaRPr lang="en-US" altLang="ko-KR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6188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D99889B-6EE3-4F96-851E-9C161A708679}"/>
              </a:ext>
            </a:extLst>
          </p:cNvPr>
          <p:cNvSpPr txBox="1"/>
          <p:nvPr/>
        </p:nvSpPr>
        <p:spPr>
          <a:xfrm>
            <a:off x="699697" y="177561"/>
            <a:ext cx="3955499" cy="40011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>
              <a:defRPr/>
            </a:pPr>
            <a:r>
              <a:rPr lang="en-US" altLang="ko-KR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Arial" panose="020B0604020202020204" pitchFamily="34" charset="0"/>
              </a:rPr>
              <a:t>Photoelectrode</a:t>
            </a:r>
            <a:endParaRPr lang="ko-KR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Arial" panose="020B0604020202020204" pitchFamily="34" charset="0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rcRect t="28676" b="42757"/>
          <a:stretch/>
        </p:blipFill>
        <p:spPr>
          <a:xfrm>
            <a:off x="59688" y="6019800"/>
            <a:ext cx="11972868" cy="45719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697" y="1041613"/>
            <a:ext cx="3861626" cy="386791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50788" y="692649"/>
            <a:ext cx="2475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Tugsten oxide (WO</a:t>
            </a:r>
            <a:r>
              <a:rPr lang="en-US" altLang="ko-KR" b="1" baseline="-25000" dirty="0" smtClean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ko-KR" b="1" dirty="0" smtClean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altLang="ko-KR" b="1" dirty="0">
              <a:solidFill>
                <a:srgbClr val="C55A1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3779228" y="3131900"/>
            <a:ext cx="622300" cy="901700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1670308" y="5258491"/>
            <a:ext cx="31158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b="1" dirty="0" smtClean="0">
                <a:latin typeface="Arial" panose="020B0604020202020204" pitchFamily="34" charset="0"/>
                <a:cs typeface="Arial" panose="020B0604020202020204" pitchFamily="34" charset="0"/>
              </a:rPr>
              <a:t>Glycerol oxidation system </a:t>
            </a:r>
            <a:r>
              <a:rPr lang="ko-KR" alt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still</a:t>
            </a:r>
            <a:r>
              <a:rPr lang="ko-KR" alt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ko-KR" alt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need</a:t>
            </a:r>
            <a:r>
              <a:rPr lang="ko-KR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ko-KR" alt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consideration</a:t>
            </a:r>
            <a:endParaRPr lang="ko-KR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오른쪽 화살표 9"/>
          <p:cNvSpPr/>
          <p:nvPr/>
        </p:nvSpPr>
        <p:spPr>
          <a:xfrm>
            <a:off x="1057237" y="5387403"/>
            <a:ext cx="568383" cy="388506"/>
          </a:xfrm>
          <a:prstGeom prst="rightArrow">
            <a:avLst/>
          </a:prstGeom>
          <a:gradFill>
            <a:gsLst>
              <a:gs pos="31400">
                <a:srgbClr val="F9C1C1"/>
              </a:gs>
              <a:gs pos="0">
                <a:schemeClr val="bg1">
                  <a:lumMod val="99000"/>
                </a:schemeClr>
              </a:gs>
              <a:gs pos="100000">
                <a:srgbClr val="F1404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6819" y="5035693"/>
            <a:ext cx="1971006" cy="766636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4884" y="3818948"/>
            <a:ext cx="1734877" cy="669268"/>
          </a:xfrm>
          <a:prstGeom prst="rect">
            <a:avLst/>
          </a:prstGeom>
        </p:spPr>
      </p:pic>
      <p:grpSp>
        <p:nvGrpSpPr>
          <p:cNvPr id="13" name="그룹 12"/>
          <p:cNvGrpSpPr/>
          <p:nvPr/>
        </p:nvGrpSpPr>
        <p:grpSpPr>
          <a:xfrm>
            <a:off x="5950203" y="4483694"/>
            <a:ext cx="491718" cy="612730"/>
            <a:chOff x="8315062" y="2266035"/>
            <a:chExt cx="491718" cy="612730"/>
          </a:xfrm>
        </p:grpSpPr>
        <p:sp>
          <p:nvSpPr>
            <p:cNvPr id="14" name="타원 13"/>
            <p:cNvSpPr/>
            <p:nvPr/>
          </p:nvSpPr>
          <p:spPr>
            <a:xfrm>
              <a:off x="8315062" y="2318809"/>
              <a:ext cx="171450" cy="171450"/>
            </a:xfrm>
            <a:prstGeom prst="ellipse">
              <a:avLst/>
            </a:prstGeom>
            <a:solidFill>
              <a:srgbClr val="747168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" name="타원 14"/>
            <p:cNvSpPr/>
            <p:nvPr/>
          </p:nvSpPr>
          <p:spPr>
            <a:xfrm>
              <a:off x="8315062" y="2654540"/>
              <a:ext cx="171450" cy="171450"/>
            </a:xfrm>
            <a:prstGeom prst="ellipse">
              <a:avLst/>
            </a:prstGeom>
            <a:solidFill>
              <a:srgbClr val="F1404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8476240" y="2266035"/>
              <a:ext cx="33054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W</a:t>
              </a:r>
              <a:endParaRPr lang="ko-KR" alt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8489064" y="2601766"/>
              <a:ext cx="30489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  <a:endParaRPr lang="ko-KR" alt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8" name="위쪽/아래쪽 화살표 17"/>
          <p:cNvSpPr/>
          <p:nvPr/>
        </p:nvSpPr>
        <p:spPr>
          <a:xfrm>
            <a:off x="7366571" y="4483694"/>
            <a:ext cx="188907" cy="765359"/>
          </a:xfrm>
          <a:prstGeom prst="upDownArrow">
            <a:avLst/>
          </a:prstGeom>
          <a:solidFill>
            <a:schemeClr val="accent1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9" name="Picture 53" descr="글리세롤 - 위키백과, 우리 모두의 백과사전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7715" y="4657554"/>
            <a:ext cx="946619" cy="349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그림 19"/>
          <p:cNvPicPr>
            <a:picLocks noChangeAspect="1"/>
          </p:cNvPicPr>
          <p:nvPr/>
        </p:nvPicPr>
        <p:blipFill rotWithShape="1">
          <a:blip r:embed="rId8"/>
          <a:srcRect l="14210" r="12590" b="52039"/>
          <a:stretch/>
        </p:blipFill>
        <p:spPr>
          <a:xfrm>
            <a:off x="5093513" y="1118774"/>
            <a:ext cx="3425442" cy="1883993"/>
          </a:xfrm>
          <a:prstGeom prst="rect">
            <a:avLst/>
          </a:prstGeom>
        </p:spPr>
      </p:pic>
      <p:sp>
        <p:nvSpPr>
          <p:cNvPr id="21" name="직사각형 20"/>
          <p:cNvSpPr/>
          <p:nvPr/>
        </p:nvSpPr>
        <p:spPr>
          <a:xfrm>
            <a:off x="6778573" y="3053879"/>
            <a:ext cx="155202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800" dirty="0">
                <a:latin typeface="Arial" panose="020B0604020202020204" pitchFamily="34" charset="0"/>
                <a:cs typeface="Arial" panose="020B0604020202020204" pitchFamily="34" charset="0"/>
              </a:rPr>
              <a:t>Catalysis Today, 352, 73-79.</a:t>
            </a: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50050" y="1067160"/>
            <a:ext cx="3066392" cy="1932057"/>
          </a:xfrm>
          <a:prstGeom prst="rect">
            <a:avLst/>
          </a:prstGeom>
        </p:spPr>
      </p:pic>
      <p:sp>
        <p:nvSpPr>
          <p:cNvPr id="3" name="직사각형 2"/>
          <p:cNvSpPr/>
          <p:nvPr/>
        </p:nvSpPr>
        <p:spPr>
          <a:xfrm>
            <a:off x="10686153" y="3047389"/>
            <a:ext cx="130676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800" dirty="0">
                <a:latin typeface="Arial" panose="020B0604020202020204" pitchFamily="34" charset="0"/>
                <a:cs typeface="Arial" panose="020B0604020202020204" pitchFamily="34" charset="0"/>
              </a:rPr>
              <a:t>Small, 13(31), 1701354.</a:t>
            </a:r>
            <a:endParaRPr lang="ko-KR" alt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093513" y="692649"/>
            <a:ext cx="5737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Acid sites and vacancies influence C-OH oxidation</a:t>
            </a:r>
            <a:endParaRPr lang="en-US" altLang="ko-KR" b="1" dirty="0">
              <a:solidFill>
                <a:srgbClr val="C55A1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4" descr="Glycerol - Wikipedia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2514" y="3696594"/>
            <a:ext cx="1421896" cy="524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5108375" y="3371953"/>
            <a:ext cx="6647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Glycerol </a:t>
            </a:r>
            <a:r>
              <a:rPr lang="en-US" altLang="ko-KR" b="1" dirty="0" smtClean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selective oxidation by oxygen vacancy </a:t>
            </a:r>
            <a:r>
              <a:rPr lang="en-US" altLang="ko-KR" b="1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altLang="ko-KR" b="1" dirty="0" smtClean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odulated</a:t>
            </a:r>
            <a:endParaRPr lang="en-US" altLang="ko-KR" b="1" baseline="-25000" dirty="0">
              <a:solidFill>
                <a:srgbClr val="C55A1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8" name="그룹 27"/>
          <p:cNvGrpSpPr/>
          <p:nvPr/>
        </p:nvGrpSpPr>
        <p:grpSpPr>
          <a:xfrm>
            <a:off x="9749464" y="4745443"/>
            <a:ext cx="1293499" cy="819728"/>
            <a:chOff x="9871250" y="4819895"/>
            <a:chExt cx="1293499" cy="819728"/>
          </a:xfrm>
        </p:grpSpPr>
        <p:pic>
          <p:nvPicPr>
            <p:cNvPr id="26" name="Picture 4" descr="Glycerol - Wikipedia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45"/>
            <a:stretch/>
          </p:blipFill>
          <p:spPr bwMode="auto">
            <a:xfrm>
              <a:off x="10017919" y="4819895"/>
              <a:ext cx="1146830" cy="5243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7" name="직선 연결선 26"/>
            <p:cNvCxnSpPr/>
            <p:nvPr/>
          </p:nvCxnSpPr>
          <p:spPr>
            <a:xfrm>
              <a:off x="10176670" y="5300078"/>
              <a:ext cx="0" cy="189771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직선 연결선 28"/>
            <p:cNvCxnSpPr/>
            <p:nvPr/>
          </p:nvCxnSpPr>
          <p:spPr>
            <a:xfrm>
              <a:off x="10231439" y="5300078"/>
              <a:ext cx="0" cy="189771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30" name="Picture 4" descr="Glycerol - Wikipedia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9698"/>
            <a:stretch/>
          </p:blipFill>
          <p:spPr bwMode="auto">
            <a:xfrm>
              <a:off x="9871250" y="4819895"/>
              <a:ext cx="146478" cy="5243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4" descr="Glycerol - Wikipedia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968" r="45319" b="71435"/>
            <a:stretch/>
          </p:blipFill>
          <p:spPr bwMode="auto">
            <a:xfrm>
              <a:off x="10139361" y="5489849"/>
              <a:ext cx="138113" cy="1497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072" name="오른쪽으로 구부러진 화살표 3071"/>
          <p:cNvSpPr/>
          <p:nvPr/>
        </p:nvSpPr>
        <p:spPr>
          <a:xfrm>
            <a:off x="8780274" y="4274779"/>
            <a:ext cx="582079" cy="983712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3073" name="TextBox 3072"/>
          <p:cNvSpPr txBox="1"/>
          <p:nvPr/>
        </p:nvSpPr>
        <p:spPr>
          <a:xfrm>
            <a:off x="9749464" y="4091219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b="1" dirty="0" smtClean="0">
                <a:latin typeface="Arial" panose="020B0604020202020204" pitchFamily="34" charset="0"/>
                <a:cs typeface="Arial" panose="020B0604020202020204" pitchFamily="34" charset="0"/>
              </a:rPr>
              <a:t>Glycerol</a:t>
            </a:r>
          </a:p>
          <a:p>
            <a:pPr algn="ctr"/>
            <a:r>
              <a:rPr lang="en-US" altLang="ko-KR" b="1" dirty="0" smtClean="0">
                <a:latin typeface="Arial" panose="020B0604020202020204" pitchFamily="34" charset="0"/>
                <a:cs typeface="Arial" panose="020B0604020202020204" pitchFamily="34" charset="0"/>
              </a:rPr>
              <a:t>(GLY)</a:t>
            </a:r>
            <a:endParaRPr lang="ko-KR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9400026" y="5444993"/>
            <a:ext cx="19030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b="1" dirty="0" smtClean="0">
                <a:latin typeface="Arial" panose="020B0604020202020204" pitchFamily="34" charset="0"/>
                <a:cs typeface="Arial" panose="020B0604020202020204" pitchFamily="34" charset="0"/>
              </a:rPr>
              <a:t>Glyceraldehyde</a:t>
            </a:r>
          </a:p>
          <a:p>
            <a:pPr algn="ctr"/>
            <a:r>
              <a:rPr lang="en-US" altLang="ko-KR" b="1" dirty="0" smtClean="0">
                <a:latin typeface="Arial" panose="020B0604020202020204" pitchFamily="34" charset="0"/>
                <a:cs typeface="Arial" panose="020B0604020202020204" pitchFamily="34" charset="0"/>
              </a:rPr>
              <a:t>(GLA)</a:t>
            </a:r>
            <a:endParaRPr lang="ko-KR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6697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D99889B-6EE3-4F96-851E-9C161A708679}"/>
              </a:ext>
            </a:extLst>
          </p:cNvPr>
          <p:cNvSpPr txBox="1"/>
          <p:nvPr/>
        </p:nvSpPr>
        <p:spPr>
          <a:xfrm>
            <a:off x="699697" y="177561"/>
            <a:ext cx="3955499" cy="40011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>
              <a:defRPr/>
            </a:pPr>
            <a:r>
              <a:rPr lang="en-US" altLang="ko-KR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Experimental Setup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rcRect t="28676" b="42757"/>
          <a:stretch/>
        </p:blipFill>
        <p:spPr>
          <a:xfrm>
            <a:off x="59688" y="6019800"/>
            <a:ext cx="11972868" cy="45719"/>
          </a:xfrm>
          <a:prstGeom prst="rect">
            <a:avLst/>
          </a:prstGeom>
        </p:spPr>
      </p:pic>
      <p:grpSp>
        <p:nvGrpSpPr>
          <p:cNvPr id="6" name="그룹 5"/>
          <p:cNvGrpSpPr/>
          <p:nvPr/>
        </p:nvGrpSpPr>
        <p:grpSpPr>
          <a:xfrm>
            <a:off x="294816" y="1061573"/>
            <a:ext cx="7500013" cy="3678818"/>
            <a:chOff x="340482" y="753188"/>
            <a:chExt cx="7500013" cy="3678818"/>
          </a:xfrm>
        </p:grpSpPr>
        <p:sp>
          <p:nvSpPr>
            <p:cNvPr id="7" name="TextBox 6"/>
            <p:cNvSpPr txBox="1"/>
            <p:nvPr/>
          </p:nvSpPr>
          <p:spPr>
            <a:xfrm>
              <a:off x="340482" y="753188"/>
              <a:ext cx="568872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Font typeface="Wingdings" panose="05000000000000000000" pitchFamily="2" charset="2"/>
                <a:buChar char="Ø"/>
              </a:pPr>
              <a:r>
                <a:rPr lang="en-US" altLang="ko-KR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Solvothermal synthesis</a:t>
              </a:r>
              <a:endParaRPr lang="ko-KR" alt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8" name="그룹 7"/>
            <p:cNvGrpSpPr/>
            <p:nvPr/>
          </p:nvGrpSpPr>
          <p:grpSpPr>
            <a:xfrm>
              <a:off x="690363" y="1264042"/>
              <a:ext cx="3308936" cy="3167964"/>
              <a:chOff x="690363" y="1264042"/>
              <a:chExt cx="3308936" cy="3167964"/>
            </a:xfrm>
          </p:grpSpPr>
          <p:sp>
            <p:nvSpPr>
              <p:cNvPr id="25" name="모서리가 둥근 직사각형 24"/>
              <p:cNvSpPr/>
              <p:nvPr/>
            </p:nvSpPr>
            <p:spPr>
              <a:xfrm>
                <a:off x="885599" y="2007265"/>
                <a:ext cx="585216" cy="1035586"/>
              </a:xfrm>
              <a:prstGeom prst="roundRect">
                <a:avLst>
                  <a:gd name="adj" fmla="val 6901"/>
                </a:avLst>
              </a:prstGeom>
              <a:solidFill>
                <a:srgbClr val="E7E6E6"/>
              </a:solidFill>
              <a:ln w="12700" cap="flat" cmpd="sng" algn="ctr">
                <a:solidFill>
                  <a:srgbClr val="44546A">
                    <a:alpha val="6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377" latinLnBrk="0">
                  <a:defRPr/>
                </a:pPr>
                <a:endParaRPr lang="ko-KR" altLang="en-US" sz="1800" kern="0">
                  <a:solidFill>
                    <a:prstClr val="white"/>
                  </a:solidFill>
                  <a:latin typeface="Arial" panose="020B0604020202020204" pitchFamily="34" charset="0"/>
                  <a:ea typeface="함초롬돋움"/>
                  <a:cs typeface="Arial" panose="020B0604020202020204" pitchFamily="34" charset="0"/>
                </a:endParaRPr>
              </a:p>
            </p:txBody>
          </p:sp>
          <p:sp>
            <p:nvSpPr>
              <p:cNvPr id="26" name="모서리가 둥근 직사각형 25"/>
              <p:cNvSpPr/>
              <p:nvPr/>
            </p:nvSpPr>
            <p:spPr>
              <a:xfrm>
                <a:off x="877965" y="1997739"/>
                <a:ext cx="585216" cy="1035586"/>
              </a:xfrm>
              <a:prstGeom prst="roundRect">
                <a:avLst>
                  <a:gd name="adj" fmla="val 6901"/>
                </a:avLst>
              </a:prstGeom>
              <a:solidFill>
                <a:srgbClr val="E7E6E6"/>
              </a:solidFill>
              <a:ln w="12700" cap="flat" cmpd="sng" algn="ctr">
                <a:solidFill>
                  <a:srgbClr val="E7E6E6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377" latinLnBrk="0">
                  <a:defRPr/>
                </a:pPr>
                <a:endParaRPr lang="ko-KR" altLang="en-US" sz="1800" kern="0">
                  <a:solidFill>
                    <a:prstClr val="white"/>
                  </a:solidFill>
                  <a:latin typeface="Arial" panose="020B0604020202020204" pitchFamily="34" charset="0"/>
                  <a:ea typeface="함초롬돋움"/>
                  <a:cs typeface="Arial" panose="020B0604020202020204" pitchFamily="34" charset="0"/>
                </a:endParaRPr>
              </a:p>
            </p:txBody>
          </p:sp>
          <p:cxnSp>
            <p:nvCxnSpPr>
              <p:cNvPr id="27" name="직선 연결선 26"/>
              <p:cNvCxnSpPr/>
              <p:nvPr/>
            </p:nvCxnSpPr>
            <p:spPr>
              <a:xfrm>
                <a:off x="877965" y="2174505"/>
                <a:ext cx="585216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767171"/>
                </a:solidFill>
                <a:prstDash val="solid"/>
                <a:miter lim="800000"/>
              </a:ln>
              <a:effectLst/>
            </p:spPr>
          </p:cxnSp>
          <p:pic>
            <p:nvPicPr>
              <p:cNvPr id="28" name="그림 27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464" b="82114"/>
              <a:stretch/>
            </p:blipFill>
            <p:spPr>
              <a:xfrm>
                <a:off x="1912575" y="1783438"/>
                <a:ext cx="889604" cy="282192"/>
              </a:xfrm>
              <a:prstGeom prst="rect">
                <a:avLst/>
              </a:prstGeom>
            </p:spPr>
          </p:pic>
          <p:pic>
            <p:nvPicPr>
              <p:cNvPr id="29" name="그림 28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6600" r="359" b="68"/>
              <a:stretch/>
            </p:blipFill>
            <p:spPr>
              <a:xfrm>
                <a:off x="1912575" y="2797745"/>
                <a:ext cx="889604" cy="1300145"/>
              </a:xfrm>
              <a:prstGeom prst="rect">
                <a:avLst/>
              </a:prstGeom>
            </p:spPr>
          </p:pic>
          <p:sp>
            <p:nvSpPr>
              <p:cNvPr id="30" name="원통 29"/>
              <p:cNvSpPr/>
              <p:nvPr/>
            </p:nvSpPr>
            <p:spPr>
              <a:xfrm>
                <a:off x="2395780" y="2346242"/>
                <a:ext cx="45720" cy="246182"/>
              </a:xfrm>
              <a:prstGeom prst="can">
                <a:avLst/>
              </a:prstGeom>
              <a:solidFill>
                <a:srgbClr val="D0CECE"/>
              </a:solidFill>
              <a:ln w="12700" cap="flat" cmpd="sng" algn="ctr">
                <a:solidFill>
                  <a:srgbClr val="76717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377" latinLnBrk="0">
                  <a:defRPr/>
                </a:pPr>
                <a:endParaRPr lang="ko-KR" altLang="en-US" sz="1800" kern="0">
                  <a:solidFill>
                    <a:prstClr val="white"/>
                  </a:solidFill>
                  <a:latin typeface="Arial" panose="020B0604020202020204" pitchFamily="34" charset="0"/>
                  <a:ea typeface="함초롬돋움"/>
                  <a:cs typeface="Arial" panose="020B0604020202020204" pitchFamily="34" charset="0"/>
                </a:endParaRPr>
              </a:p>
            </p:txBody>
          </p:sp>
          <p:sp>
            <p:nvSpPr>
              <p:cNvPr id="31" name="모서리가 둥근 직사각형 30"/>
              <p:cNvSpPr/>
              <p:nvPr/>
            </p:nvSpPr>
            <p:spPr>
              <a:xfrm>
                <a:off x="2248749" y="2346884"/>
                <a:ext cx="239034" cy="77160"/>
              </a:xfrm>
              <a:prstGeom prst="round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  <a:scene3d>
                <a:camera prst="isometricTopUp">
                  <a:rot lat="18913048" lon="16623178" rev="5101146"/>
                </a:camera>
                <a:lightRig rig="threePt" dir="t"/>
              </a:scene3d>
              <a:sp3d extrusionH="50800" contourW="2540">
                <a:bevelB h="0"/>
                <a:contourClr>
                  <a:sysClr val="windowText" lastClr="000000"/>
                </a:contourClr>
              </a:sp3d>
            </p:spPr>
            <p:txBody>
              <a:bodyPr rtlCol="0" anchor="ctr"/>
              <a:lstStyle/>
              <a:p>
                <a:pPr algn="ctr" defTabSz="914377" latinLnBrk="0">
                  <a:defRPr/>
                </a:pPr>
                <a:endParaRPr lang="ko-KR" altLang="en-US" sz="600" kern="0" dirty="0">
                  <a:solidFill>
                    <a:prstClr val="white"/>
                  </a:solidFill>
                  <a:latin typeface="Arial" panose="020B0604020202020204" pitchFamily="34" charset="0"/>
                  <a:ea typeface="함초롬돋움"/>
                  <a:cs typeface="Arial" panose="020B0604020202020204" pitchFamily="34" charset="0"/>
                </a:endParaRPr>
              </a:p>
            </p:txBody>
          </p:sp>
          <p:sp>
            <p:nvSpPr>
              <p:cNvPr id="32" name="원통 31"/>
              <p:cNvSpPr/>
              <p:nvPr/>
            </p:nvSpPr>
            <p:spPr>
              <a:xfrm>
                <a:off x="2548118" y="2358607"/>
                <a:ext cx="45720" cy="246182"/>
              </a:xfrm>
              <a:prstGeom prst="can">
                <a:avLst/>
              </a:prstGeom>
              <a:solidFill>
                <a:srgbClr val="D0CECE"/>
              </a:solidFill>
              <a:ln w="12700" cap="flat" cmpd="sng" algn="ctr">
                <a:solidFill>
                  <a:srgbClr val="76717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377" latinLnBrk="0">
                  <a:defRPr/>
                </a:pPr>
                <a:endParaRPr lang="ko-KR" altLang="en-US" sz="1800" kern="0">
                  <a:solidFill>
                    <a:prstClr val="white"/>
                  </a:solidFill>
                  <a:latin typeface="Arial" panose="020B0604020202020204" pitchFamily="34" charset="0"/>
                  <a:ea typeface="함초롬돋움"/>
                  <a:cs typeface="Arial" panose="020B0604020202020204" pitchFamily="34" charset="0"/>
                </a:endParaRPr>
              </a:p>
            </p:txBody>
          </p:sp>
          <p:sp>
            <p:nvSpPr>
              <p:cNvPr id="33" name="원통 32"/>
              <p:cNvSpPr/>
              <p:nvPr/>
            </p:nvSpPr>
            <p:spPr>
              <a:xfrm>
                <a:off x="2102037" y="2367277"/>
                <a:ext cx="45720" cy="246182"/>
              </a:xfrm>
              <a:prstGeom prst="can">
                <a:avLst/>
              </a:prstGeom>
              <a:solidFill>
                <a:srgbClr val="D0CECE"/>
              </a:solidFill>
              <a:ln w="12700" cap="flat" cmpd="sng" algn="ctr">
                <a:solidFill>
                  <a:srgbClr val="76717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377" latinLnBrk="0">
                  <a:defRPr/>
                </a:pPr>
                <a:endParaRPr lang="ko-KR" altLang="en-US" sz="1800" kern="0">
                  <a:solidFill>
                    <a:prstClr val="white"/>
                  </a:solidFill>
                  <a:latin typeface="Arial" panose="020B0604020202020204" pitchFamily="34" charset="0"/>
                  <a:ea typeface="함초롬돋움"/>
                  <a:cs typeface="Arial" panose="020B0604020202020204" pitchFamily="34" charset="0"/>
                </a:endParaRPr>
              </a:p>
            </p:txBody>
          </p:sp>
          <p:sp>
            <p:nvSpPr>
              <p:cNvPr id="34" name="원통 33"/>
              <p:cNvSpPr/>
              <p:nvPr/>
            </p:nvSpPr>
            <p:spPr>
              <a:xfrm>
                <a:off x="2282627" y="2383881"/>
                <a:ext cx="45720" cy="246182"/>
              </a:xfrm>
              <a:prstGeom prst="can">
                <a:avLst/>
              </a:prstGeom>
              <a:solidFill>
                <a:srgbClr val="D0CECE"/>
              </a:solidFill>
              <a:ln w="12700" cap="flat" cmpd="sng" algn="ctr">
                <a:solidFill>
                  <a:srgbClr val="76717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377" latinLnBrk="0">
                  <a:defRPr/>
                </a:pPr>
                <a:endParaRPr lang="ko-KR" altLang="en-US" sz="1800" kern="0">
                  <a:solidFill>
                    <a:prstClr val="white"/>
                  </a:solidFill>
                  <a:latin typeface="Arial" panose="020B0604020202020204" pitchFamily="34" charset="0"/>
                  <a:ea typeface="함초롬돋움"/>
                  <a:cs typeface="Arial" panose="020B0604020202020204" pitchFamily="34" charset="0"/>
                </a:endParaRPr>
              </a:p>
            </p:txBody>
          </p:sp>
          <p:sp>
            <p:nvSpPr>
              <p:cNvPr id="35" name="모서리가 둥근 직사각형 34"/>
              <p:cNvSpPr/>
              <p:nvPr/>
            </p:nvSpPr>
            <p:spPr>
              <a:xfrm>
                <a:off x="2119452" y="2174505"/>
                <a:ext cx="472927" cy="278859"/>
              </a:xfrm>
              <a:prstGeom prst="roundRect">
                <a:avLst/>
              </a:prstGeom>
              <a:solidFill>
                <a:srgbClr val="E7E6E6">
                  <a:lumMod val="90000"/>
                </a:srgbClr>
              </a:solidFill>
              <a:ln w="12700" cap="flat" cmpd="sng" algn="ctr">
                <a:solidFill>
                  <a:srgbClr val="E7E6E6">
                    <a:lumMod val="90000"/>
                  </a:srgbClr>
                </a:solidFill>
                <a:prstDash val="solid"/>
                <a:miter lim="800000"/>
              </a:ln>
              <a:effectLst/>
              <a:scene3d>
                <a:camera prst="isometricTopUp">
                  <a:rot lat="18913048" lon="16623178" rev="5101146"/>
                </a:camera>
                <a:lightRig rig="threePt" dir="t"/>
              </a:scene3d>
              <a:sp3d extrusionH="50800" contourW="12700">
                <a:bevelB h="0"/>
                <a:contourClr>
                  <a:srgbClr val="E7E6E6">
                    <a:lumMod val="50000"/>
                  </a:srgbClr>
                </a:contourClr>
              </a:sp3d>
            </p:spPr>
            <p:txBody>
              <a:bodyPr rtlCol="0" anchor="ctr"/>
              <a:lstStyle/>
              <a:p>
                <a:pPr algn="ctr" defTabSz="914377" latinLnBrk="0">
                  <a:defRPr/>
                </a:pPr>
                <a:endParaRPr lang="ko-KR" altLang="en-US" sz="1800" kern="0">
                  <a:solidFill>
                    <a:prstClr val="white"/>
                  </a:solidFill>
                  <a:latin typeface="Arial" panose="020B0604020202020204" pitchFamily="34" charset="0"/>
                  <a:ea typeface="함초롬돋움"/>
                  <a:cs typeface="Arial" panose="020B0604020202020204" pitchFamily="34" charset="0"/>
                </a:endParaRPr>
              </a:p>
            </p:txBody>
          </p:sp>
          <p:sp>
            <p:nvSpPr>
              <p:cNvPr id="36" name="원통 35"/>
              <p:cNvSpPr/>
              <p:nvPr/>
            </p:nvSpPr>
            <p:spPr>
              <a:xfrm>
                <a:off x="2282628" y="2219583"/>
                <a:ext cx="45719" cy="119177"/>
              </a:xfrm>
              <a:prstGeom prst="can">
                <a:avLst/>
              </a:prstGeom>
              <a:solidFill>
                <a:srgbClr val="D0CECE"/>
              </a:solidFill>
              <a:ln w="12700" cap="flat" cmpd="sng" algn="ctr">
                <a:solidFill>
                  <a:srgbClr val="76717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377" latinLnBrk="0">
                  <a:defRPr/>
                </a:pPr>
                <a:endParaRPr lang="ko-KR" altLang="en-US" sz="1800" kern="0">
                  <a:solidFill>
                    <a:prstClr val="white"/>
                  </a:solidFill>
                  <a:latin typeface="Arial" panose="020B0604020202020204" pitchFamily="34" charset="0"/>
                  <a:ea typeface="함초롬돋움"/>
                  <a:cs typeface="Arial" panose="020B0604020202020204" pitchFamily="34" charset="0"/>
                </a:endParaRPr>
              </a:p>
            </p:txBody>
          </p:sp>
          <p:sp>
            <p:nvSpPr>
              <p:cNvPr id="37" name="원통 36"/>
              <p:cNvSpPr/>
              <p:nvPr/>
            </p:nvSpPr>
            <p:spPr>
              <a:xfrm>
                <a:off x="2102294" y="2204276"/>
                <a:ext cx="45719" cy="119177"/>
              </a:xfrm>
              <a:prstGeom prst="can">
                <a:avLst/>
              </a:prstGeom>
              <a:solidFill>
                <a:srgbClr val="D0CECE"/>
              </a:solidFill>
              <a:ln w="12700" cap="flat" cmpd="sng" algn="ctr">
                <a:solidFill>
                  <a:srgbClr val="76717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377" latinLnBrk="0">
                  <a:defRPr/>
                </a:pPr>
                <a:endParaRPr lang="ko-KR" altLang="en-US" sz="1800" kern="0">
                  <a:solidFill>
                    <a:prstClr val="white"/>
                  </a:solidFill>
                  <a:latin typeface="Arial" panose="020B0604020202020204" pitchFamily="34" charset="0"/>
                  <a:ea typeface="함초롬돋움"/>
                  <a:cs typeface="Arial" panose="020B0604020202020204" pitchFamily="34" charset="0"/>
                </a:endParaRPr>
              </a:p>
            </p:txBody>
          </p:sp>
          <p:sp>
            <p:nvSpPr>
              <p:cNvPr id="38" name="원통 37"/>
              <p:cNvSpPr/>
              <p:nvPr/>
            </p:nvSpPr>
            <p:spPr>
              <a:xfrm>
                <a:off x="2393256" y="2184091"/>
                <a:ext cx="45719" cy="119177"/>
              </a:xfrm>
              <a:prstGeom prst="can">
                <a:avLst/>
              </a:prstGeom>
              <a:solidFill>
                <a:srgbClr val="D0CECE"/>
              </a:solidFill>
              <a:ln w="12700" cap="flat" cmpd="sng" algn="ctr">
                <a:solidFill>
                  <a:srgbClr val="76717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377" latinLnBrk="0">
                  <a:defRPr/>
                </a:pPr>
                <a:endParaRPr lang="ko-KR" altLang="en-US" sz="1800" kern="0">
                  <a:solidFill>
                    <a:prstClr val="white"/>
                  </a:solidFill>
                  <a:latin typeface="Arial" panose="020B0604020202020204" pitchFamily="34" charset="0"/>
                  <a:ea typeface="함초롬돋움"/>
                  <a:cs typeface="Arial" panose="020B0604020202020204" pitchFamily="34" charset="0"/>
                </a:endParaRPr>
              </a:p>
            </p:txBody>
          </p:sp>
          <p:sp>
            <p:nvSpPr>
              <p:cNvPr id="39" name="원통 38"/>
              <p:cNvSpPr/>
              <p:nvPr/>
            </p:nvSpPr>
            <p:spPr>
              <a:xfrm>
                <a:off x="2548119" y="2194309"/>
                <a:ext cx="45719" cy="119177"/>
              </a:xfrm>
              <a:prstGeom prst="can">
                <a:avLst/>
              </a:prstGeom>
              <a:solidFill>
                <a:srgbClr val="D0CECE"/>
              </a:solidFill>
              <a:ln w="12700" cap="flat" cmpd="sng" algn="ctr">
                <a:solidFill>
                  <a:srgbClr val="76717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377" latinLnBrk="0">
                  <a:defRPr/>
                </a:pPr>
                <a:endParaRPr lang="ko-KR" altLang="en-US" sz="1800" kern="0">
                  <a:solidFill>
                    <a:prstClr val="white"/>
                  </a:solidFill>
                  <a:latin typeface="Arial" panose="020B0604020202020204" pitchFamily="34" charset="0"/>
                  <a:ea typeface="함초롬돋움"/>
                  <a:cs typeface="Arial" panose="020B0604020202020204" pitchFamily="34" charset="0"/>
                </a:endParaRP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2837622" y="1969887"/>
                <a:ext cx="79966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77"/>
                <a:r>
                  <a:rPr lang="en-US" altLang="ko-KR" sz="1200" b="1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함초롬돋움"/>
                    <a:cs typeface="Arial" panose="020B0604020202020204" pitchFamily="34" charset="0"/>
                  </a:rPr>
                  <a:t>Substrate</a:t>
                </a:r>
                <a:endParaRPr lang="ko-KR" altLang="en-US" sz="1200" b="1" dirty="0">
                  <a:solidFill>
                    <a:prstClr val="black"/>
                  </a:solidFill>
                  <a:latin typeface="Arial" panose="020B0604020202020204" pitchFamily="34" charset="0"/>
                  <a:ea typeface="함초롬돋움"/>
                  <a:cs typeface="Arial" panose="020B0604020202020204" pitchFamily="34" charset="0"/>
                </a:endParaRPr>
              </a:p>
            </p:txBody>
          </p:sp>
          <p:cxnSp>
            <p:nvCxnSpPr>
              <p:cNvPr id="41" name="직선 연결선 40"/>
              <p:cNvCxnSpPr/>
              <p:nvPr/>
            </p:nvCxnSpPr>
            <p:spPr>
              <a:xfrm flipV="1">
                <a:off x="1412308" y="1783439"/>
                <a:ext cx="573594" cy="218604"/>
              </a:xfrm>
              <a:prstGeom prst="line">
                <a:avLst/>
              </a:prstGeom>
              <a:noFill/>
              <a:ln w="6350" cap="flat" cmpd="sng" algn="ctr">
                <a:solidFill>
                  <a:srgbClr val="767171"/>
                </a:solidFill>
                <a:prstDash val="dash"/>
                <a:miter lim="800000"/>
              </a:ln>
              <a:effectLst/>
            </p:spPr>
          </p:cxnSp>
          <p:cxnSp>
            <p:nvCxnSpPr>
              <p:cNvPr id="42" name="직선 연결선 41"/>
              <p:cNvCxnSpPr/>
              <p:nvPr/>
            </p:nvCxnSpPr>
            <p:spPr>
              <a:xfrm>
                <a:off x="1435335" y="3031305"/>
                <a:ext cx="477240" cy="1006189"/>
              </a:xfrm>
              <a:prstGeom prst="line">
                <a:avLst/>
              </a:prstGeom>
              <a:noFill/>
              <a:ln w="6350" cap="flat" cmpd="sng" algn="ctr">
                <a:solidFill>
                  <a:srgbClr val="767171"/>
                </a:solidFill>
                <a:prstDash val="dash"/>
                <a:miter lim="800000"/>
              </a:ln>
              <a:effectLst/>
            </p:spPr>
          </p:cxnSp>
          <p:cxnSp>
            <p:nvCxnSpPr>
              <p:cNvPr id="43" name="직선 연결선 42"/>
              <p:cNvCxnSpPr/>
              <p:nvPr/>
            </p:nvCxnSpPr>
            <p:spPr>
              <a:xfrm flipV="1">
                <a:off x="1463181" y="2065088"/>
                <a:ext cx="449394" cy="114401"/>
              </a:xfrm>
              <a:prstGeom prst="line">
                <a:avLst/>
              </a:prstGeom>
              <a:noFill/>
              <a:ln w="6350" cap="flat" cmpd="sng" algn="ctr">
                <a:solidFill>
                  <a:srgbClr val="767171"/>
                </a:solidFill>
                <a:prstDash val="dash"/>
                <a:miter lim="800000"/>
              </a:ln>
              <a:effectLst/>
            </p:spPr>
          </p:cxnSp>
          <p:cxnSp>
            <p:nvCxnSpPr>
              <p:cNvPr id="44" name="직선 연결선 43"/>
              <p:cNvCxnSpPr/>
              <p:nvPr/>
            </p:nvCxnSpPr>
            <p:spPr>
              <a:xfrm>
                <a:off x="1469808" y="2184092"/>
                <a:ext cx="655089" cy="583927"/>
              </a:xfrm>
              <a:prstGeom prst="line">
                <a:avLst/>
              </a:prstGeom>
              <a:noFill/>
              <a:ln w="6350" cap="flat" cmpd="sng" algn="ctr">
                <a:solidFill>
                  <a:srgbClr val="767171"/>
                </a:solidFill>
                <a:prstDash val="dash"/>
                <a:miter lim="800000"/>
              </a:ln>
              <a:effectLst/>
            </p:spPr>
          </p:cxnSp>
          <p:pic>
            <p:nvPicPr>
              <p:cNvPr id="45" name="그림 44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464" b="82114"/>
              <a:stretch/>
            </p:blipFill>
            <p:spPr>
              <a:xfrm>
                <a:off x="1985902" y="2676504"/>
                <a:ext cx="742950" cy="129911"/>
              </a:xfrm>
              <a:prstGeom prst="rect">
                <a:avLst/>
              </a:prstGeom>
            </p:spPr>
          </p:pic>
          <p:cxnSp>
            <p:nvCxnSpPr>
              <p:cNvPr id="46" name="직선 연결선 45"/>
              <p:cNvCxnSpPr/>
              <p:nvPr/>
            </p:nvCxnSpPr>
            <p:spPr>
              <a:xfrm flipV="1">
                <a:off x="2417513" y="2194309"/>
                <a:ext cx="445749" cy="220265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dash"/>
                <a:miter lim="800000"/>
              </a:ln>
              <a:effectLst/>
            </p:spPr>
          </p:cxnSp>
          <p:sp>
            <p:nvSpPr>
              <p:cNvPr id="47" name="직사각형 46"/>
              <p:cNvSpPr/>
              <p:nvPr/>
            </p:nvSpPr>
            <p:spPr>
              <a:xfrm>
                <a:off x="705229" y="1264042"/>
                <a:ext cx="959094" cy="680508"/>
              </a:xfrm>
              <a:prstGeom prst="rect">
                <a:avLst/>
              </a:prstGeom>
              <a:blipFill dpi="0" rotWithShape="1">
                <a:blip r:embed="rId5"/>
                <a:srcRect/>
                <a:stretch>
                  <a:fillRect r="34" b="-133928"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" name="직사각형 47"/>
              <p:cNvSpPr/>
              <p:nvPr/>
            </p:nvSpPr>
            <p:spPr>
              <a:xfrm>
                <a:off x="690363" y="3088048"/>
                <a:ext cx="944389" cy="911140"/>
              </a:xfrm>
              <a:prstGeom prst="rect">
                <a:avLst/>
              </a:prstGeom>
              <a:blipFill dpi="0" rotWithShape="1">
                <a:blip r:embed="rId5"/>
                <a:srcRect/>
                <a:stretch>
                  <a:fillRect t="-74715" r="-1523"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49" name="그룹 48"/>
              <p:cNvGrpSpPr/>
              <p:nvPr/>
            </p:nvGrpSpPr>
            <p:grpSpPr>
              <a:xfrm rot="21447109">
                <a:off x="2667885" y="2094049"/>
                <a:ext cx="1331414" cy="1284704"/>
                <a:chOff x="-764526" y="1713968"/>
                <a:chExt cx="1331414" cy="1284704"/>
              </a:xfrm>
            </p:grpSpPr>
            <p:sp>
              <p:nvSpPr>
                <p:cNvPr id="51" name="모서리가 둥근 직사각형 50"/>
                <p:cNvSpPr/>
                <p:nvPr/>
              </p:nvSpPr>
              <p:spPr>
                <a:xfrm rot="20269133">
                  <a:off x="-424249" y="2227339"/>
                  <a:ext cx="888859" cy="666661"/>
                </a:xfrm>
                <a:prstGeom prst="roundRect">
                  <a:avLst>
                    <a:gd name="adj" fmla="val 9110"/>
                  </a:avLst>
                </a:prstGeom>
                <a:solidFill>
                  <a:sysClr val="window" lastClr="FFFFFF">
                    <a:lumMod val="85000"/>
                  </a:sysClr>
                </a:solidFill>
                <a:ln w="6350" cap="flat" cmpd="sng" algn="ctr">
                  <a:solidFill>
                    <a:sysClr val="window" lastClr="FFFFFF">
                      <a:lumMod val="5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914377" latinLnBrk="0">
                    <a:defRPr/>
                  </a:pPr>
                  <a:endParaRPr lang="ko-KR" altLang="en-US" sz="1800" kern="0">
                    <a:solidFill>
                      <a:prstClr val="white"/>
                    </a:solidFill>
                    <a:latin typeface="Arial" panose="020B0604020202020204" pitchFamily="34" charset="0"/>
                    <a:ea typeface="함초롬돋움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2" name="TextBox 51"/>
                <p:cNvSpPr txBox="1"/>
                <p:nvPr/>
              </p:nvSpPr>
              <p:spPr>
                <a:xfrm rot="20269133">
                  <a:off x="-380129" y="2437559"/>
                  <a:ext cx="800618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914377"/>
                  <a:r>
                    <a:rPr lang="en-US" altLang="ko-KR" sz="1000" b="1" dirty="0" smtClean="0">
                      <a:latin typeface="Arial" panose="020B0604020202020204" pitchFamily="34" charset="0"/>
                      <a:ea typeface="함초롬돋움"/>
                      <a:cs typeface="Arial" panose="020B0604020202020204" pitchFamily="34" charset="0"/>
                    </a:rPr>
                    <a:t>Solution</a:t>
                  </a:r>
                  <a:endParaRPr lang="en-US" altLang="ko-KR" sz="1000" b="1" baseline="-25000" dirty="0">
                    <a:latin typeface="Arial" panose="020B0604020202020204" pitchFamily="34" charset="0"/>
                    <a:ea typeface="함초롬돋움"/>
                    <a:cs typeface="Arial" panose="020B0604020202020204" pitchFamily="34" charset="0"/>
                  </a:endParaRPr>
                </a:p>
              </p:txBody>
            </p:sp>
            <p:pic>
              <p:nvPicPr>
                <p:cNvPr id="53" name="Picture 4" descr="220px-Beakers_diagrams.svg.png (220×269)"/>
                <p:cNvPicPr>
                  <a:picLocks noChangeAspect="1" noChangeArrowheads="1"/>
                </p:cNvPicPr>
                <p:nvPr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46212" b="40660"/>
                <a:stretch/>
              </p:blipFill>
              <p:spPr bwMode="auto">
                <a:xfrm rot="20269133">
                  <a:off x="-764526" y="1713968"/>
                  <a:ext cx="1331414" cy="128470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50" name="TextBox 49"/>
              <p:cNvSpPr txBox="1"/>
              <p:nvPr/>
            </p:nvSpPr>
            <p:spPr>
              <a:xfrm>
                <a:off x="967742" y="4093452"/>
                <a:ext cx="151836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16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Autoclave set</a:t>
                </a:r>
                <a:endParaRPr lang="ko-KR" altLang="en-US" sz="16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9" name="모서리가 둥근 직사각형 8"/>
            <p:cNvSpPr/>
            <p:nvPr/>
          </p:nvSpPr>
          <p:spPr>
            <a:xfrm>
              <a:off x="4915307" y="2157142"/>
              <a:ext cx="585216" cy="1035586"/>
            </a:xfrm>
            <a:prstGeom prst="roundRect">
              <a:avLst>
                <a:gd name="adj" fmla="val 6901"/>
              </a:avLst>
            </a:prstGeom>
            <a:solidFill>
              <a:srgbClr val="E7E6E6">
                <a:alpha val="60000"/>
              </a:srgbClr>
            </a:solidFill>
            <a:ln w="12700" cap="flat" cmpd="sng" algn="ctr">
              <a:solidFill>
                <a:srgbClr val="44546A">
                  <a:alpha val="6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377" latinLnBrk="0">
                <a:defRPr/>
              </a:pPr>
              <a:endParaRPr lang="ko-KR" altLang="en-US" sz="1800" kern="0">
                <a:solidFill>
                  <a:prstClr val="white"/>
                </a:solidFill>
                <a:latin typeface="Arial" panose="020B0604020202020204" pitchFamily="34" charset="0"/>
                <a:ea typeface="함초롬돋움"/>
                <a:cs typeface="Arial" panose="020B0604020202020204" pitchFamily="34" charset="0"/>
              </a:endParaRPr>
            </a:p>
          </p:txBody>
        </p:sp>
        <p:sp>
          <p:nvSpPr>
            <p:cNvPr id="10" name="모서리가 둥근 직사각형 9"/>
            <p:cNvSpPr/>
            <p:nvPr/>
          </p:nvSpPr>
          <p:spPr>
            <a:xfrm>
              <a:off x="4915307" y="2147616"/>
              <a:ext cx="585216" cy="1035586"/>
            </a:xfrm>
            <a:prstGeom prst="roundRect">
              <a:avLst>
                <a:gd name="adj" fmla="val 6901"/>
              </a:avLst>
            </a:prstGeom>
            <a:solidFill>
              <a:srgbClr val="E7E6E6"/>
            </a:solidFill>
            <a:ln w="12700" cap="flat" cmpd="sng" algn="ctr">
              <a:solidFill>
                <a:srgbClr val="E7E6E6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377" latinLnBrk="0">
                <a:defRPr/>
              </a:pPr>
              <a:endParaRPr lang="ko-KR" altLang="en-US" sz="1800" kern="0">
                <a:solidFill>
                  <a:prstClr val="white"/>
                </a:solidFill>
                <a:latin typeface="Arial" panose="020B0604020202020204" pitchFamily="34" charset="0"/>
                <a:ea typeface="함초롬돋움"/>
                <a:cs typeface="Arial" panose="020B0604020202020204" pitchFamily="34" charset="0"/>
              </a:endParaRPr>
            </a:p>
          </p:txBody>
        </p:sp>
        <p:cxnSp>
          <p:nvCxnSpPr>
            <p:cNvPr id="11" name="직선 연결선 10"/>
            <p:cNvCxnSpPr/>
            <p:nvPr/>
          </p:nvCxnSpPr>
          <p:spPr>
            <a:xfrm>
              <a:off x="4915307" y="2324382"/>
              <a:ext cx="585216" cy="0"/>
            </a:xfrm>
            <a:prstGeom prst="line">
              <a:avLst/>
            </a:prstGeom>
            <a:noFill/>
            <a:ln w="12700" cap="flat" cmpd="sng" algn="ctr">
              <a:solidFill>
                <a:srgbClr val="767171"/>
              </a:solidFill>
              <a:prstDash val="solid"/>
              <a:miter lim="800000"/>
            </a:ln>
            <a:effectLst/>
          </p:spPr>
        </p:cxnSp>
        <p:sp>
          <p:nvSpPr>
            <p:cNvPr id="12" name="직사각형 11"/>
            <p:cNvSpPr/>
            <p:nvPr/>
          </p:nvSpPr>
          <p:spPr>
            <a:xfrm>
              <a:off x="4727919" y="1618702"/>
              <a:ext cx="958768" cy="1591898"/>
            </a:xfrm>
            <a:prstGeom prst="rect">
              <a:avLst/>
            </a:prstGeom>
            <a:blipFill dpi="0" rotWithShape="1">
              <a:blip r:embed="rId5">
                <a:alphaModFix amt="40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아래쪽 화살표 12"/>
            <p:cNvSpPr/>
            <p:nvPr/>
          </p:nvSpPr>
          <p:spPr>
            <a:xfrm rot="16200000">
              <a:off x="4108635" y="2283889"/>
              <a:ext cx="238907" cy="420632"/>
            </a:xfrm>
            <a:prstGeom prst="downArrow">
              <a:avLst/>
            </a:prstGeom>
            <a:solidFill>
              <a:srgbClr val="5B9BD5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377" latinLnBrk="0">
                <a:defRPr/>
              </a:pPr>
              <a:endParaRPr lang="ko-KR" altLang="en-US" sz="1800" kern="0">
                <a:solidFill>
                  <a:prstClr val="white"/>
                </a:solidFill>
                <a:latin typeface="Arial" panose="020B0604020202020204" pitchFamily="34" charset="0"/>
                <a:ea typeface="함초롬돋움"/>
                <a:cs typeface="Arial" panose="020B0604020202020204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448124" y="3492571"/>
              <a:ext cx="151836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Hydrothermal</a:t>
              </a:r>
            </a:p>
            <a:p>
              <a:pPr algn="ctr"/>
              <a:r>
                <a:rPr lang="en-US" altLang="ko-KR" sz="1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synthesis</a:t>
              </a:r>
              <a:endParaRPr lang="ko-KR" altLang="en-US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아래쪽 화살표 14"/>
            <p:cNvSpPr/>
            <p:nvPr/>
          </p:nvSpPr>
          <p:spPr>
            <a:xfrm rot="16200000">
              <a:off x="5986995" y="2286915"/>
              <a:ext cx="238907" cy="420632"/>
            </a:xfrm>
            <a:prstGeom prst="downArrow">
              <a:avLst/>
            </a:prstGeom>
            <a:solidFill>
              <a:srgbClr val="5B9BD5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377" latinLnBrk="0">
                <a:defRPr/>
              </a:pPr>
              <a:endParaRPr lang="ko-KR" altLang="en-US" sz="1800" kern="0">
                <a:solidFill>
                  <a:prstClr val="white"/>
                </a:solidFill>
                <a:latin typeface="Arial" panose="020B0604020202020204" pitchFamily="34" charset="0"/>
                <a:ea typeface="함초롬돋움"/>
                <a:cs typeface="Arial" panose="020B0604020202020204" pitchFamily="34" charset="0"/>
              </a:endParaRPr>
            </a:p>
          </p:txBody>
        </p:sp>
        <p:sp>
          <p:nvSpPr>
            <p:cNvPr id="16" name="모서리가 둥근 직사각형 15"/>
            <p:cNvSpPr/>
            <p:nvPr/>
          </p:nvSpPr>
          <p:spPr>
            <a:xfrm>
              <a:off x="6853427" y="2694758"/>
              <a:ext cx="739770" cy="302693"/>
            </a:xfrm>
            <a:prstGeom prst="roundRect">
              <a:avLst/>
            </a:prstGeom>
            <a:solidFill>
              <a:srgbClr val="FFC000">
                <a:lumMod val="60000"/>
                <a:lumOff val="40000"/>
              </a:srgbClr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  <a:scene3d>
              <a:camera prst="isometricTopUp">
                <a:rot lat="18913048" lon="16623178" rev="5101146"/>
              </a:camera>
              <a:lightRig rig="threePt" dir="t"/>
            </a:scene3d>
            <a:sp3d extrusionH="95250" contourW="2540">
              <a:bevelB h="0"/>
              <a:contourClr>
                <a:sysClr val="windowText" lastClr="000000"/>
              </a:contourClr>
            </a:sp3d>
          </p:spPr>
          <p:txBody>
            <a:bodyPr rtlCol="0" anchor="ctr"/>
            <a:lstStyle/>
            <a:p>
              <a:pPr algn="ctr" defTabSz="914377" latinLnBrk="0">
                <a:defRPr/>
              </a:pPr>
              <a:endParaRPr lang="ko-KR" altLang="en-US" sz="600" kern="0" dirty="0">
                <a:solidFill>
                  <a:prstClr val="white"/>
                </a:solidFill>
                <a:latin typeface="Arial" panose="020B0604020202020204" pitchFamily="34" charset="0"/>
                <a:ea typeface="함초롬돋움"/>
                <a:cs typeface="Arial" panose="020B0604020202020204" pitchFamily="34" charset="0"/>
              </a:endParaRPr>
            </a:p>
          </p:txBody>
        </p:sp>
        <p:sp>
          <p:nvSpPr>
            <p:cNvPr id="17" name="자유형 16"/>
            <p:cNvSpPr/>
            <p:nvPr/>
          </p:nvSpPr>
          <p:spPr>
            <a:xfrm>
              <a:off x="6565988" y="2221636"/>
              <a:ext cx="381000" cy="461364"/>
            </a:xfrm>
            <a:custGeom>
              <a:avLst/>
              <a:gdLst>
                <a:gd name="connsiteX0" fmla="*/ 0 w 381000"/>
                <a:gd name="connsiteY0" fmla="*/ 22592 h 461364"/>
                <a:gd name="connsiteX1" fmla="*/ 76200 w 381000"/>
                <a:gd name="connsiteY1" fmla="*/ 13067 h 461364"/>
                <a:gd name="connsiteX2" fmla="*/ 22225 w 381000"/>
                <a:gd name="connsiteY2" fmla="*/ 178167 h 461364"/>
                <a:gd name="connsiteX3" fmla="*/ 196850 w 381000"/>
                <a:gd name="connsiteY3" fmla="*/ 136892 h 461364"/>
                <a:gd name="connsiteX4" fmla="*/ 152400 w 381000"/>
                <a:gd name="connsiteY4" fmla="*/ 311517 h 461364"/>
                <a:gd name="connsiteX5" fmla="*/ 327025 w 381000"/>
                <a:gd name="connsiteY5" fmla="*/ 273417 h 461364"/>
                <a:gd name="connsiteX6" fmla="*/ 276225 w 381000"/>
                <a:gd name="connsiteY6" fmla="*/ 444867 h 461364"/>
                <a:gd name="connsiteX7" fmla="*/ 381000 w 381000"/>
                <a:gd name="connsiteY7" fmla="*/ 444867 h 461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461364">
                  <a:moveTo>
                    <a:pt x="0" y="22592"/>
                  </a:moveTo>
                  <a:cubicBezTo>
                    <a:pt x="36248" y="4865"/>
                    <a:pt x="72496" y="-12862"/>
                    <a:pt x="76200" y="13067"/>
                  </a:cubicBezTo>
                  <a:cubicBezTo>
                    <a:pt x="79904" y="38996"/>
                    <a:pt x="2117" y="157530"/>
                    <a:pt x="22225" y="178167"/>
                  </a:cubicBezTo>
                  <a:cubicBezTo>
                    <a:pt x="42333" y="198804"/>
                    <a:pt x="175154" y="114667"/>
                    <a:pt x="196850" y="136892"/>
                  </a:cubicBezTo>
                  <a:cubicBezTo>
                    <a:pt x="218546" y="159117"/>
                    <a:pt x="130704" y="288763"/>
                    <a:pt x="152400" y="311517"/>
                  </a:cubicBezTo>
                  <a:cubicBezTo>
                    <a:pt x="174096" y="334271"/>
                    <a:pt x="306388" y="251192"/>
                    <a:pt x="327025" y="273417"/>
                  </a:cubicBezTo>
                  <a:cubicBezTo>
                    <a:pt x="347662" y="295642"/>
                    <a:pt x="267229" y="416292"/>
                    <a:pt x="276225" y="444867"/>
                  </a:cubicBezTo>
                  <a:cubicBezTo>
                    <a:pt x="285221" y="473442"/>
                    <a:pt x="333110" y="459154"/>
                    <a:pt x="381000" y="444867"/>
                  </a:cubicBezTo>
                </a:path>
              </a:pathLst>
            </a:custGeom>
            <a:noFill/>
            <a:ln w="22225">
              <a:solidFill>
                <a:srgbClr val="AF051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자유형 17"/>
            <p:cNvSpPr/>
            <p:nvPr/>
          </p:nvSpPr>
          <p:spPr>
            <a:xfrm>
              <a:off x="6784408" y="2146961"/>
              <a:ext cx="381000" cy="461364"/>
            </a:xfrm>
            <a:custGeom>
              <a:avLst/>
              <a:gdLst>
                <a:gd name="connsiteX0" fmla="*/ 0 w 381000"/>
                <a:gd name="connsiteY0" fmla="*/ 22592 h 461364"/>
                <a:gd name="connsiteX1" fmla="*/ 76200 w 381000"/>
                <a:gd name="connsiteY1" fmla="*/ 13067 h 461364"/>
                <a:gd name="connsiteX2" fmla="*/ 22225 w 381000"/>
                <a:gd name="connsiteY2" fmla="*/ 178167 h 461364"/>
                <a:gd name="connsiteX3" fmla="*/ 196850 w 381000"/>
                <a:gd name="connsiteY3" fmla="*/ 136892 h 461364"/>
                <a:gd name="connsiteX4" fmla="*/ 152400 w 381000"/>
                <a:gd name="connsiteY4" fmla="*/ 311517 h 461364"/>
                <a:gd name="connsiteX5" fmla="*/ 327025 w 381000"/>
                <a:gd name="connsiteY5" fmla="*/ 273417 h 461364"/>
                <a:gd name="connsiteX6" fmla="*/ 276225 w 381000"/>
                <a:gd name="connsiteY6" fmla="*/ 444867 h 461364"/>
                <a:gd name="connsiteX7" fmla="*/ 381000 w 381000"/>
                <a:gd name="connsiteY7" fmla="*/ 444867 h 461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461364">
                  <a:moveTo>
                    <a:pt x="0" y="22592"/>
                  </a:moveTo>
                  <a:cubicBezTo>
                    <a:pt x="36248" y="4865"/>
                    <a:pt x="72496" y="-12862"/>
                    <a:pt x="76200" y="13067"/>
                  </a:cubicBezTo>
                  <a:cubicBezTo>
                    <a:pt x="79904" y="38996"/>
                    <a:pt x="2117" y="157530"/>
                    <a:pt x="22225" y="178167"/>
                  </a:cubicBezTo>
                  <a:cubicBezTo>
                    <a:pt x="42333" y="198804"/>
                    <a:pt x="175154" y="114667"/>
                    <a:pt x="196850" y="136892"/>
                  </a:cubicBezTo>
                  <a:cubicBezTo>
                    <a:pt x="218546" y="159117"/>
                    <a:pt x="130704" y="288763"/>
                    <a:pt x="152400" y="311517"/>
                  </a:cubicBezTo>
                  <a:cubicBezTo>
                    <a:pt x="174096" y="334271"/>
                    <a:pt x="306388" y="251192"/>
                    <a:pt x="327025" y="273417"/>
                  </a:cubicBezTo>
                  <a:cubicBezTo>
                    <a:pt x="347662" y="295642"/>
                    <a:pt x="267229" y="416292"/>
                    <a:pt x="276225" y="444867"/>
                  </a:cubicBezTo>
                  <a:cubicBezTo>
                    <a:pt x="285221" y="473442"/>
                    <a:pt x="333110" y="459154"/>
                    <a:pt x="381000" y="444867"/>
                  </a:cubicBezTo>
                </a:path>
              </a:pathLst>
            </a:custGeom>
            <a:noFill/>
            <a:ln w="22225">
              <a:solidFill>
                <a:srgbClr val="AF051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자유형 18"/>
            <p:cNvSpPr/>
            <p:nvPr/>
          </p:nvSpPr>
          <p:spPr>
            <a:xfrm>
              <a:off x="7002827" y="2075623"/>
              <a:ext cx="381000" cy="461364"/>
            </a:xfrm>
            <a:custGeom>
              <a:avLst/>
              <a:gdLst>
                <a:gd name="connsiteX0" fmla="*/ 0 w 381000"/>
                <a:gd name="connsiteY0" fmla="*/ 22592 h 461364"/>
                <a:gd name="connsiteX1" fmla="*/ 76200 w 381000"/>
                <a:gd name="connsiteY1" fmla="*/ 13067 h 461364"/>
                <a:gd name="connsiteX2" fmla="*/ 22225 w 381000"/>
                <a:gd name="connsiteY2" fmla="*/ 178167 h 461364"/>
                <a:gd name="connsiteX3" fmla="*/ 196850 w 381000"/>
                <a:gd name="connsiteY3" fmla="*/ 136892 h 461364"/>
                <a:gd name="connsiteX4" fmla="*/ 152400 w 381000"/>
                <a:gd name="connsiteY4" fmla="*/ 311517 h 461364"/>
                <a:gd name="connsiteX5" fmla="*/ 327025 w 381000"/>
                <a:gd name="connsiteY5" fmla="*/ 273417 h 461364"/>
                <a:gd name="connsiteX6" fmla="*/ 276225 w 381000"/>
                <a:gd name="connsiteY6" fmla="*/ 444867 h 461364"/>
                <a:gd name="connsiteX7" fmla="*/ 381000 w 381000"/>
                <a:gd name="connsiteY7" fmla="*/ 444867 h 461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461364">
                  <a:moveTo>
                    <a:pt x="0" y="22592"/>
                  </a:moveTo>
                  <a:cubicBezTo>
                    <a:pt x="36248" y="4865"/>
                    <a:pt x="72496" y="-12862"/>
                    <a:pt x="76200" y="13067"/>
                  </a:cubicBezTo>
                  <a:cubicBezTo>
                    <a:pt x="79904" y="38996"/>
                    <a:pt x="2117" y="157530"/>
                    <a:pt x="22225" y="178167"/>
                  </a:cubicBezTo>
                  <a:cubicBezTo>
                    <a:pt x="42333" y="198804"/>
                    <a:pt x="175154" y="114667"/>
                    <a:pt x="196850" y="136892"/>
                  </a:cubicBezTo>
                  <a:cubicBezTo>
                    <a:pt x="218546" y="159117"/>
                    <a:pt x="130704" y="288763"/>
                    <a:pt x="152400" y="311517"/>
                  </a:cubicBezTo>
                  <a:cubicBezTo>
                    <a:pt x="174096" y="334271"/>
                    <a:pt x="306388" y="251192"/>
                    <a:pt x="327025" y="273417"/>
                  </a:cubicBezTo>
                  <a:cubicBezTo>
                    <a:pt x="347662" y="295642"/>
                    <a:pt x="267229" y="416292"/>
                    <a:pt x="276225" y="444867"/>
                  </a:cubicBezTo>
                  <a:cubicBezTo>
                    <a:pt x="285221" y="473442"/>
                    <a:pt x="333110" y="459154"/>
                    <a:pt x="381000" y="444867"/>
                  </a:cubicBezTo>
                </a:path>
              </a:pathLst>
            </a:custGeom>
            <a:noFill/>
            <a:ln w="22225">
              <a:solidFill>
                <a:srgbClr val="AF051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577747" y="3492571"/>
              <a:ext cx="117532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Annealing</a:t>
              </a:r>
              <a:endParaRPr lang="ko-KR" altLang="en-US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직사각형 20"/>
            <p:cNvSpPr/>
            <p:nvPr/>
          </p:nvSpPr>
          <p:spPr>
            <a:xfrm>
              <a:off x="4726875" y="3224530"/>
              <a:ext cx="95410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ko-KR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160 </a:t>
              </a:r>
              <a:r>
                <a:rPr lang="en-US" altLang="ko-KR" b="1" dirty="0">
                  <a:latin typeface="Arial" panose="020B0604020202020204" pitchFamily="34" charset="0"/>
                  <a:cs typeface="Arial" panose="020B0604020202020204" pitchFamily="34" charset="0"/>
                </a:rPr>
                <a:t>°C </a:t>
              </a:r>
              <a:endParaRPr lang="ko-KR" alt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직사각형 21"/>
            <p:cNvSpPr/>
            <p:nvPr/>
          </p:nvSpPr>
          <p:spPr>
            <a:xfrm>
              <a:off x="6769129" y="3224530"/>
              <a:ext cx="95410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500 </a:t>
              </a:r>
              <a:r>
                <a:rPr lang="en-US" altLang="ko-KR" b="1" dirty="0">
                  <a:latin typeface="Arial" panose="020B0604020202020204" pitchFamily="34" charset="0"/>
                  <a:cs typeface="Arial" panose="020B0604020202020204" pitchFamily="34" charset="0"/>
                </a:rPr>
                <a:t>°C </a:t>
              </a:r>
              <a:endParaRPr lang="ko-KR" alt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모서리가 둥근 직사각형 22"/>
            <p:cNvSpPr/>
            <p:nvPr/>
          </p:nvSpPr>
          <p:spPr>
            <a:xfrm>
              <a:off x="4445403" y="1288548"/>
              <a:ext cx="3395092" cy="2862202"/>
            </a:xfrm>
            <a:prstGeom prst="roundRect">
              <a:avLst/>
            </a:prstGeom>
            <a:noFill/>
            <a:ln w="19050">
              <a:solidFill>
                <a:srgbClr val="96D25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390066" y="1298556"/>
              <a:ext cx="161775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WO</a:t>
              </a:r>
              <a:r>
                <a:rPr lang="en-US" altLang="ko-KR" sz="1600" b="1" baseline="-25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r>
                <a:rPr lang="en-US" altLang="ko-KR" sz="1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synthesis</a:t>
              </a:r>
              <a:endParaRPr lang="ko-KR" altLang="en-US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4" name="모서리가 둥근 직사각형 53"/>
          <p:cNvSpPr/>
          <p:nvPr/>
        </p:nvSpPr>
        <p:spPr>
          <a:xfrm>
            <a:off x="9979385" y="3923726"/>
            <a:ext cx="739770" cy="30269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  <a:scene3d>
            <a:camera prst="isometricTopUp">
              <a:rot lat="18913048" lon="16623178" rev="5101146"/>
            </a:camera>
            <a:lightRig rig="threePt" dir="t"/>
          </a:scene3d>
          <a:sp3d extrusionH="95250" contourW="2540">
            <a:bevelB h="0"/>
            <a:contourClr>
              <a:sysClr val="windowText" lastClr="000000"/>
            </a:contourClr>
          </a:sp3d>
        </p:spPr>
        <p:txBody>
          <a:bodyPr rtlCol="0" anchor="ctr"/>
          <a:lstStyle/>
          <a:p>
            <a:pPr algn="ctr" defTabSz="914377" latinLnBrk="0">
              <a:defRPr/>
            </a:pPr>
            <a:endParaRPr lang="ko-KR" altLang="en-US" sz="600" kern="0" dirty="0">
              <a:solidFill>
                <a:prstClr val="white"/>
              </a:solidFill>
              <a:latin typeface="Arial" panose="020B0604020202020204" pitchFamily="34" charset="0"/>
              <a:ea typeface="함초롬돋움"/>
              <a:cs typeface="Arial" panose="020B0604020202020204" pitchFamily="34" charset="0"/>
            </a:endParaRPr>
          </a:p>
        </p:txBody>
      </p:sp>
      <p:sp>
        <p:nvSpPr>
          <p:cNvPr id="55" name="모서리가 둥근 직사각형 54"/>
          <p:cNvSpPr/>
          <p:nvPr/>
        </p:nvSpPr>
        <p:spPr>
          <a:xfrm>
            <a:off x="9913371" y="2198921"/>
            <a:ext cx="739770" cy="302693"/>
          </a:xfrm>
          <a:prstGeom prst="roundRect">
            <a:avLst/>
          </a:prstGeom>
          <a:solidFill>
            <a:schemeClr val="bg2">
              <a:lumMod val="75000"/>
            </a:scheme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  <a:scene3d>
            <a:camera prst="isometricTopUp">
              <a:rot lat="18913048" lon="16623178" rev="5101146"/>
            </a:camera>
            <a:lightRig rig="threePt" dir="t"/>
          </a:scene3d>
          <a:sp3d extrusionH="95250" contourW="2540">
            <a:bevelB h="0"/>
            <a:contourClr>
              <a:sysClr val="windowText" lastClr="000000"/>
            </a:contourClr>
          </a:sp3d>
        </p:spPr>
        <p:txBody>
          <a:bodyPr rtlCol="0" anchor="ctr"/>
          <a:lstStyle/>
          <a:p>
            <a:pPr algn="ctr" defTabSz="914377" latinLnBrk="0">
              <a:defRPr/>
            </a:pPr>
            <a:endParaRPr lang="ko-KR" altLang="en-US" sz="600" kern="0" dirty="0">
              <a:solidFill>
                <a:prstClr val="white"/>
              </a:solidFill>
              <a:latin typeface="Arial" panose="020B0604020202020204" pitchFamily="34" charset="0"/>
              <a:ea typeface="함초롬돋움"/>
              <a:cs typeface="Arial" panose="020B0604020202020204" pitchFamily="34" charset="0"/>
            </a:endParaRPr>
          </a:p>
        </p:txBody>
      </p:sp>
      <p:pic>
        <p:nvPicPr>
          <p:cNvPr id="56" name="그림 55"/>
          <p:cNvPicPr>
            <a:picLocks noChangeAspect="1"/>
          </p:cNvPicPr>
          <p:nvPr/>
        </p:nvPicPr>
        <p:blipFill rotWithShape="1">
          <a:blip r:embed="rId7"/>
          <a:srcRect l="26079" t="19066" r="35626" b="71763"/>
          <a:stretch/>
        </p:blipFill>
        <p:spPr>
          <a:xfrm rot="16200000">
            <a:off x="10953032" y="2049271"/>
            <a:ext cx="882020" cy="434557"/>
          </a:xfrm>
          <a:prstGeom prst="rect">
            <a:avLst/>
          </a:prstGeom>
        </p:spPr>
      </p:pic>
      <p:pic>
        <p:nvPicPr>
          <p:cNvPr id="57" name="그림 56"/>
          <p:cNvPicPr>
            <a:picLocks noChangeAspect="1"/>
          </p:cNvPicPr>
          <p:nvPr/>
        </p:nvPicPr>
        <p:blipFill rotWithShape="1">
          <a:blip r:embed="rId8"/>
          <a:srcRect l="49281" t="38697" r="33359" b="42003"/>
          <a:stretch/>
        </p:blipFill>
        <p:spPr>
          <a:xfrm>
            <a:off x="11200623" y="3697116"/>
            <a:ext cx="386837" cy="884787"/>
          </a:xfrm>
          <a:prstGeom prst="rect">
            <a:avLst/>
          </a:prstGeom>
        </p:spPr>
      </p:pic>
      <p:sp>
        <p:nvSpPr>
          <p:cNvPr id="58" name="아래쪽 화살표 57"/>
          <p:cNvSpPr/>
          <p:nvPr/>
        </p:nvSpPr>
        <p:spPr>
          <a:xfrm rot="14400000">
            <a:off x="8880604" y="2468431"/>
            <a:ext cx="238907" cy="420632"/>
          </a:xfrm>
          <a:prstGeom prst="downArrow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7" latinLnBrk="0">
              <a:defRPr/>
            </a:pPr>
            <a:endParaRPr lang="ko-KR" altLang="en-US" sz="1800" kern="0">
              <a:solidFill>
                <a:prstClr val="white"/>
              </a:solidFill>
              <a:latin typeface="Arial" panose="020B0604020202020204" pitchFamily="34" charset="0"/>
              <a:ea typeface="함초롬돋움"/>
              <a:cs typeface="Arial" panose="020B0604020202020204" pitchFamily="34" charset="0"/>
            </a:endParaRPr>
          </a:p>
        </p:txBody>
      </p:sp>
      <p:sp>
        <p:nvSpPr>
          <p:cNvPr id="59" name="아래쪽 화살표 58"/>
          <p:cNvSpPr/>
          <p:nvPr/>
        </p:nvSpPr>
        <p:spPr>
          <a:xfrm rot="7200000" flipV="1">
            <a:off x="8880604" y="3412264"/>
            <a:ext cx="238907" cy="420632"/>
          </a:xfrm>
          <a:prstGeom prst="downArrow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7" latinLnBrk="0">
              <a:defRPr/>
            </a:pPr>
            <a:endParaRPr lang="ko-KR" altLang="en-US" sz="1800" kern="0">
              <a:solidFill>
                <a:prstClr val="white"/>
              </a:solidFill>
              <a:latin typeface="Arial" panose="020B0604020202020204" pitchFamily="34" charset="0"/>
              <a:ea typeface="함초롬돋움"/>
              <a:cs typeface="Arial" panose="020B0604020202020204" pitchFamily="34" charset="0"/>
            </a:endParaRPr>
          </a:p>
        </p:txBody>
      </p:sp>
      <p:sp>
        <p:nvSpPr>
          <p:cNvPr id="60" name="직사각형 59"/>
          <p:cNvSpPr/>
          <p:nvPr/>
        </p:nvSpPr>
        <p:spPr>
          <a:xfrm>
            <a:off x="8131849" y="3915108"/>
            <a:ext cx="17363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b="1" dirty="0" smtClean="0">
                <a:latin typeface="Arial" panose="020B0604020202020204" pitchFamily="34" charset="0"/>
                <a:cs typeface="Arial" panose="020B0604020202020204" pitchFamily="34" charset="0"/>
              </a:rPr>
              <a:t>Argon/oxygen</a:t>
            </a:r>
          </a:p>
          <a:p>
            <a:pPr algn="ctr"/>
            <a:r>
              <a:rPr lang="en-US" altLang="ko-KR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b="1" dirty="0">
                <a:latin typeface="Arial" panose="020B0604020202020204" pitchFamily="34" charset="0"/>
                <a:cs typeface="Arial" panose="020B0604020202020204" pitchFamily="34" charset="0"/>
              </a:rPr>
              <a:t>blend</a:t>
            </a:r>
            <a:endParaRPr lang="ko-KR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직사각형 60"/>
          <p:cNvSpPr/>
          <p:nvPr/>
        </p:nvSpPr>
        <p:spPr>
          <a:xfrm>
            <a:off x="8507429" y="1908940"/>
            <a:ext cx="10310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b="1" dirty="0" smtClean="0">
                <a:latin typeface="Arial" panose="020B0604020202020204" pitchFamily="34" charset="0"/>
                <a:cs typeface="Arial" panose="020B0604020202020204" pitchFamily="34" charset="0"/>
              </a:rPr>
              <a:t>Oxygen</a:t>
            </a:r>
            <a:endParaRPr lang="ko-KR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8660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D99889B-6EE3-4F96-851E-9C161A708679}"/>
              </a:ext>
            </a:extLst>
          </p:cNvPr>
          <p:cNvSpPr txBox="1"/>
          <p:nvPr/>
        </p:nvSpPr>
        <p:spPr>
          <a:xfrm>
            <a:off x="699697" y="177561"/>
            <a:ext cx="3955499" cy="40011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>
              <a:defRPr/>
            </a:pPr>
            <a:r>
              <a:rPr lang="en-US" altLang="ko-KR" sz="2000" b="1" dirty="0">
                <a:latin typeface="Arial" panose="020B0604020202020204" pitchFamily="34" charset="0"/>
                <a:cs typeface="Arial" panose="020B0604020202020204" pitchFamily="34" charset="0"/>
              </a:rPr>
              <a:t>Results and Discussion</a:t>
            </a:r>
            <a:endParaRPr lang="ko-KR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Arial" panose="020B0604020202020204" pitchFamily="34" charset="0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4"/>
          <a:srcRect t="28676" b="42757"/>
          <a:stretch/>
        </p:blipFill>
        <p:spPr>
          <a:xfrm>
            <a:off x="59688" y="6019800"/>
            <a:ext cx="11972868" cy="45719"/>
          </a:xfrm>
          <a:prstGeom prst="rect">
            <a:avLst/>
          </a:prstGeom>
        </p:spPr>
      </p:pic>
      <p:grpSp>
        <p:nvGrpSpPr>
          <p:cNvPr id="8" name="그룹 7"/>
          <p:cNvGrpSpPr/>
          <p:nvPr/>
        </p:nvGrpSpPr>
        <p:grpSpPr>
          <a:xfrm>
            <a:off x="7786368" y="1149370"/>
            <a:ext cx="3921125" cy="3151337"/>
            <a:chOff x="7786368" y="1149370"/>
            <a:chExt cx="3921125" cy="3151337"/>
          </a:xfrm>
        </p:grpSpPr>
        <p:sp>
          <p:nvSpPr>
            <p:cNvPr id="32" name="모서리가 둥근 직사각형 31"/>
            <p:cNvSpPr/>
            <p:nvPr/>
          </p:nvSpPr>
          <p:spPr>
            <a:xfrm>
              <a:off x="8633213" y="1149370"/>
              <a:ext cx="2227434" cy="301924"/>
            </a:xfrm>
            <a:prstGeom prst="roundRect">
              <a:avLst/>
            </a:prstGeom>
            <a:solidFill>
              <a:srgbClr val="2F55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Raman spectra</a:t>
              </a:r>
              <a:endParaRPr lang="ko-KR" altLang="en-US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7" name="그룹 6"/>
            <p:cNvGrpSpPr/>
            <p:nvPr/>
          </p:nvGrpSpPr>
          <p:grpSpPr>
            <a:xfrm>
              <a:off x="7786368" y="1300332"/>
              <a:ext cx="3921125" cy="3000375"/>
              <a:chOff x="7786368" y="1300332"/>
              <a:chExt cx="3921125" cy="3000375"/>
            </a:xfrm>
          </p:grpSpPr>
          <p:graphicFrame>
            <p:nvGraphicFramePr>
              <p:cNvPr id="31" name="개체 30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256972872"/>
                  </p:ext>
                </p:extLst>
              </p:nvPr>
            </p:nvGraphicFramePr>
            <p:xfrm>
              <a:off x="7786368" y="1300332"/>
              <a:ext cx="3921125" cy="300037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155" name="Graph" r:id="rId5" imgW="3920760" imgH="3000960" progId="Origin95.Graph">
                      <p:embed/>
                    </p:oleObj>
                  </mc:Choice>
                  <mc:Fallback>
                    <p:oleObj name="Graph" r:id="rId5" imgW="3920760" imgH="3000960" progId="Origin95.Graph">
                      <p:embed/>
                      <p:pic>
                        <p:nvPicPr>
                          <p:cNvPr id="12" name="개체 11"/>
                          <p:cNvPicPr/>
                          <p:nvPr/>
                        </p:nvPicPr>
                        <p:blipFill>
                          <a:blip r:embed="rId6"/>
                          <a:stretch>
                            <a:fillRect/>
                          </a:stretch>
                        </p:blipFill>
                        <p:spPr>
                          <a:xfrm>
                            <a:off x="7786368" y="1300332"/>
                            <a:ext cx="3921125" cy="3000375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33" name="TextBox 32"/>
              <p:cNvSpPr txBox="1"/>
              <p:nvPr/>
            </p:nvSpPr>
            <p:spPr>
              <a:xfrm rot="16200000">
                <a:off x="8266516" y="2270967"/>
                <a:ext cx="66877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𝒗</a:t>
                </a:r>
                <a:r>
                  <a:rPr lang="en-US" altLang="ko-KR" sz="1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(o-w-o)</a:t>
                </a:r>
                <a:endParaRPr lang="ko-KR" altLang="en-US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 rot="16200000">
                <a:off x="8573382" y="2122448"/>
                <a:ext cx="699230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altLang="ko-KR" sz="1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δ </a:t>
                </a:r>
                <a:r>
                  <a:rPr lang="en-US" altLang="ko-KR" sz="1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(o-w-o)</a:t>
                </a:r>
                <a:endParaRPr lang="ko-KR" altLang="en-US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 rot="16200000">
                <a:off x="9300814" y="1936581"/>
                <a:ext cx="113845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𝒗</a:t>
                </a:r>
                <a:r>
                  <a:rPr lang="en-US" altLang="ko-KR" sz="1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(W</a:t>
                </a:r>
                <a:r>
                  <a:rPr lang="en-US" altLang="ko-KR" sz="1000" baseline="-25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altLang="ko-KR" sz="1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O</a:t>
                </a:r>
                <a:r>
                  <a:rPr lang="en-US" altLang="ko-KR" sz="1000" baseline="-25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6</a:t>
                </a:r>
                <a:r>
                  <a:rPr lang="en-US" altLang="ko-KR" sz="1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&amp; W</a:t>
                </a:r>
                <a:r>
                  <a:rPr lang="en-US" altLang="ko-KR" sz="1000" baseline="-25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r>
                  <a:rPr lang="en-US" altLang="ko-KR" sz="1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O</a:t>
                </a:r>
                <a:r>
                  <a:rPr lang="en-US" altLang="ko-KR" sz="1000" baseline="-25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8</a:t>
                </a:r>
                <a:r>
                  <a:rPr lang="en-US" altLang="ko-KR" sz="1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:endParaRPr lang="ko-KR" altLang="en-US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 rot="16200000">
                <a:off x="9956813" y="2075714"/>
                <a:ext cx="71686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1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𝒗</a:t>
                </a:r>
                <a:r>
                  <a:rPr lang="en-US" altLang="ko-KR" sz="1000" i="1" baseline="-25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r>
                  <a:rPr lang="en-US" altLang="ko-KR" sz="1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(o-w-o)</a:t>
                </a:r>
                <a:endParaRPr lang="ko-KR" altLang="en-US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6" name="그룹 5"/>
          <p:cNvGrpSpPr/>
          <p:nvPr/>
        </p:nvGrpSpPr>
        <p:grpSpPr>
          <a:xfrm>
            <a:off x="509906" y="1149370"/>
            <a:ext cx="7559356" cy="3087659"/>
            <a:chOff x="509906" y="1149370"/>
            <a:chExt cx="7559356" cy="3087659"/>
          </a:xfrm>
        </p:grpSpPr>
        <p:grpSp>
          <p:nvGrpSpPr>
            <p:cNvPr id="14" name="그룹 13"/>
            <p:cNvGrpSpPr/>
            <p:nvPr/>
          </p:nvGrpSpPr>
          <p:grpSpPr>
            <a:xfrm>
              <a:off x="509906" y="1236654"/>
              <a:ext cx="3921125" cy="3000375"/>
              <a:chOff x="370567" y="2916680"/>
              <a:chExt cx="3921125" cy="3000375"/>
            </a:xfrm>
          </p:grpSpPr>
          <p:graphicFrame>
            <p:nvGraphicFramePr>
              <p:cNvPr id="15" name="개체 14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919032143"/>
                  </p:ext>
                </p:extLst>
              </p:nvPr>
            </p:nvGraphicFramePr>
            <p:xfrm>
              <a:off x="370567" y="2916680"/>
              <a:ext cx="3921125" cy="300037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156" name="Graph" r:id="rId7" imgW="3920760" imgH="3000960" progId="Origin95.Graph">
                      <p:embed/>
                    </p:oleObj>
                  </mc:Choice>
                  <mc:Fallback>
                    <p:oleObj name="Graph" r:id="rId7" imgW="3920760" imgH="3000960" progId="Origin95.Graph">
                      <p:embed/>
                      <p:pic>
                        <p:nvPicPr>
                          <p:cNvPr id="17" name="개체 16"/>
                          <p:cNvPicPr/>
                          <p:nvPr/>
                        </p:nvPicPr>
                        <p:blipFill>
                          <a:blip r:embed="rId8"/>
                          <a:stretch>
                            <a:fillRect/>
                          </a:stretch>
                        </p:blipFill>
                        <p:spPr>
                          <a:xfrm>
                            <a:off x="370567" y="2916680"/>
                            <a:ext cx="3921125" cy="3000375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7" name="직사각형 16"/>
              <p:cNvSpPr>
                <a:spLocks noChangeAspect="1"/>
              </p:cNvSpPr>
              <p:nvPr/>
            </p:nvSpPr>
            <p:spPr>
              <a:xfrm>
                <a:off x="1906614" y="3991358"/>
                <a:ext cx="103947" cy="103947"/>
              </a:xfrm>
              <a:prstGeom prst="rect">
                <a:avLst/>
              </a:prstGeom>
              <a:solidFill>
                <a:srgbClr val="F36E18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4503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60" b="1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18" name="직사각형 17"/>
              <p:cNvSpPr>
                <a:spLocks noChangeAspect="1"/>
              </p:cNvSpPr>
              <p:nvPr/>
            </p:nvSpPr>
            <p:spPr>
              <a:xfrm>
                <a:off x="2515448" y="3964373"/>
                <a:ext cx="103947" cy="103947"/>
              </a:xfrm>
              <a:prstGeom prst="rect">
                <a:avLst/>
              </a:prstGeom>
              <a:solidFill>
                <a:srgbClr val="F36E18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4503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60" b="1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19" name="직사각형 18"/>
              <p:cNvSpPr>
                <a:spLocks noChangeAspect="1"/>
              </p:cNvSpPr>
              <p:nvPr/>
            </p:nvSpPr>
            <p:spPr>
              <a:xfrm>
                <a:off x="3238912" y="4151468"/>
                <a:ext cx="103947" cy="103947"/>
              </a:xfrm>
              <a:prstGeom prst="rect">
                <a:avLst/>
              </a:prstGeom>
              <a:solidFill>
                <a:srgbClr val="F36E18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4503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60" b="1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2380181" y="4834841"/>
                <a:ext cx="138424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ko-KR" sz="12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WO</a:t>
                </a:r>
                <a:r>
                  <a:rPr lang="en-US" altLang="ko-KR" sz="1200" b="1" baseline="-25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r>
                  <a:rPr lang="en-US" altLang="ko-KR" sz="12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(H</a:t>
                </a:r>
                <a:r>
                  <a:rPr lang="en-US" altLang="ko-KR" sz="1200" b="1" baseline="-25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altLang="ko-KR" sz="12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O)</a:t>
                </a:r>
                <a:r>
                  <a:rPr lang="en-US" altLang="ko-KR" sz="1200" b="1" baseline="-25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0.333</a:t>
                </a:r>
                <a:endParaRPr lang="ko-KR" altLang="en-US" sz="1200" b="1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" name="직사각형 20"/>
              <p:cNvSpPr>
                <a:spLocks noChangeAspect="1"/>
              </p:cNvSpPr>
              <p:nvPr/>
            </p:nvSpPr>
            <p:spPr>
              <a:xfrm>
                <a:off x="3084349" y="3367836"/>
                <a:ext cx="103947" cy="103947"/>
              </a:xfrm>
              <a:prstGeom prst="rect">
                <a:avLst/>
              </a:prstGeom>
              <a:solidFill>
                <a:srgbClr val="F36E18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4503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60" b="1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22" name="직사각형 21"/>
              <p:cNvSpPr/>
              <p:nvPr/>
            </p:nvSpPr>
            <p:spPr>
              <a:xfrm>
                <a:off x="3185352" y="3265920"/>
                <a:ext cx="538865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ko-KR" sz="1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FTO</a:t>
                </a:r>
                <a:endParaRPr lang="ko-KR" altLang="en-US" sz="1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3" name="모서리가 둥근 직사각형 22"/>
            <p:cNvSpPr/>
            <p:nvPr/>
          </p:nvSpPr>
          <p:spPr>
            <a:xfrm>
              <a:off x="3212195" y="1149370"/>
              <a:ext cx="2227434" cy="301924"/>
            </a:xfrm>
            <a:prstGeom prst="roundRect">
              <a:avLst/>
            </a:prstGeom>
            <a:solidFill>
              <a:srgbClr val="2F55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XRD</a:t>
              </a:r>
              <a:endParaRPr lang="ko-KR" altLang="en-US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aphicFrame>
          <p:nvGraphicFramePr>
            <p:cNvPr id="24" name="개체 2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66504307"/>
                </p:ext>
              </p:extLst>
            </p:nvPr>
          </p:nvGraphicFramePr>
          <p:xfrm>
            <a:off x="4148137" y="1228276"/>
            <a:ext cx="3921125" cy="30003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57" name="Graph" r:id="rId9" imgW="3920760" imgH="3000960" progId="Origin95.Graph">
                    <p:embed/>
                  </p:oleObj>
                </mc:Choice>
                <mc:Fallback>
                  <p:oleObj name="Graph" r:id="rId9" imgW="3920760" imgH="3000960" progId="Origin95.Graph">
                    <p:embed/>
                    <p:pic>
                      <p:nvPicPr>
                        <p:cNvPr id="4" name="개체 3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4148137" y="1228276"/>
                          <a:ext cx="3921125" cy="30003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7" name="모서리가 둥근 직사각형 36"/>
            <p:cNvSpPr/>
            <p:nvPr/>
          </p:nvSpPr>
          <p:spPr>
            <a:xfrm>
              <a:off x="916164" y="1149370"/>
              <a:ext cx="6823394" cy="3071465"/>
            </a:xfrm>
            <a:prstGeom prst="roundRect">
              <a:avLst>
                <a:gd name="adj" fmla="val 6533"/>
              </a:avLst>
            </a:prstGeom>
            <a:noFill/>
            <a:ln w="38100">
              <a:solidFill>
                <a:srgbClr val="2F55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8" name="오른쪽으로 구부러진 화살표 37"/>
            <p:cNvSpPr/>
            <p:nvPr/>
          </p:nvSpPr>
          <p:spPr>
            <a:xfrm rot="16200000">
              <a:off x="4173860" y="3125699"/>
              <a:ext cx="363104" cy="983712"/>
            </a:xfrm>
            <a:prstGeom prst="curved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FF0000"/>
                </a:solidFill>
              </a:endParaRPr>
            </a:p>
          </p:txBody>
        </p:sp>
        <p:sp>
          <p:nvSpPr>
            <p:cNvPr id="2" name="직사각형 1"/>
            <p:cNvSpPr/>
            <p:nvPr/>
          </p:nvSpPr>
          <p:spPr>
            <a:xfrm>
              <a:off x="3705234" y="3851503"/>
              <a:ext cx="130035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ko-KR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Annealing</a:t>
              </a:r>
              <a:endParaRPr lang="ko-KR" alt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180675" y="3340556"/>
              <a:ext cx="138424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WO</a:t>
              </a:r>
              <a:r>
                <a:rPr lang="en-US" altLang="ko-KR" sz="1200" b="1" baseline="-25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ko-KR" altLang="en-US" sz="1200" b="1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직사각형 26"/>
            <p:cNvSpPr>
              <a:spLocks noChangeAspect="1"/>
            </p:cNvSpPr>
            <p:nvPr/>
          </p:nvSpPr>
          <p:spPr>
            <a:xfrm>
              <a:off x="5676002" y="2897198"/>
              <a:ext cx="103947" cy="103947"/>
            </a:xfrm>
            <a:prstGeom prst="rect">
              <a:avLst/>
            </a:prstGeom>
            <a:solidFill>
              <a:srgbClr val="F36E1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4503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6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28" name="직사각형 27"/>
            <p:cNvSpPr>
              <a:spLocks noChangeAspect="1"/>
            </p:cNvSpPr>
            <p:nvPr/>
          </p:nvSpPr>
          <p:spPr>
            <a:xfrm>
              <a:off x="6292032" y="2676489"/>
              <a:ext cx="103947" cy="103947"/>
            </a:xfrm>
            <a:prstGeom prst="rect">
              <a:avLst/>
            </a:prstGeom>
            <a:solidFill>
              <a:srgbClr val="F36E1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4503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6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29" name="직사각형 28"/>
            <p:cNvSpPr>
              <a:spLocks noChangeAspect="1"/>
            </p:cNvSpPr>
            <p:nvPr/>
          </p:nvSpPr>
          <p:spPr>
            <a:xfrm>
              <a:off x="7016482" y="2987395"/>
              <a:ext cx="103947" cy="103947"/>
            </a:xfrm>
            <a:prstGeom prst="rect">
              <a:avLst/>
            </a:prstGeom>
            <a:solidFill>
              <a:srgbClr val="F36E1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4503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6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</p:grpSp>
      <p:sp>
        <p:nvSpPr>
          <p:cNvPr id="9" name="직사각형 8"/>
          <p:cNvSpPr/>
          <p:nvPr/>
        </p:nvSpPr>
        <p:spPr>
          <a:xfrm>
            <a:off x="2392871" y="4650811"/>
            <a:ext cx="7406258" cy="8720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b="1" dirty="0" smtClean="0">
                <a:latin typeface="Arial" panose="020B0604020202020204" pitchFamily="34" charset="0"/>
                <a:cs typeface="Arial" panose="020B0604020202020204" pitchFamily="34" charset="0"/>
              </a:rPr>
              <a:t>WO</a:t>
            </a:r>
            <a:r>
              <a:rPr lang="en-US" altLang="ko-KR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ko-KR" b="1" dirty="0" smtClean="0">
                <a:latin typeface="Arial" panose="020B0604020202020204" pitchFamily="34" charset="0"/>
                <a:cs typeface="Arial" panose="020B0604020202020204" pitchFamily="34" charset="0"/>
              </a:rPr>
              <a:t> were </a:t>
            </a:r>
            <a:r>
              <a:rPr lang="en-US" altLang="ko-KR" b="1" dirty="0">
                <a:latin typeface="Arial" panose="020B0604020202020204" pitchFamily="34" charset="0"/>
                <a:cs typeface="Arial" panose="020B0604020202020204" pitchFamily="34" charset="0"/>
              </a:rPr>
              <a:t>successfully </a:t>
            </a:r>
            <a:r>
              <a:rPr lang="en-US" altLang="ko-KR" b="1" dirty="0" smtClean="0">
                <a:latin typeface="Arial" panose="020B0604020202020204" pitchFamily="34" charset="0"/>
                <a:cs typeface="Arial" panose="020B0604020202020204" pitchFamily="34" charset="0"/>
              </a:rPr>
              <a:t>synthesized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b="1" dirty="0" smtClean="0">
                <a:latin typeface="Arial" panose="020B0604020202020204" pitchFamily="34" charset="0"/>
                <a:cs typeface="Arial" panose="020B0604020202020204" pitchFamily="34" charset="0"/>
              </a:rPr>
              <a:t>Vacancy modulated have no noticeable effect on WO</a:t>
            </a:r>
            <a:r>
              <a:rPr lang="en-US" altLang="ko-KR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ko-KR" b="1" dirty="0" smtClean="0">
                <a:latin typeface="Arial" panose="020B0604020202020204" pitchFamily="34" charset="0"/>
                <a:cs typeface="Arial" panose="020B0604020202020204" pitchFamily="34" charset="0"/>
              </a:rPr>
              <a:t> structure</a:t>
            </a:r>
            <a:endParaRPr lang="ko-KR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3984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D99889B-6EE3-4F96-851E-9C161A708679}"/>
              </a:ext>
            </a:extLst>
          </p:cNvPr>
          <p:cNvSpPr txBox="1"/>
          <p:nvPr/>
        </p:nvSpPr>
        <p:spPr>
          <a:xfrm>
            <a:off x="699697" y="177561"/>
            <a:ext cx="3955499" cy="40011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>
              <a:defRPr/>
            </a:pPr>
            <a:r>
              <a:rPr lang="en-US" altLang="ko-KR" sz="2000" b="1" dirty="0">
                <a:latin typeface="Arial" panose="020B0604020202020204" pitchFamily="34" charset="0"/>
                <a:cs typeface="Arial" panose="020B0604020202020204" pitchFamily="34" charset="0"/>
              </a:rPr>
              <a:t>Results and Discussion</a:t>
            </a:r>
            <a:endParaRPr lang="ko-KR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Arial" panose="020B0604020202020204" pitchFamily="34" charset="0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5"/>
          <a:srcRect t="28676" b="42757"/>
          <a:stretch/>
        </p:blipFill>
        <p:spPr>
          <a:xfrm>
            <a:off x="59688" y="6019800"/>
            <a:ext cx="11972868" cy="45719"/>
          </a:xfrm>
          <a:prstGeom prst="rect">
            <a:avLst/>
          </a:prstGeom>
        </p:spPr>
      </p:pic>
      <p:grpSp>
        <p:nvGrpSpPr>
          <p:cNvPr id="10" name="그룹 9"/>
          <p:cNvGrpSpPr/>
          <p:nvPr/>
        </p:nvGrpSpPr>
        <p:grpSpPr>
          <a:xfrm>
            <a:off x="547190" y="885120"/>
            <a:ext cx="6897201" cy="4119348"/>
            <a:chOff x="851990" y="885120"/>
            <a:chExt cx="6897201" cy="4119348"/>
          </a:xfrm>
        </p:grpSpPr>
        <p:sp>
          <p:nvSpPr>
            <p:cNvPr id="39" name="모서리가 둥근 직사각형 38"/>
            <p:cNvSpPr/>
            <p:nvPr/>
          </p:nvSpPr>
          <p:spPr>
            <a:xfrm>
              <a:off x="4773115" y="1305044"/>
              <a:ext cx="2227434" cy="301924"/>
            </a:xfrm>
            <a:prstGeom prst="roundRect">
              <a:avLst/>
            </a:prstGeom>
            <a:solidFill>
              <a:srgbClr val="0029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WO</a:t>
              </a:r>
              <a:r>
                <a:rPr lang="en-US" altLang="ko-KR" sz="1600" b="1" baseline="-25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r>
                <a:rPr lang="en-US" altLang="ko-KR" sz="1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(bare)</a:t>
              </a:r>
              <a:endParaRPr lang="ko-KR" altLang="en-US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모서리가 둥근 직사각형 39"/>
            <p:cNvSpPr/>
            <p:nvPr/>
          </p:nvSpPr>
          <p:spPr>
            <a:xfrm>
              <a:off x="1803060" y="1305044"/>
              <a:ext cx="2227434" cy="301924"/>
            </a:xfrm>
            <a:prstGeom prst="roundRect">
              <a:avLst/>
            </a:prstGeom>
            <a:solidFill>
              <a:srgbClr val="0029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WO</a:t>
              </a:r>
              <a:r>
                <a:rPr lang="en-US" altLang="ko-KR" sz="1600" b="1" baseline="-25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r>
                <a:rPr lang="en-US" altLang="ko-KR" sz="1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(O/Ar)</a:t>
              </a:r>
              <a:endParaRPr lang="ko-KR" altLang="en-US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2108172" y="4276641"/>
              <a:ext cx="17398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  <a:r>
                <a:rPr lang="en-US" altLang="ko-KR" b="1" baseline="-25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v</a:t>
              </a:r>
              <a:r>
                <a:rPr lang="en-US" altLang="ko-KR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:O</a:t>
              </a:r>
              <a:r>
                <a:rPr lang="en-US" altLang="ko-KR" b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L</a:t>
              </a:r>
              <a:r>
                <a:rPr lang="en-US" altLang="ko-KR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= 1 : </a:t>
              </a:r>
              <a:r>
                <a:rPr lang="en-US" altLang="ko-KR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2.2</a:t>
              </a:r>
              <a:endParaRPr lang="ko-KR" alt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5041200" y="4276641"/>
              <a:ext cx="17398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  <a:r>
                <a:rPr lang="en-US" altLang="ko-KR" b="1" baseline="-25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V</a:t>
              </a:r>
              <a:r>
                <a:rPr lang="en-US" altLang="ko-KR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:O</a:t>
              </a:r>
              <a:r>
                <a:rPr lang="en-US" altLang="ko-KR" b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L</a:t>
              </a:r>
              <a:r>
                <a:rPr lang="en-US" altLang="ko-KR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= 1 : </a:t>
              </a:r>
              <a:r>
                <a:rPr lang="en-US" altLang="ko-KR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3.0</a:t>
              </a:r>
              <a:endParaRPr lang="ko-KR" alt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4268289" y="4266190"/>
              <a:ext cx="2693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b="1" dirty="0" smtClean="0"/>
                <a:t>&lt;</a:t>
              </a:r>
              <a:endParaRPr lang="ko-KR" altLang="en-US" b="1" dirty="0"/>
            </a:p>
          </p:txBody>
        </p:sp>
        <p:graphicFrame>
          <p:nvGraphicFramePr>
            <p:cNvPr id="8" name="개체 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723438390"/>
                </p:ext>
              </p:extLst>
            </p:nvPr>
          </p:nvGraphicFramePr>
          <p:xfrm>
            <a:off x="3828066" y="1332460"/>
            <a:ext cx="3921125" cy="30003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233" name="Graph" r:id="rId6" imgW="3920760" imgH="3000960" progId="Origin95.Graph">
                    <p:embed/>
                  </p:oleObj>
                </mc:Choice>
                <mc:Fallback>
                  <p:oleObj name="Graph" r:id="rId6" imgW="3920760" imgH="3000960" progId="Origin95.Graph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3828066" y="1332460"/>
                          <a:ext cx="3921125" cy="30003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" name="개체 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70392174"/>
                </p:ext>
              </p:extLst>
            </p:nvPr>
          </p:nvGraphicFramePr>
          <p:xfrm>
            <a:off x="851990" y="1345176"/>
            <a:ext cx="3921125" cy="30003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234" name="Graph" r:id="rId8" imgW="3920760" imgH="3000960" progId="Origin95.Graph">
                    <p:embed/>
                  </p:oleObj>
                </mc:Choice>
                <mc:Fallback>
                  <p:oleObj name="Graph" r:id="rId8" imgW="3920760" imgH="3000960" progId="Origin95.Graph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851990" y="1345176"/>
                          <a:ext cx="3921125" cy="30003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4" name="모서리가 둥근 직사각형 63"/>
            <p:cNvSpPr/>
            <p:nvPr/>
          </p:nvSpPr>
          <p:spPr>
            <a:xfrm>
              <a:off x="3236279" y="885120"/>
              <a:ext cx="2227434" cy="301924"/>
            </a:xfrm>
            <a:prstGeom prst="roundRect">
              <a:avLst/>
            </a:prstGeom>
            <a:solidFill>
              <a:srgbClr val="2F55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XPS</a:t>
              </a:r>
              <a:endParaRPr lang="ko-KR" altLang="en-US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" name="모서리가 둥근 직사각형 64"/>
            <p:cNvSpPr/>
            <p:nvPr/>
          </p:nvSpPr>
          <p:spPr>
            <a:xfrm>
              <a:off x="925797" y="885120"/>
              <a:ext cx="6823394" cy="4119348"/>
            </a:xfrm>
            <a:prstGeom prst="roundRect">
              <a:avLst>
                <a:gd name="adj" fmla="val 6533"/>
              </a:avLst>
            </a:prstGeom>
            <a:noFill/>
            <a:ln w="38100">
              <a:solidFill>
                <a:srgbClr val="2F55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67" name="TextBox 66"/>
          <p:cNvSpPr txBox="1"/>
          <p:nvPr/>
        </p:nvSpPr>
        <p:spPr>
          <a:xfrm>
            <a:off x="1898480" y="4665914"/>
            <a:ext cx="14269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600" b="1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altLang="ko-KR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ich vacancy</a:t>
            </a:r>
            <a:endParaRPr lang="ko-KR" alt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4829262" y="4668487"/>
            <a:ext cx="15055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poor vacancy</a:t>
            </a:r>
            <a:endParaRPr lang="ko-KR" alt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모서리가 둥근 직사각형 65"/>
          <p:cNvSpPr/>
          <p:nvPr/>
        </p:nvSpPr>
        <p:spPr>
          <a:xfrm>
            <a:off x="8874470" y="964481"/>
            <a:ext cx="2227434" cy="301924"/>
          </a:xfrm>
          <a:prstGeom prst="round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FTIR</a:t>
            </a:r>
            <a:endParaRPr lang="ko-KR" alt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그룹 5"/>
          <p:cNvGrpSpPr/>
          <p:nvPr/>
        </p:nvGrpSpPr>
        <p:grpSpPr>
          <a:xfrm>
            <a:off x="8027624" y="1117252"/>
            <a:ext cx="3921125" cy="3000375"/>
            <a:chOff x="7974228" y="1345176"/>
            <a:chExt cx="3921125" cy="3000375"/>
          </a:xfrm>
        </p:grpSpPr>
        <p:graphicFrame>
          <p:nvGraphicFramePr>
            <p:cNvPr id="55" name="개체 5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035549263"/>
                </p:ext>
              </p:extLst>
            </p:nvPr>
          </p:nvGraphicFramePr>
          <p:xfrm>
            <a:off x="7974228" y="1345176"/>
            <a:ext cx="3921125" cy="30003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235" name="Graph" r:id="rId10" imgW="3920760" imgH="3000960" progId="Origin95.Graph">
                    <p:embed/>
                  </p:oleObj>
                </mc:Choice>
                <mc:Fallback>
                  <p:oleObj name="Graph" r:id="rId10" imgW="3920760" imgH="3000960" progId="Origin95.Graph">
                    <p:embed/>
                    <p:pic>
                      <p:nvPicPr>
                        <p:cNvPr id="10" name="개체 9"/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7974228" y="1345176"/>
                          <a:ext cx="3921125" cy="30003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56" name="직선 연결선 55"/>
            <p:cNvCxnSpPr/>
            <p:nvPr/>
          </p:nvCxnSpPr>
          <p:spPr>
            <a:xfrm>
              <a:off x="8911861" y="1699260"/>
              <a:ext cx="0" cy="2156131"/>
            </a:xfrm>
            <a:prstGeom prst="line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69" name="직선 연결선 68"/>
            <p:cNvCxnSpPr/>
            <p:nvPr/>
          </p:nvCxnSpPr>
          <p:spPr>
            <a:xfrm>
              <a:off x="9140461" y="1699260"/>
              <a:ext cx="0" cy="2156131"/>
            </a:xfrm>
            <a:prstGeom prst="line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70" name="직선 연결선 69"/>
            <p:cNvCxnSpPr/>
            <p:nvPr/>
          </p:nvCxnSpPr>
          <p:spPr>
            <a:xfrm>
              <a:off x="9597661" y="1699260"/>
              <a:ext cx="0" cy="2156131"/>
            </a:xfrm>
            <a:prstGeom prst="line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71" name="직선 연결선 70"/>
            <p:cNvCxnSpPr/>
            <p:nvPr/>
          </p:nvCxnSpPr>
          <p:spPr>
            <a:xfrm>
              <a:off x="9780541" y="1699260"/>
              <a:ext cx="0" cy="2156131"/>
            </a:xfrm>
            <a:prstGeom prst="line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60" name="TextBox 59"/>
            <p:cNvSpPr txBox="1"/>
            <p:nvPr/>
          </p:nvSpPr>
          <p:spPr>
            <a:xfrm rot="16200000">
              <a:off x="8710979" y="1559661"/>
              <a:ext cx="3269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b="1" dirty="0" smtClean="0"/>
                <a:t>L</a:t>
              </a:r>
              <a:endParaRPr lang="ko-KR" altLang="en-US" b="1" dirty="0"/>
            </a:p>
          </p:txBody>
        </p:sp>
        <p:sp>
          <p:nvSpPr>
            <p:cNvPr id="61" name="TextBox 60"/>
            <p:cNvSpPr txBox="1"/>
            <p:nvPr/>
          </p:nvSpPr>
          <p:spPr>
            <a:xfrm rot="16200000">
              <a:off x="8810944" y="1673960"/>
              <a:ext cx="66287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b="1" dirty="0" smtClean="0"/>
                <a:t>B&amp;L</a:t>
              </a:r>
              <a:endParaRPr lang="ko-KR" altLang="en-US" b="1" dirty="0"/>
            </a:p>
          </p:txBody>
        </p:sp>
        <p:sp>
          <p:nvSpPr>
            <p:cNvPr id="62" name="TextBox 61"/>
            <p:cNvSpPr txBox="1"/>
            <p:nvPr/>
          </p:nvSpPr>
          <p:spPr>
            <a:xfrm rot="16200000">
              <a:off x="9617050" y="1609753"/>
              <a:ext cx="3269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b="1" dirty="0" smtClean="0"/>
                <a:t>B</a:t>
              </a:r>
              <a:endParaRPr lang="ko-KR" altLang="en-US" b="1" dirty="0"/>
            </a:p>
          </p:txBody>
        </p:sp>
        <p:sp>
          <p:nvSpPr>
            <p:cNvPr id="63" name="TextBox 62"/>
            <p:cNvSpPr txBox="1"/>
            <p:nvPr/>
          </p:nvSpPr>
          <p:spPr>
            <a:xfrm rot="16200000">
              <a:off x="9449934" y="1609753"/>
              <a:ext cx="3269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b="1" dirty="0" smtClean="0"/>
                <a:t>B</a:t>
              </a:r>
              <a:endParaRPr lang="ko-KR" altLang="en-US" b="1" dirty="0"/>
            </a:p>
          </p:txBody>
        </p:sp>
      </p:grpSp>
      <p:sp>
        <p:nvSpPr>
          <p:cNvPr id="72" name="직사각형 71"/>
          <p:cNvSpPr/>
          <p:nvPr/>
        </p:nvSpPr>
        <p:spPr>
          <a:xfrm>
            <a:off x="864440" y="5072800"/>
            <a:ext cx="10463121" cy="8720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b="1" dirty="0" smtClean="0">
                <a:latin typeface="Arial" panose="020B0604020202020204" pitchFamily="34" charset="0"/>
                <a:cs typeface="Arial" panose="020B0604020202020204" pitchFamily="34" charset="0"/>
              </a:rPr>
              <a:t>WO</a:t>
            </a:r>
            <a:r>
              <a:rPr lang="en-US" altLang="ko-KR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ko-KR" b="1" dirty="0" smtClean="0">
                <a:latin typeface="Arial" panose="020B0604020202020204" pitchFamily="34" charset="0"/>
                <a:cs typeface="Arial" panose="020B0604020202020204" pitchFamily="34" charset="0"/>
              </a:rPr>
              <a:t> (O/Ar) has a </a:t>
            </a:r>
            <a:r>
              <a:rPr lang="en-US" altLang="ko-KR" b="1" dirty="0" smtClean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altLang="ko-KR" b="1" dirty="0" smtClean="0">
                <a:latin typeface="Arial" panose="020B0604020202020204" pitchFamily="34" charset="0"/>
                <a:cs typeface="Arial" panose="020B0604020202020204" pitchFamily="34" charset="0"/>
              </a:rPr>
              <a:t>arger area of O</a:t>
            </a:r>
            <a:r>
              <a:rPr lang="en-US" altLang="ko-KR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altLang="ko-KR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b="1" dirty="0" smtClean="0">
                <a:latin typeface="Arial" panose="020B0604020202020204" pitchFamily="34" charset="0"/>
                <a:cs typeface="Arial" panose="020B0604020202020204" pitchFamily="34" charset="0"/>
              </a:rPr>
              <a:t>(oxygen </a:t>
            </a:r>
            <a:r>
              <a:rPr lang="en-US" altLang="ko-KR" b="1" dirty="0">
                <a:latin typeface="Arial" panose="020B0604020202020204" pitchFamily="34" charset="0"/>
                <a:cs typeface="Arial" panose="020B0604020202020204" pitchFamily="34" charset="0"/>
              </a:rPr>
              <a:t>vacancy </a:t>
            </a:r>
            <a:r>
              <a:rPr lang="en-US" altLang="ko-KR" b="1" dirty="0" smtClean="0">
                <a:latin typeface="Arial" panose="020B0604020202020204" pitchFamily="34" charset="0"/>
                <a:cs typeface="Arial" panose="020B0604020202020204" pitchFamily="34" charset="0"/>
              </a:rPr>
              <a:t>orbital) than </a:t>
            </a:r>
            <a:r>
              <a:rPr lang="en-US" altLang="ko-KR" b="1" dirty="0" smtClean="0">
                <a:latin typeface="Arial" panose="020B0604020202020204" pitchFamily="34" charset="0"/>
                <a:cs typeface="Arial" panose="020B0604020202020204" pitchFamily="34" charset="0"/>
              </a:rPr>
              <a:t>WO</a:t>
            </a:r>
            <a:r>
              <a:rPr lang="en-US" altLang="ko-KR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ko-KR" b="1" dirty="0" smtClean="0">
                <a:latin typeface="Arial" panose="020B0604020202020204" pitchFamily="34" charset="0"/>
                <a:cs typeface="Arial" panose="020B0604020202020204" pitchFamily="34" charset="0"/>
              </a:rPr>
              <a:t> (bare)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b="1" dirty="0" smtClean="0">
                <a:latin typeface="Arial" panose="020B0604020202020204" pitchFamily="34" charset="0"/>
                <a:cs typeface="Arial" panose="020B0604020202020204" pitchFamily="34" charset="0"/>
              </a:rPr>
              <a:t>Oxygen </a:t>
            </a:r>
            <a:r>
              <a:rPr lang="en-US" altLang="ko-KR" b="1" dirty="0">
                <a:latin typeface="Arial" panose="020B0604020202020204" pitchFamily="34" charset="0"/>
                <a:cs typeface="Arial" panose="020B0604020202020204" pitchFamily="34" charset="0"/>
              </a:rPr>
              <a:t>vacancies contributes to the formation of </a:t>
            </a:r>
            <a:r>
              <a:rPr lang="en-US" altLang="ko-KR" b="1" dirty="0" smtClean="0">
                <a:latin typeface="Arial" panose="020B0604020202020204" pitchFamily="34" charset="0"/>
                <a:cs typeface="Arial" panose="020B0604020202020204" pitchFamily="34" charset="0"/>
              </a:rPr>
              <a:t>Lewis </a:t>
            </a:r>
            <a:r>
              <a:rPr lang="en-US" altLang="ko-KR" b="1" dirty="0">
                <a:latin typeface="Arial" panose="020B0604020202020204" pitchFamily="34" charset="0"/>
                <a:cs typeface="Arial" panose="020B0604020202020204" pitchFamily="34" charset="0"/>
              </a:rPr>
              <a:t>acid sites and Bronsted acid sites.</a:t>
            </a:r>
            <a:endParaRPr lang="ko-KR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270408" y="3998533"/>
            <a:ext cx="34355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b="1" dirty="0" smtClean="0">
                <a:latin typeface="Arial" panose="020B0604020202020204" pitchFamily="34" charset="0"/>
                <a:cs typeface="Arial" panose="020B0604020202020204" pitchFamily="34" charset="0"/>
              </a:rPr>
              <a:t>Bare (C</a:t>
            </a:r>
            <a:r>
              <a:rPr lang="en-US" altLang="ko-KR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altLang="ko-KR" b="1" dirty="0" smtClean="0">
                <a:latin typeface="Arial" panose="020B0604020202020204" pitchFamily="34" charset="0"/>
                <a:cs typeface="Arial" panose="020B0604020202020204" pitchFamily="34" charset="0"/>
              </a:rPr>
              <a:t> : C</a:t>
            </a:r>
            <a:r>
              <a:rPr lang="en-US" altLang="ko-KR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altLang="ko-KR" b="1" dirty="0" smtClean="0">
                <a:latin typeface="Arial" panose="020B0604020202020204" pitchFamily="34" charset="0"/>
                <a:cs typeface="Arial" panose="020B0604020202020204" pitchFamily="34" charset="0"/>
              </a:rPr>
              <a:t> = 1 : 1.1)</a:t>
            </a:r>
          </a:p>
          <a:p>
            <a:pPr algn="ctr"/>
            <a:r>
              <a:rPr lang="en-US" altLang="ko-KR" b="1" dirty="0" smtClean="0">
                <a:latin typeface="Arial" panose="020B0604020202020204" pitchFamily="34" charset="0"/>
                <a:cs typeface="Arial" panose="020B0604020202020204" pitchFamily="34" charset="0"/>
              </a:rPr>
              <a:t>O/Ar (C</a:t>
            </a:r>
            <a:r>
              <a:rPr lang="en-US" altLang="ko-KR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altLang="ko-KR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ko-KR" b="1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ko-KR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altLang="ko-KR" b="1" dirty="0" smtClean="0">
                <a:latin typeface="Arial" panose="020B0604020202020204" pitchFamily="34" charset="0"/>
                <a:cs typeface="Arial" panose="020B0604020202020204" pitchFamily="34" charset="0"/>
              </a:rPr>
              <a:t> = 1: 1.2)</a:t>
            </a:r>
          </a:p>
          <a:p>
            <a:pPr algn="ctr"/>
            <a:r>
              <a:rPr lang="en-US" altLang="ko-KR" b="1" dirty="0" smtClean="0">
                <a:latin typeface="Arial" panose="020B0604020202020204" pitchFamily="34" charset="0"/>
                <a:cs typeface="Arial" panose="020B0604020202020204" pitchFamily="34" charset="0"/>
              </a:rPr>
              <a:t>Bare (C</a:t>
            </a:r>
            <a:r>
              <a:rPr lang="en-US" altLang="ko-KR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altLang="ko-KR" b="1" dirty="0" smtClean="0">
                <a:latin typeface="Arial" panose="020B0604020202020204" pitchFamily="34" charset="0"/>
                <a:cs typeface="Arial" panose="020B0604020202020204" pitchFamily="34" charset="0"/>
              </a:rPr>
              <a:t>+ C</a:t>
            </a:r>
            <a:r>
              <a:rPr lang="en-US" altLang="ko-KR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altLang="ko-KR" b="1" dirty="0" smtClean="0">
                <a:latin typeface="Arial" panose="020B0604020202020204" pitchFamily="34" charset="0"/>
                <a:cs typeface="Arial" panose="020B0604020202020204" pitchFamily="34" charset="0"/>
              </a:rPr>
              <a:t>) &lt; O/Ar</a:t>
            </a:r>
            <a:r>
              <a:rPr lang="en-US" altLang="ko-KR" b="1" dirty="0">
                <a:latin typeface="Arial" panose="020B0604020202020204" pitchFamily="34" charset="0"/>
                <a:cs typeface="Arial" panose="020B0604020202020204" pitchFamily="34" charset="0"/>
              </a:rPr>
              <a:t> (C</a:t>
            </a:r>
            <a:r>
              <a:rPr lang="en-US" altLang="ko-KR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altLang="ko-KR" b="1" dirty="0">
                <a:latin typeface="Arial" panose="020B0604020202020204" pitchFamily="34" charset="0"/>
                <a:cs typeface="Arial" panose="020B0604020202020204" pitchFamily="34" charset="0"/>
              </a:rPr>
              <a:t>+ C</a:t>
            </a:r>
            <a:r>
              <a:rPr lang="en-US" altLang="ko-KR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altLang="ko-KR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altLang="ko-KR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ko-KR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0006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778</TotalTime>
  <Words>569</Words>
  <Application>Microsoft Office PowerPoint</Application>
  <PresentationFormat>와이드스크린</PresentationFormat>
  <Paragraphs>143</Paragraphs>
  <Slides>14</Slides>
  <Notes>5</Notes>
  <HiddenSlides>0</HiddenSlides>
  <MMClips>0</MMClips>
  <ScaleCrop>false</ScaleCrop>
  <HeadingPairs>
    <vt:vector size="8" baseType="variant">
      <vt:variant>
        <vt:lpstr>사용한 글꼴</vt:lpstr>
      </vt:variant>
      <vt:variant>
        <vt:i4>7</vt:i4>
      </vt:variant>
      <vt:variant>
        <vt:lpstr>테마</vt:lpstr>
      </vt:variant>
      <vt:variant>
        <vt:i4>1</vt:i4>
      </vt:variant>
      <vt:variant>
        <vt:lpstr>포함된 OLE 서버</vt:lpstr>
      </vt:variant>
      <vt:variant>
        <vt:i4>2</vt:i4>
      </vt:variant>
      <vt:variant>
        <vt:lpstr>슬라이드 제목</vt:lpstr>
      </vt:variant>
      <vt:variant>
        <vt:i4>14</vt:i4>
      </vt:variant>
    </vt:vector>
  </HeadingPairs>
  <TitlesOfParts>
    <vt:vector size="24" baseType="lpstr">
      <vt:lpstr>맑은 고딕</vt:lpstr>
      <vt:lpstr>함초롬돋움</vt:lpstr>
      <vt:lpstr>Arial</vt:lpstr>
      <vt:lpstr>Arial Narrow</vt:lpstr>
      <vt:lpstr>Calibri</vt:lpstr>
      <vt:lpstr>Calibri Light</vt:lpstr>
      <vt:lpstr>Wingdings</vt:lpstr>
      <vt:lpstr>Office 테마</vt:lpstr>
      <vt:lpstr>Graph</vt:lpstr>
      <vt:lpstr>Unicode Origin Graph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Windows 사용자</dc:creator>
  <cp:lastModifiedBy>Yoonsung Jung</cp:lastModifiedBy>
  <cp:revision>44</cp:revision>
  <dcterms:created xsi:type="dcterms:W3CDTF">2022-11-08T01:30:29Z</dcterms:created>
  <dcterms:modified xsi:type="dcterms:W3CDTF">2023-06-02T08:59:48Z</dcterms:modified>
</cp:coreProperties>
</file>