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25920700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A10"/>
    <a:srgbClr val="8DB0C9"/>
    <a:srgbClr val="CDEEFF"/>
    <a:srgbClr val="00537C"/>
    <a:srgbClr val="A3AFA8"/>
    <a:srgbClr val="4F5A54"/>
    <a:srgbClr val="DB2415"/>
    <a:srgbClr val="00537D"/>
    <a:srgbClr val="FFC95F"/>
    <a:srgbClr val="009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0" autoAdjust="0"/>
    <p:restoredTop sz="94660"/>
  </p:normalViewPr>
  <p:slideViewPr>
    <p:cSldViewPr snapToGrid="0">
      <p:cViewPr varScale="1">
        <p:scale>
          <a:sx n="18" d="100"/>
          <a:sy n="18" d="100"/>
        </p:scale>
        <p:origin x="324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053" y="7070108"/>
            <a:ext cx="22032595" cy="15040222"/>
          </a:xfrm>
        </p:spPr>
        <p:txBody>
          <a:bodyPr anchor="b"/>
          <a:lstStyle>
            <a:lvl1pPr algn="ctr">
              <a:defRPr sz="170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88" y="22690338"/>
            <a:ext cx="19440525" cy="10430151"/>
          </a:xfrm>
        </p:spPr>
        <p:txBody>
          <a:bodyPr/>
          <a:lstStyle>
            <a:lvl1pPr marL="0" indent="0" algn="ctr">
              <a:buNone/>
              <a:defRPr sz="6803"/>
            </a:lvl1pPr>
            <a:lvl2pPr marL="1296025" indent="0" algn="ctr">
              <a:buNone/>
              <a:defRPr sz="5669"/>
            </a:lvl2pPr>
            <a:lvl3pPr marL="2592050" indent="0" algn="ctr">
              <a:buNone/>
              <a:defRPr sz="5102"/>
            </a:lvl3pPr>
            <a:lvl4pPr marL="3888075" indent="0" algn="ctr">
              <a:buNone/>
              <a:defRPr sz="4536"/>
            </a:lvl4pPr>
            <a:lvl5pPr marL="5184099" indent="0" algn="ctr">
              <a:buNone/>
              <a:defRPr sz="4536"/>
            </a:lvl5pPr>
            <a:lvl6pPr marL="6480124" indent="0" algn="ctr">
              <a:buNone/>
              <a:defRPr sz="4536"/>
            </a:lvl6pPr>
            <a:lvl7pPr marL="7776149" indent="0" algn="ctr">
              <a:buNone/>
              <a:defRPr sz="4536"/>
            </a:lvl7pPr>
            <a:lvl8pPr marL="9072174" indent="0" algn="ctr">
              <a:buNone/>
              <a:defRPr sz="4536"/>
            </a:lvl8pPr>
            <a:lvl9pPr marL="10368199" indent="0" algn="ctr">
              <a:buNone/>
              <a:defRPr sz="4536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0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549502" y="2300034"/>
            <a:ext cx="5589151" cy="366105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2050" y="2300034"/>
            <a:ext cx="16443444" cy="366105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549" y="10770172"/>
            <a:ext cx="22356604" cy="17970262"/>
          </a:xfrm>
        </p:spPr>
        <p:txBody>
          <a:bodyPr anchor="b"/>
          <a:lstStyle>
            <a:lvl1pPr>
              <a:defRPr sz="170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8549" y="28910440"/>
            <a:ext cx="22356604" cy="9450136"/>
          </a:xfrm>
        </p:spPr>
        <p:txBody>
          <a:bodyPr/>
          <a:lstStyle>
            <a:lvl1pPr marL="0" indent="0">
              <a:buNone/>
              <a:defRPr sz="6803">
                <a:solidFill>
                  <a:schemeClr val="tx1"/>
                </a:solidFill>
              </a:defRPr>
            </a:lvl1pPr>
            <a:lvl2pPr marL="129602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2pPr>
            <a:lvl3pPr marL="2592050" indent="0">
              <a:buNone/>
              <a:defRPr sz="5102">
                <a:solidFill>
                  <a:schemeClr val="tx1">
                    <a:tint val="75000"/>
                  </a:schemeClr>
                </a:solidFill>
              </a:defRPr>
            </a:lvl3pPr>
            <a:lvl4pPr marL="3888075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4pPr>
            <a:lvl5pPr marL="5184099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5pPr>
            <a:lvl6pPr marL="6480124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6pPr>
            <a:lvl7pPr marL="7776149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7pPr>
            <a:lvl8pPr marL="9072174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8pPr>
            <a:lvl9pPr marL="10368199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2048" y="11500170"/>
            <a:ext cx="11016298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22354" y="11500170"/>
            <a:ext cx="11016298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6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424" y="2300044"/>
            <a:ext cx="22356604" cy="8350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427" y="10590160"/>
            <a:ext cx="10965669" cy="5190073"/>
          </a:xfrm>
        </p:spPr>
        <p:txBody>
          <a:bodyPr anchor="b"/>
          <a:lstStyle>
            <a:lvl1pPr marL="0" indent="0">
              <a:buNone/>
              <a:defRPr sz="6803" b="1"/>
            </a:lvl1pPr>
            <a:lvl2pPr marL="1296025" indent="0">
              <a:buNone/>
              <a:defRPr sz="5669" b="1"/>
            </a:lvl2pPr>
            <a:lvl3pPr marL="2592050" indent="0">
              <a:buNone/>
              <a:defRPr sz="5102" b="1"/>
            </a:lvl3pPr>
            <a:lvl4pPr marL="3888075" indent="0">
              <a:buNone/>
              <a:defRPr sz="4536" b="1"/>
            </a:lvl4pPr>
            <a:lvl5pPr marL="5184099" indent="0">
              <a:buNone/>
              <a:defRPr sz="4536" b="1"/>
            </a:lvl5pPr>
            <a:lvl6pPr marL="6480124" indent="0">
              <a:buNone/>
              <a:defRPr sz="4536" b="1"/>
            </a:lvl6pPr>
            <a:lvl7pPr marL="7776149" indent="0">
              <a:buNone/>
              <a:defRPr sz="4536" b="1"/>
            </a:lvl7pPr>
            <a:lvl8pPr marL="9072174" indent="0">
              <a:buNone/>
              <a:defRPr sz="4536" b="1"/>
            </a:lvl8pPr>
            <a:lvl9pPr marL="10368199" indent="0">
              <a:buNone/>
              <a:defRPr sz="453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5427" y="15780233"/>
            <a:ext cx="10965669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122356" y="10590160"/>
            <a:ext cx="11019674" cy="5190073"/>
          </a:xfrm>
        </p:spPr>
        <p:txBody>
          <a:bodyPr anchor="b"/>
          <a:lstStyle>
            <a:lvl1pPr marL="0" indent="0">
              <a:buNone/>
              <a:defRPr sz="6803" b="1"/>
            </a:lvl1pPr>
            <a:lvl2pPr marL="1296025" indent="0">
              <a:buNone/>
              <a:defRPr sz="5669" b="1"/>
            </a:lvl2pPr>
            <a:lvl3pPr marL="2592050" indent="0">
              <a:buNone/>
              <a:defRPr sz="5102" b="1"/>
            </a:lvl3pPr>
            <a:lvl4pPr marL="3888075" indent="0">
              <a:buNone/>
              <a:defRPr sz="4536" b="1"/>
            </a:lvl4pPr>
            <a:lvl5pPr marL="5184099" indent="0">
              <a:buNone/>
              <a:defRPr sz="4536" b="1"/>
            </a:lvl5pPr>
            <a:lvl6pPr marL="6480124" indent="0">
              <a:buNone/>
              <a:defRPr sz="4536" b="1"/>
            </a:lvl6pPr>
            <a:lvl7pPr marL="7776149" indent="0">
              <a:buNone/>
              <a:defRPr sz="4536" b="1"/>
            </a:lvl7pPr>
            <a:lvl8pPr marL="9072174" indent="0">
              <a:buNone/>
              <a:defRPr sz="4536" b="1"/>
            </a:lvl8pPr>
            <a:lvl9pPr marL="10368199" indent="0">
              <a:buNone/>
              <a:defRPr sz="453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122356" y="15780233"/>
            <a:ext cx="11019674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4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424" y="2880042"/>
            <a:ext cx="8360100" cy="10080149"/>
          </a:xfrm>
        </p:spPr>
        <p:txBody>
          <a:bodyPr anchor="b"/>
          <a:lstStyle>
            <a:lvl1pPr>
              <a:defRPr sz="907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674" y="6220102"/>
            <a:ext cx="13122354" cy="30700453"/>
          </a:xfrm>
        </p:spPr>
        <p:txBody>
          <a:bodyPr/>
          <a:lstStyle>
            <a:lvl1pPr>
              <a:defRPr sz="9071"/>
            </a:lvl1pPr>
            <a:lvl2pPr>
              <a:defRPr sz="7937"/>
            </a:lvl2pPr>
            <a:lvl3pPr>
              <a:defRPr sz="6803"/>
            </a:lvl3pPr>
            <a:lvl4pPr>
              <a:defRPr sz="5669"/>
            </a:lvl4pPr>
            <a:lvl5pPr>
              <a:defRPr sz="5669"/>
            </a:lvl5pPr>
            <a:lvl6pPr>
              <a:defRPr sz="5669"/>
            </a:lvl6pPr>
            <a:lvl7pPr>
              <a:defRPr sz="5669"/>
            </a:lvl7pPr>
            <a:lvl8pPr>
              <a:defRPr sz="5669"/>
            </a:lvl8pPr>
            <a:lvl9pPr>
              <a:defRPr sz="566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424" y="12960191"/>
            <a:ext cx="8360100" cy="24010358"/>
          </a:xfrm>
        </p:spPr>
        <p:txBody>
          <a:bodyPr/>
          <a:lstStyle>
            <a:lvl1pPr marL="0" indent="0">
              <a:buNone/>
              <a:defRPr sz="4536"/>
            </a:lvl1pPr>
            <a:lvl2pPr marL="1296025" indent="0">
              <a:buNone/>
              <a:defRPr sz="3969"/>
            </a:lvl2pPr>
            <a:lvl3pPr marL="2592050" indent="0">
              <a:buNone/>
              <a:defRPr sz="3402"/>
            </a:lvl3pPr>
            <a:lvl4pPr marL="3888075" indent="0">
              <a:buNone/>
              <a:defRPr sz="2835"/>
            </a:lvl4pPr>
            <a:lvl5pPr marL="5184099" indent="0">
              <a:buNone/>
              <a:defRPr sz="2835"/>
            </a:lvl5pPr>
            <a:lvl6pPr marL="6480124" indent="0">
              <a:buNone/>
              <a:defRPr sz="2835"/>
            </a:lvl6pPr>
            <a:lvl7pPr marL="7776149" indent="0">
              <a:buNone/>
              <a:defRPr sz="2835"/>
            </a:lvl7pPr>
            <a:lvl8pPr marL="9072174" indent="0">
              <a:buNone/>
              <a:defRPr sz="2835"/>
            </a:lvl8pPr>
            <a:lvl9pPr marL="10368199" indent="0">
              <a:buNone/>
              <a:defRPr sz="283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424" y="2880042"/>
            <a:ext cx="8360100" cy="10080149"/>
          </a:xfrm>
        </p:spPr>
        <p:txBody>
          <a:bodyPr anchor="b"/>
          <a:lstStyle>
            <a:lvl1pPr>
              <a:defRPr sz="907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19674" y="6220102"/>
            <a:ext cx="13122354" cy="30700453"/>
          </a:xfrm>
        </p:spPr>
        <p:txBody>
          <a:bodyPr anchor="t"/>
          <a:lstStyle>
            <a:lvl1pPr marL="0" indent="0">
              <a:buNone/>
              <a:defRPr sz="9071"/>
            </a:lvl1pPr>
            <a:lvl2pPr marL="1296025" indent="0">
              <a:buNone/>
              <a:defRPr sz="7937"/>
            </a:lvl2pPr>
            <a:lvl3pPr marL="2592050" indent="0">
              <a:buNone/>
              <a:defRPr sz="6803"/>
            </a:lvl3pPr>
            <a:lvl4pPr marL="3888075" indent="0">
              <a:buNone/>
              <a:defRPr sz="5669"/>
            </a:lvl4pPr>
            <a:lvl5pPr marL="5184099" indent="0">
              <a:buNone/>
              <a:defRPr sz="5669"/>
            </a:lvl5pPr>
            <a:lvl6pPr marL="6480124" indent="0">
              <a:buNone/>
              <a:defRPr sz="5669"/>
            </a:lvl6pPr>
            <a:lvl7pPr marL="7776149" indent="0">
              <a:buNone/>
              <a:defRPr sz="5669"/>
            </a:lvl7pPr>
            <a:lvl8pPr marL="9072174" indent="0">
              <a:buNone/>
              <a:defRPr sz="5669"/>
            </a:lvl8pPr>
            <a:lvl9pPr marL="10368199" indent="0">
              <a:buNone/>
              <a:defRPr sz="566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424" y="12960191"/>
            <a:ext cx="8360100" cy="24010358"/>
          </a:xfrm>
        </p:spPr>
        <p:txBody>
          <a:bodyPr/>
          <a:lstStyle>
            <a:lvl1pPr marL="0" indent="0">
              <a:buNone/>
              <a:defRPr sz="4536"/>
            </a:lvl1pPr>
            <a:lvl2pPr marL="1296025" indent="0">
              <a:buNone/>
              <a:defRPr sz="3969"/>
            </a:lvl2pPr>
            <a:lvl3pPr marL="2592050" indent="0">
              <a:buNone/>
              <a:defRPr sz="3402"/>
            </a:lvl3pPr>
            <a:lvl4pPr marL="3888075" indent="0">
              <a:buNone/>
              <a:defRPr sz="2835"/>
            </a:lvl4pPr>
            <a:lvl5pPr marL="5184099" indent="0">
              <a:buNone/>
              <a:defRPr sz="2835"/>
            </a:lvl5pPr>
            <a:lvl6pPr marL="6480124" indent="0">
              <a:buNone/>
              <a:defRPr sz="2835"/>
            </a:lvl6pPr>
            <a:lvl7pPr marL="7776149" indent="0">
              <a:buNone/>
              <a:defRPr sz="2835"/>
            </a:lvl7pPr>
            <a:lvl8pPr marL="9072174" indent="0">
              <a:buNone/>
              <a:defRPr sz="2835"/>
            </a:lvl8pPr>
            <a:lvl9pPr marL="10368199" indent="0">
              <a:buNone/>
              <a:defRPr sz="283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048" y="2300044"/>
            <a:ext cx="22356604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048" y="11500170"/>
            <a:ext cx="22356604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2048" y="40040601"/>
            <a:ext cx="5832158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1D37-D42B-44D9-B52D-28DA7821A39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86232" y="40040601"/>
            <a:ext cx="874823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06494" y="40040601"/>
            <a:ext cx="5832158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0C00-38C8-4D0B-B2DD-81A7F5E0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92050" rtl="0" eaLnBrk="1" latinLnBrk="0" hangingPunct="1">
        <a:lnSpc>
          <a:spcPct val="90000"/>
        </a:lnSpc>
        <a:spcBef>
          <a:spcPct val="0"/>
        </a:spcBef>
        <a:buNone/>
        <a:defRPr sz="124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8012" indent="-648012" algn="l" defTabSz="2592050" rtl="0" eaLnBrk="1" latinLnBrk="0" hangingPunct="1">
        <a:lnSpc>
          <a:spcPct val="90000"/>
        </a:lnSpc>
        <a:spcBef>
          <a:spcPts val="283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1pPr>
      <a:lvl2pPr marL="1944037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6803" kern="1200">
          <a:solidFill>
            <a:schemeClr val="tx1"/>
          </a:solidFill>
          <a:latin typeface="+mn-lt"/>
          <a:ea typeface="+mn-ea"/>
          <a:cs typeface="+mn-cs"/>
        </a:defRPr>
      </a:lvl2pPr>
      <a:lvl3pPr marL="3240062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536087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4pPr>
      <a:lvl5pPr marL="5832112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5pPr>
      <a:lvl6pPr marL="7128137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6pPr>
      <a:lvl7pPr marL="8424161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7pPr>
      <a:lvl8pPr marL="9720186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8pPr>
      <a:lvl9pPr marL="11016211" indent="-648012" algn="l" defTabSz="2592050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1pPr>
      <a:lvl2pPr marL="1296025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2pPr>
      <a:lvl3pPr marL="2592050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3pPr>
      <a:lvl4pPr marL="3888075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4pPr>
      <a:lvl5pPr marL="5184099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5pPr>
      <a:lvl6pPr marL="6480124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6pPr>
      <a:lvl7pPr marL="7776149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7pPr>
      <a:lvl8pPr marL="9072174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8pPr>
      <a:lvl9pPr marL="10368199" algn="l" defTabSz="2592050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8.w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0.w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9.wmf"/><Relationship Id="rId10" Type="http://schemas.openxmlformats.org/officeDocument/2006/relationships/image" Target="../media/image9.png"/><Relationship Id="rId19" Type="http://schemas.openxmlformats.org/officeDocument/2006/relationships/image" Target="../media/image17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lumMod val="20000"/>
                <a:lumOff val="80000"/>
              </a:schemeClr>
            </a:gs>
            <a:gs pos="100000">
              <a:srgbClr val="00537D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자유형: 도형 67">
            <a:extLst>
              <a:ext uri="{FF2B5EF4-FFF2-40B4-BE49-F238E27FC236}">
                <a16:creationId xmlns:a16="http://schemas.microsoft.com/office/drawing/2014/main" id="{FC274AA1-B7CF-D601-1538-D9DC8B724E6B}"/>
              </a:ext>
            </a:extLst>
          </p:cNvPr>
          <p:cNvSpPr/>
          <p:nvPr/>
        </p:nvSpPr>
        <p:spPr>
          <a:xfrm>
            <a:off x="803569" y="6681635"/>
            <a:ext cx="24465067" cy="35561621"/>
          </a:xfrm>
          <a:custGeom>
            <a:avLst/>
            <a:gdLst>
              <a:gd name="connsiteX0" fmla="*/ 346910 w 24465067"/>
              <a:gd name="connsiteY0" fmla="*/ 0 h 35561621"/>
              <a:gd name="connsiteX1" fmla="*/ 24100591 w 24465067"/>
              <a:gd name="connsiteY1" fmla="*/ 0 h 35561621"/>
              <a:gd name="connsiteX2" fmla="*/ 24447499 w 24465067"/>
              <a:gd name="connsiteY2" fmla="*/ 346910 h 35561621"/>
              <a:gd name="connsiteX3" fmla="*/ 24447499 w 24465067"/>
              <a:gd name="connsiteY3" fmla="*/ 29783145 h 35561621"/>
              <a:gd name="connsiteX4" fmla="*/ 24455313 w 24465067"/>
              <a:gd name="connsiteY4" fmla="*/ 29808317 h 35561621"/>
              <a:gd name="connsiteX5" fmla="*/ 24465067 w 24465067"/>
              <a:gd name="connsiteY5" fmla="*/ 29905069 h 35561621"/>
              <a:gd name="connsiteX6" fmla="*/ 24465067 w 24465067"/>
              <a:gd name="connsiteY6" fmla="*/ 35081553 h 35561621"/>
              <a:gd name="connsiteX7" fmla="*/ 23984999 w 24465067"/>
              <a:gd name="connsiteY7" fmla="*/ 35561621 h 35561621"/>
              <a:gd name="connsiteX8" fmla="*/ 12636849 w 24465067"/>
              <a:gd name="connsiteY8" fmla="*/ 35561621 h 35561621"/>
              <a:gd name="connsiteX9" fmla="*/ 12156781 w 24465067"/>
              <a:gd name="connsiteY9" fmla="*/ 35081553 h 35561621"/>
              <a:gd name="connsiteX10" fmla="*/ 12156781 w 24465067"/>
              <a:gd name="connsiteY10" fmla="*/ 31301965 h 35561621"/>
              <a:gd name="connsiteX11" fmla="*/ 346910 w 24465067"/>
              <a:gd name="connsiteY11" fmla="*/ 31301965 h 35561621"/>
              <a:gd name="connsiteX12" fmla="*/ 0 w 24465067"/>
              <a:gd name="connsiteY12" fmla="*/ 30955053 h 35561621"/>
              <a:gd name="connsiteX13" fmla="*/ 0 w 24465067"/>
              <a:gd name="connsiteY13" fmla="*/ 346910 h 35561621"/>
              <a:gd name="connsiteX14" fmla="*/ 346910 w 24465067"/>
              <a:gd name="connsiteY14" fmla="*/ 0 h 355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65067" h="35561621">
                <a:moveTo>
                  <a:pt x="346910" y="0"/>
                </a:moveTo>
                <a:lnTo>
                  <a:pt x="24100591" y="0"/>
                </a:lnTo>
                <a:cubicBezTo>
                  <a:pt x="24292183" y="0"/>
                  <a:pt x="24447499" y="155317"/>
                  <a:pt x="24447499" y="346910"/>
                </a:cubicBezTo>
                <a:lnTo>
                  <a:pt x="24447499" y="29783145"/>
                </a:lnTo>
                <a:lnTo>
                  <a:pt x="24455313" y="29808317"/>
                </a:lnTo>
                <a:cubicBezTo>
                  <a:pt x="24461709" y="29839569"/>
                  <a:pt x="24465067" y="29871925"/>
                  <a:pt x="24465067" y="29905069"/>
                </a:cubicBezTo>
                <a:lnTo>
                  <a:pt x="24465067" y="35081553"/>
                </a:lnTo>
                <a:cubicBezTo>
                  <a:pt x="24465067" y="35346685"/>
                  <a:pt x="24250133" y="35561621"/>
                  <a:pt x="23984999" y="35561621"/>
                </a:cubicBezTo>
                <a:lnTo>
                  <a:pt x="12636849" y="35561621"/>
                </a:lnTo>
                <a:cubicBezTo>
                  <a:pt x="12371715" y="35561621"/>
                  <a:pt x="12156781" y="35346685"/>
                  <a:pt x="12156781" y="35081553"/>
                </a:cubicBezTo>
                <a:lnTo>
                  <a:pt x="12156781" y="31301965"/>
                </a:lnTo>
                <a:lnTo>
                  <a:pt x="346910" y="31301965"/>
                </a:lnTo>
                <a:cubicBezTo>
                  <a:pt x="155317" y="31301965"/>
                  <a:pt x="0" y="31146649"/>
                  <a:pt x="0" y="30955053"/>
                </a:cubicBezTo>
                <a:lnTo>
                  <a:pt x="0" y="346910"/>
                </a:lnTo>
                <a:cubicBezTo>
                  <a:pt x="0" y="155317"/>
                  <a:pt x="155317" y="0"/>
                  <a:pt x="3469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7FD10116-512F-E978-2FDF-230738367463}"/>
              </a:ext>
            </a:extLst>
          </p:cNvPr>
          <p:cNvSpPr/>
          <p:nvPr/>
        </p:nvSpPr>
        <p:spPr>
          <a:xfrm>
            <a:off x="799689" y="38343048"/>
            <a:ext cx="11750447" cy="3900208"/>
          </a:xfrm>
          <a:prstGeom prst="roundRect">
            <a:avLst>
              <a:gd name="adj" fmla="val 104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그림 14" descr="텍스트, 스크린샷, 폰트, 로고이(가) 표시된 사진&#10;&#10;자동 생성된 설명">
            <a:extLst>
              <a:ext uri="{FF2B5EF4-FFF2-40B4-BE49-F238E27FC236}">
                <a16:creationId xmlns:a16="http://schemas.microsoft.com/office/drawing/2014/main" id="{FA04E859-DC20-AFB4-65F5-4C6BD5F9A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29352" r="9105" b="29902"/>
          <a:stretch/>
        </p:blipFill>
        <p:spPr>
          <a:xfrm>
            <a:off x="6520122" y="40227627"/>
            <a:ext cx="5757849" cy="172063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894093E-9C15-0EB6-615F-FD56B56B5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43" y="40134958"/>
            <a:ext cx="5202214" cy="18935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01B2FD8-399D-07A6-B42A-F0DF3543C2CA}"/>
              </a:ext>
            </a:extLst>
          </p:cNvPr>
          <p:cNvSpPr txBox="1"/>
          <p:nvPr/>
        </p:nvSpPr>
        <p:spPr>
          <a:xfrm>
            <a:off x="1550402" y="1005983"/>
            <a:ext cx="22888198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5400" b="1" dirty="0">
                <a:solidFill>
                  <a:srgbClr val="A01A1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Global Photovoltaic Conference 2023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9CDFCD3-56E5-8E29-FC5C-CEBBBE5DEE07}"/>
              </a:ext>
            </a:extLst>
          </p:cNvPr>
          <p:cNvSpPr/>
          <p:nvPr/>
        </p:nvSpPr>
        <p:spPr>
          <a:xfrm>
            <a:off x="736600" y="1188464"/>
            <a:ext cx="559650" cy="4745407"/>
          </a:xfrm>
          <a:prstGeom prst="rect">
            <a:avLst/>
          </a:prstGeom>
          <a:solidFill>
            <a:srgbClr val="4F5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AB4D96-DDA4-F448-2BD3-232CC4C38FF9}"/>
              </a:ext>
            </a:extLst>
          </p:cNvPr>
          <p:cNvSpPr txBox="1"/>
          <p:nvPr/>
        </p:nvSpPr>
        <p:spPr>
          <a:xfrm>
            <a:off x="1550403" y="1995409"/>
            <a:ext cx="23633697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Photoelectrochemical Ammonia Production via Tailoring Catalyst-Electrolyte Microenvironment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2E0CBD-FF92-E46A-6A9E-4F19278971F2}"/>
              </a:ext>
            </a:extLst>
          </p:cNvPr>
          <p:cNvSpPr txBox="1"/>
          <p:nvPr/>
        </p:nvSpPr>
        <p:spPr>
          <a:xfrm>
            <a:off x="1550402" y="4308732"/>
            <a:ext cx="1295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Yejoon Kim, and Sanghan Lee*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46C423-F6DF-EBBC-4E20-FD539A6845C6}"/>
              </a:ext>
            </a:extLst>
          </p:cNvPr>
          <p:cNvSpPr txBox="1"/>
          <p:nvPr/>
        </p:nvSpPr>
        <p:spPr>
          <a:xfrm>
            <a:off x="1550402" y="5135349"/>
            <a:ext cx="20478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Materials Science and Engineering, Gwangju Institute of Science and Technology (GIST), Gwangju, Korea </a:t>
            </a:r>
          </a:p>
          <a:p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ssh8455@gm.gist.ac.kr, sanghan@gist.ac.kr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D01CA79-3347-EBD0-DB80-76C339D7519A}"/>
              </a:ext>
            </a:extLst>
          </p:cNvPr>
          <p:cNvSpPr/>
          <p:nvPr/>
        </p:nvSpPr>
        <p:spPr>
          <a:xfrm>
            <a:off x="736600" y="1057209"/>
            <a:ext cx="559650" cy="796066"/>
          </a:xfrm>
          <a:prstGeom prst="rect">
            <a:avLst/>
          </a:prstGeom>
          <a:solidFill>
            <a:srgbClr val="DB24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B3A29CB-BA1B-ACC5-1357-3B9B59DA4B90}"/>
              </a:ext>
            </a:extLst>
          </p:cNvPr>
          <p:cNvSpPr/>
          <p:nvPr/>
        </p:nvSpPr>
        <p:spPr>
          <a:xfrm>
            <a:off x="1296249" y="7283820"/>
            <a:ext cx="11304975" cy="1058674"/>
          </a:xfrm>
          <a:prstGeom prst="rect">
            <a:avLst/>
          </a:prstGeom>
          <a:gradFill flip="none" rotWithShape="1">
            <a:gsLst>
              <a:gs pos="100000">
                <a:srgbClr val="CDEEFF"/>
              </a:gs>
              <a:gs pos="55000">
                <a:srgbClr val="0053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9E90FC23-FCFA-75FB-4E85-2871C7EC08B2}"/>
              </a:ext>
            </a:extLst>
          </p:cNvPr>
          <p:cNvSpPr/>
          <p:nvPr/>
        </p:nvSpPr>
        <p:spPr>
          <a:xfrm>
            <a:off x="1096932" y="7217813"/>
            <a:ext cx="592075" cy="830997"/>
          </a:xfrm>
          <a:prstGeom prst="rect">
            <a:avLst/>
          </a:prstGeom>
          <a:solidFill>
            <a:srgbClr val="FEC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7351CD-534D-3F3A-02AF-1922A7FD7165}"/>
              </a:ext>
            </a:extLst>
          </p:cNvPr>
          <p:cNvSpPr txBox="1"/>
          <p:nvPr/>
        </p:nvSpPr>
        <p:spPr>
          <a:xfrm>
            <a:off x="2328907" y="7351492"/>
            <a:ext cx="532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EFF5FB"/>
                </a:solidFill>
                <a:latin typeface="Agency FB" panose="020B0503020202020204" pitchFamily="34" charset="0"/>
              </a:rPr>
              <a:t>1. Introduction</a:t>
            </a:r>
            <a:endParaRPr lang="en-US" sz="5400" b="1" dirty="0">
              <a:solidFill>
                <a:srgbClr val="EFF5FB"/>
              </a:solidFill>
              <a:latin typeface="Agency FB" panose="020B0503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6DD56E-5827-5F94-B43E-79CC74161443}"/>
              </a:ext>
            </a:extLst>
          </p:cNvPr>
          <p:cNvSpPr txBox="1"/>
          <p:nvPr/>
        </p:nvSpPr>
        <p:spPr>
          <a:xfrm>
            <a:off x="1192182" y="8569119"/>
            <a:ext cx="11354004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Ammonia (NH</a:t>
            </a:r>
            <a:r>
              <a:rPr lang="en-US" sz="2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 a valuable chemical in a variety of applications, including fuel cells, fertilizers, and hydrogen carriers.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Photoelectrochemical (PEC) conversion of N</a:t>
            </a:r>
            <a:r>
              <a:rPr lang="en-US" sz="2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to NH</a:t>
            </a:r>
            <a:r>
              <a:rPr lang="en-US" sz="2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 a sustainable alternative to the Haber-Bosch process, which emits significant greenhouse gases. However, its practical application has been challenged by low production yields due to low N</a:t>
            </a:r>
            <a:r>
              <a:rPr 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adsorption selectivity. </a:t>
            </a:r>
          </a:p>
          <a:p>
            <a:pPr algn="just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Tailoring catalyst-electrolyte microenvironments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is a promising strategy to improve the performance and practicality of photoelectrochemical NH</a:t>
            </a:r>
            <a:r>
              <a:rPr 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production. We tried to control the microenvironment near the MoS</a:t>
            </a:r>
            <a:r>
              <a:rPr 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catalyst surface via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cation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anion exchange ionomers. (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Nafion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Sustainion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Our results show that the use of these ionomers induced a significant increase in NH</a:t>
            </a:r>
            <a:r>
              <a:rPr 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yields and conversion efficiency, suggesting that a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tailored catalyst-electrolyte microenvironment maximized the N</a:t>
            </a:r>
            <a:r>
              <a:rPr lang="en-US" sz="2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adsorption selectivity of the catalyst layer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thereby improving the performance of photoelectrochemical NH</a:t>
            </a:r>
            <a:r>
              <a:rPr 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production.</a:t>
            </a: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A3BAAF96-CEC0-128C-BDBC-AF5C47DA6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249" y="15852986"/>
            <a:ext cx="4319462" cy="81284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DF7DC5E8-391B-E2AB-9672-D10D5DAE4CC4}"/>
              </a:ext>
            </a:extLst>
          </p:cNvPr>
          <p:cNvSpPr txBox="1"/>
          <p:nvPr/>
        </p:nvSpPr>
        <p:spPr>
          <a:xfrm>
            <a:off x="1331780" y="15955825"/>
            <a:ext cx="342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of a study</a:t>
            </a:r>
            <a:endParaRPr lang="ko-KR" alt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60C19C5A-8EE5-F86B-E659-5A853DD68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249" y="16768671"/>
            <a:ext cx="6144970" cy="5181808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451D406C-A6F6-3FFD-C184-CDC038BE2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750" y="16807337"/>
            <a:ext cx="5160005" cy="5143141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1B2111E8-218F-C19E-4B7C-88F0BBF38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219" y="15852986"/>
            <a:ext cx="4319462" cy="81284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72CC3209-B346-D586-4DE6-E01E144DAF92}"/>
              </a:ext>
            </a:extLst>
          </p:cNvPr>
          <p:cNvSpPr txBox="1"/>
          <p:nvPr/>
        </p:nvSpPr>
        <p:spPr>
          <a:xfrm>
            <a:off x="7541988" y="15955825"/>
            <a:ext cx="342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NRR </a:t>
            </a:r>
            <a:r>
              <a:rPr lang="en-US" altLang="ko-KR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ko-KR" alt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DB131929-05E1-FE99-D74D-FFE16F278427}"/>
              </a:ext>
            </a:extLst>
          </p:cNvPr>
          <p:cNvSpPr/>
          <p:nvPr/>
        </p:nvSpPr>
        <p:spPr>
          <a:xfrm>
            <a:off x="1296249" y="22462687"/>
            <a:ext cx="11304975" cy="1058674"/>
          </a:xfrm>
          <a:prstGeom prst="rect">
            <a:avLst/>
          </a:prstGeom>
          <a:gradFill flip="none" rotWithShape="1">
            <a:gsLst>
              <a:gs pos="100000">
                <a:srgbClr val="CDEEFF"/>
              </a:gs>
              <a:gs pos="55000">
                <a:srgbClr val="0053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6C9812DA-DE20-CB88-710E-7F2D5D4B312F}"/>
              </a:ext>
            </a:extLst>
          </p:cNvPr>
          <p:cNvSpPr/>
          <p:nvPr/>
        </p:nvSpPr>
        <p:spPr>
          <a:xfrm>
            <a:off x="1096932" y="22455674"/>
            <a:ext cx="592075" cy="830997"/>
          </a:xfrm>
          <a:prstGeom prst="rect">
            <a:avLst/>
          </a:prstGeom>
          <a:solidFill>
            <a:srgbClr val="FEC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07F451-389F-EE9B-72AC-03E4408016C7}"/>
              </a:ext>
            </a:extLst>
          </p:cNvPr>
          <p:cNvSpPr txBox="1"/>
          <p:nvPr/>
        </p:nvSpPr>
        <p:spPr>
          <a:xfrm>
            <a:off x="2328907" y="22530359"/>
            <a:ext cx="7287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EFF5FB"/>
                </a:solidFill>
                <a:latin typeface="Agency FB" panose="020B0503020202020204" pitchFamily="34" charset="0"/>
              </a:rPr>
              <a:t>2. Experimental methods</a:t>
            </a:r>
            <a:endParaRPr lang="en-US" sz="5400" b="1" dirty="0">
              <a:solidFill>
                <a:srgbClr val="EFF5FB"/>
              </a:solidFill>
              <a:latin typeface="Agency FB" panose="020B0503020202020204" pitchFamily="34" charset="0"/>
            </a:endParaRPr>
          </a:p>
        </p:txBody>
      </p:sp>
      <p:pic>
        <p:nvPicPr>
          <p:cNvPr id="78" name="그림 77">
            <a:extLst>
              <a:ext uri="{FF2B5EF4-FFF2-40B4-BE49-F238E27FC236}">
                <a16:creationId xmlns:a16="http://schemas.microsoft.com/office/drawing/2014/main" id="{CE969405-F876-61D5-AB0C-AF245693D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6249" y="24876722"/>
            <a:ext cx="6332726" cy="4175203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459CBCE9-AA1F-77B6-5B6E-79B02EE25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249" y="23864430"/>
            <a:ext cx="4319462" cy="81284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A8EAF2D-0DFC-B0E4-BE52-D5C6DC182452}"/>
              </a:ext>
            </a:extLst>
          </p:cNvPr>
          <p:cNvSpPr txBox="1"/>
          <p:nvPr/>
        </p:nvSpPr>
        <p:spPr>
          <a:xfrm>
            <a:off x="1330087" y="23967269"/>
            <a:ext cx="361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Pulsed laser deposition</a:t>
            </a:r>
            <a:endParaRPr lang="ko-KR" alt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그림 91">
            <a:extLst>
              <a:ext uri="{FF2B5EF4-FFF2-40B4-BE49-F238E27FC236}">
                <a16:creationId xmlns:a16="http://schemas.microsoft.com/office/drawing/2014/main" id="{5521FA5D-37B8-4977-F193-ADB2A5969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624" y="24735694"/>
            <a:ext cx="4361512" cy="4415580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B4C0DBBA-62B7-33B9-AFF4-5A7372B3E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624" y="23864430"/>
            <a:ext cx="4319462" cy="812846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0EB74332-F123-F6DF-A6FE-490FAA9A5EAD}"/>
              </a:ext>
            </a:extLst>
          </p:cNvPr>
          <p:cNvSpPr txBox="1"/>
          <p:nvPr/>
        </p:nvSpPr>
        <p:spPr>
          <a:xfrm>
            <a:off x="8414414" y="23967269"/>
            <a:ext cx="361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Ionomer coating</a:t>
            </a:r>
            <a:endParaRPr lang="ko-KR" alt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CF179DB-FBE1-FB59-1E47-6458E4FFEE87}"/>
              </a:ext>
            </a:extLst>
          </p:cNvPr>
          <p:cNvSpPr txBox="1"/>
          <p:nvPr/>
        </p:nvSpPr>
        <p:spPr>
          <a:xfrm>
            <a:off x="1297224" y="29313542"/>
            <a:ext cx="1130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Using the pulsed laser deposition method (PLD) method, we fabricated the edge-exposed MoS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catalyst layer on a centimeter scale.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The edge-exposed MoS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has been reported to be electrocatalytically active sites for N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reduction (by DFT calculations).</a:t>
            </a:r>
            <a:r>
              <a:rPr lang="en-US" altLang="ko-K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The ionomer layers were coated on the catalysts by drop casting method.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1546ACC5-0A8C-80D3-AAB7-B01AE892BD8F}"/>
              </a:ext>
            </a:extLst>
          </p:cNvPr>
          <p:cNvSpPr/>
          <p:nvPr/>
        </p:nvSpPr>
        <p:spPr>
          <a:xfrm>
            <a:off x="1296249" y="31907856"/>
            <a:ext cx="11304975" cy="1058674"/>
          </a:xfrm>
          <a:prstGeom prst="rect">
            <a:avLst/>
          </a:prstGeom>
          <a:gradFill flip="none" rotWithShape="1">
            <a:gsLst>
              <a:gs pos="100000">
                <a:srgbClr val="CDEEFF"/>
              </a:gs>
              <a:gs pos="55000">
                <a:srgbClr val="0053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440FE8D6-5719-6332-CB8C-E9A0F2753A7B}"/>
              </a:ext>
            </a:extLst>
          </p:cNvPr>
          <p:cNvSpPr/>
          <p:nvPr/>
        </p:nvSpPr>
        <p:spPr>
          <a:xfrm>
            <a:off x="1096932" y="31841849"/>
            <a:ext cx="592075" cy="830997"/>
          </a:xfrm>
          <a:prstGeom prst="rect">
            <a:avLst/>
          </a:prstGeom>
          <a:solidFill>
            <a:srgbClr val="FEC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9374B78-5154-C514-20BE-8516180B20EE}"/>
              </a:ext>
            </a:extLst>
          </p:cNvPr>
          <p:cNvSpPr txBox="1"/>
          <p:nvPr/>
        </p:nvSpPr>
        <p:spPr>
          <a:xfrm>
            <a:off x="2328907" y="31975528"/>
            <a:ext cx="532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EFF5FB"/>
                </a:solidFill>
                <a:latin typeface="Agency FB" panose="020B0503020202020204" pitchFamily="34" charset="0"/>
              </a:rPr>
              <a:t>3. Results</a:t>
            </a:r>
            <a:endParaRPr lang="en-US" sz="5400" b="1" dirty="0">
              <a:solidFill>
                <a:srgbClr val="EFF5FB"/>
              </a:solidFill>
              <a:latin typeface="Agency FB" panose="020B0503020202020204" pitchFamily="34" charset="0"/>
            </a:endParaRPr>
          </a:p>
        </p:txBody>
      </p:sp>
      <p:pic>
        <p:nvPicPr>
          <p:cNvPr id="104" name="그림 103">
            <a:extLst>
              <a:ext uri="{FF2B5EF4-FFF2-40B4-BE49-F238E27FC236}">
                <a16:creationId xmlns:a16="http://schemas.microsoft.com/office/drawing/2014/main" id="{4703D0F1-7D58-CD18-2B35-016775B32B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087" y="34238664"/>
            <a:ext cx="3703740" cy="2593529"/>
          </a:xfrm>
          <a:prstGeom prst="rect">
            <a:avLst/>
          </a:prstGeom>
        </p:spPr>
      </p:pic>
      <p:pic>
        <p:nvPicPr>
          <p:cNvPr id="105" name="그림 104">
            <a:extLst>
              <a:ext uri="{FF2B5EF4-FFF2-40B4-BE49-F238E27FC236}">
                <a16:creationId xmlns:a16="http://schemas.microsoft.com/office/drawing/2014/main" id="{02846C7F-ED91-E2C3-683C-04E40170F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249" y="33270554"/>
            <a:ext cx="4319462" cy="812846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E0A9043A-61F1-F763-86C7-0E9109B6CF2B}"/>
              </a:ext>
            </a:extLst>
          </p:cNvPr>
          <p:cNvSpPr txBox="1"/>
          <p:nvPr/>
        </p:nvSpPr>
        <p:spPr>
          <a:xfrm>
            <a:off x="1397018" y="33373393"/>
            <a:ext cx="342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images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그림 106">
            <a:extLst>
              <a:ext uri="{FF2B5EF4-FFF2-40B4-BE49-F238E27FC236}">
                <a16:creationId xmlns:a16="http://schemas.microsoft.com/office/drawing/2014/main" id="{9EC01C3E-0ACB-6C31-CE38-56E4D6AE4B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7481" y="34221538"/>
            <a:ext cx="3703743" cy="2593527"/>
          </a:xfrm>
          <a:prstGeom prst="rect">
            <a:avLst/>
          </a:prstGeom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id="{998CABFB-0C07-9501-1477-C8E3BA3F71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3784" y="34221538"/>
            <a:ext cx="3703740" cy="2593525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FDE7020B-0610-3B73-7DEE-A5A8A90FD169}"/>
              </a:ext>
            </a:extLst>
          </p:cNvPr>
          <p:cNvSpPr txBox="1"/>
          <p:nvPr/>
        </p:nvSpPr>
        <p:spPr>
          <a:xfrm>
            <a:off x="1330087" y="37109194"/>
            <a:ext cx="1130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Edge-exposed MoS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uniformly deposited on the pyramid Si-photocathode.</a:t>
            </a:r>
          </a:p>
        </p:txBody>
      </p:sp>
      <p:pic>
        <p:nvPicPr>
          <p:cNvPr id="120" name="그림 119">
            <a:extLst>
              <a:ext uri="{FF2B5EF4-FFF2-40B4-BE49-F238E27FC236}">
                <a16:creationId xmlns:a16="http://schemas.microsoft.com/office/drawing/2014/main" id="{525C7E76-719D-C5E5-46A8-1DF0AA0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8795" y="7274476"/>
            <a:ext cx="4319462" cy="812846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6F5D888D-328B-1F14-1D35-E5940387146A}"/>
              </a:ext>
            </a:extLst>
          </p:cNvPr>
          <p:cNvSpPr txBox="1"/>
          <p:nvPr/>
        </p:nvSpPr>
        <p:spPr>
          <a:xfrm>
            <a:off x="13619564" y="7377315"/>
            <a:ext cx="342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 spectrum</a:t>
            </a:r>
            <a:endParaRPr lang="ko-KR" alt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그림 121">
            <a:extLst>
              <a:ext uri="{FF2B5EF4-FFF2-40B4-BE49-F238E27FC236}">
                <a16:creationId xmlns:a16="http://schemas.microsoft.com/office/drawing/2014/main" id="{45B8818C-B712-0F3B-82E4-F5D3997AE4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28381" y="7725153"/>
            <a:ext cx="5206123" cy="5206123"/>
          </a:xfrm>
          <a:prstGeom prst="rect">
            <a:avLst/>
          </a:prstGeom>
        </p:spPr>
      </p:pic>
      <p:pic>
        <p:nvPicPr>
          <p:cNvPr id="123" name="그림 122">
            <a:extLst>
              <a:ext uri="{FF2B5EF4-FFF2-40B4-BE49-F238E27FC236}">
                <a16:creationId xmlns:a16="http://schemas.microsoft.com/office/drawing/2014/main" id="{D54631A7-84D9-E614-BFE4-B6697F49F08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3861"/>
          <a:stretch/>
        </p:blipFill>
        <p:spPr>
          <a:xfrm>
            <a:off x="18433886" y="7649115"/>
            <a:ext cx="6834750" cy="5445820"/>
          </a:xfrm>
          <a:prstGeom prst="rect">
            <a:avLst/>
          </a:prstGeom>
        </p:spPr>
      </p:pic>
      <p:pic>
        <p:nvPicPr>
          <p:cNvPr id="124" name="그림 123">
            <a:extLst>
              <a:ext uri="{FF2B5EF4-FFF2-40B4-BE49-F238E27FC236}">
                <a16:creationId xmlns:a16="http://schemas.microsoft.com/office/drawing/2014/main" id="{C6697B67-3FD6-E32C-6187-07F584FA3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4504" y="7274476"/>
            <a:ext cx="4319462" cy="81284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540C77FB-3952-D3A3-734B-FC5CF15854DF}"/>
              </a:ext>
            </a:extLst>
          </p:cNvPr>
          <p:cNvSpPr txBox="1"/>
          <p:nvPr/>
        </p:nvSpPr>
        <p:spPr>
          <a:xfrm>
            <a:off x="18735273" y="7377315"/>
            <a:ext cx="342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activity of MoS</a:t>
            </a:r>
            <a:r>
              <a:rPr lang="en-US" altLang="ko-KR" sz="24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24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id="{86DFF3C6-247A-4E4B-5030-0C0B709FA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8795" y="13978326"/>
            <a:ext cx="4319462" cy="812846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835379BD-E928-0635-AB94-7075CA6F4A25}"/>
              </a:ext>
            </a:extLst>
          </p:cNvPr>
          <p:cNvSpPr txBox="1"/>
          <p:nvPr/>
        </p:nvSpPr>
        <p:spPr>
          <a:xfrm>
            <a:off x="13619564" y="14081165"/>
            <a:ext cx="342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Coated ionomers</a:t>
            </a:r>
            <a:endParaRPr lang="ko-KR" alt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" name="그림 142">
            <a:extLst>
              <a:ext uri="{FF2B5EF4-FFF2-40B4-BE49-F238E27FC236}">
                <a16:creationId xmlns:a16="http://schemas.microsoft.com/office/drawing/2014/main" id="{CA316852-D5BF-0BFD-4A88-67B863BE4D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18795" y="14869416"/>
            <a:ext cx="6265625" cy="3431017"/>
          </a:xfrm>
          <a:prstGeom prst="rect">
            <a:avLst/>
          </a:prstGeom>
        </p:spPr>
      </p:pic>
      <p:pic>
        <p:nvPicPr>
          <p:cNvPr id="144" name="그림 143">
            <a:extLst>
              <a:ext uri="{FF2B5EF4-FFF2-40B4-BE49-F238E27FC236}">
                <a16:creationId xmlns:a16="http://schemas.microsoft.com/office/drawing/2014/main" id="{6AD3FEB6-0251-D3B3-2012-7D8205AF71A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477" r="8439"/>
          <a:stretch/>
        </p:blipFill>
        <p:spPr>
          <a:xfrm>
            <a:off x="19880646" y="14536904"/>
            <a:ext cx="4967799" cy="4090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2EF66-FA87-270E-A39B-DDD07D1B0440}"/>
              </a:ext>
            </a:extLst>
          </p:cNvPr>
          <p:cNvSpPr txBox="1"/>
          <p:nvPr/>
        </p:nvSpPr>
        <p:spPr>
          <a:xfrm>
            <a:off x="13544445" y="13091060"/>
            <a:ext cx="1130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Edge-exposed MoS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/Si photocathodes show high PEC activity for HER.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147EB0F-E439-4E66-6DD6-D120BCA7B5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55256" y="19010244"/>
            <a:ext cx="3588420" cy="2143554"/>
          </a:xfrm>
          <a:prstGeom prst="rect">
            <a:avLst/>
          </a:prstGeom>
        </p:spPr>
      </p:pic>
      <p:pic>
        <p:nvPicPr>
          <p:cNvPr id="9" name="Picture 6" descr="undefined">
            <a:extLst>
              <a:ext uri="{FF2B5EF4-FFF2-40B4-BE49-F238E27FC236}">
                <a16:creationId xmlns:a16="http://schemas.microsoft.com/office/drawing/2014/main" id="{18159122-98E0-9C09-917F-C7931207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821" y="19160598"/>
            <a:ext cx="2332055" cy="24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DB14D5-448A-119F-84A1-F65D59CE9FDA}"/>
              </a:ext>
            </a:extLst>
          </p:cNvPr>
          <p:cNvSpPr txBox="1"/>
          <p:nvPr/>
        </p:nvSpPr>
        <p:spPr>
          <a:xfrm>
            <a:off x="13544445" y="14898251"/>
            <a:ext cx="195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Nafion</a:t>
            </a:r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coating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6D9E5-1AF2-C9BF-F552-CCFD6AC9BABB}"/>
              </a:ext>
            </a:extLst>
          </p:cNvPr>
          <p:cNvSpPr txBox="1"/>
          <p:nvPr/>
        </p:nvSpPr>
        <p:spPr>
          <a:xfrm>
            <a:off x="16815030" y="14903993"/>
            <a:ext cx="2330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Sustainion</a:t>
            </a:r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coating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28A59-47A6-9923-3FB5-7FF8AF0D5170}"/>
              </a:ext>
            </a:extLst>
          </p:cNvPr>
          <p:cNvSpPr txBox="1"/>
          <p:nvPr/>
        </p:nvSpPr>
        <p:spPr>
          <a:xfrm>
            <a:off x="19272645" y="18856764"/>
            <a:ext cx="57031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the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nafion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sustainion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ionomers were coated without damaging the MoS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catalyst layer.</a:t>
            </a:r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are transparent and do not interfere with the light absorption of the photoelectrode.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2ECD4-6DCB-1E7F-EAAD-D5E6213736E7}"/>
              </a:ext>
            </a:extLst>
          </p:cNvPr>
          <p:cNvSpPr txBox="1"/>
          <p:nvPr/>
        </p:nvSpPr>
        <p:spPr>
          <a:xfrm>
            <a:off x="13242997" y="18548283"/>
            <a:ext cx="1279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93D64B-7129-D91F-A2FF-C708E21086CC}"/>
              </a:ext>
            </a:extLst>
          </p:cNvPr>
          <p:cNvSpPr txBox="1"/>
          <p:nvPr/>
        </p:nvSpPr>
        <p:spPr>
          <a:xfrm>
            <a:off x="16629197" y="18607277"/>
            <a:ext cx="1582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B091433-2E11-707B-3E8D-948C6A7DA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8795" y="21862479"/>
            <a:ext cx="4319462" cy="8128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946065-52CF-5A78-4EE3-F4410F143699}"/>
              </a:ext>
            </a:extLst>
          </p:cNvPr>
          <p:cNvSpPr txBox="1"/>
          <p:nvPr/>
        </p:nvSpPr>
        <p:spPr>
          <a:xfrm>
            <a:off x="13619564" y="21965318"/>
            <a:ext cx="342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yield</a:t>
            </a:r>
            <a:endParaRPr lang="ko-KR" alt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개체 21">
            <a:extLst>
              <a:ext uri="{FF2B5EF4-FFF2-40B4-BE49-F238E27FC236}">
                <a16:creationId xmlns:a16="http://schemas.microsoft.com/office/drawing/2014/main" id="{B5406809-1AC5-4036-C3B9-11A723DC9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670595"/>
              </p:ext>
            </p:extLst>
          </p:nvPr>
        </p:nvGraphicFramePr>
        <p:xfrm>
          <a:off x="13319478" y="22912070"/>
          <a:ext cx="6114304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8" imgW="9802440" imgH="7502760" progId="Origin95.Graph">
                  <p:embed/>
                </p:oleObj>
              </mc:Choice>
              <mc:Fallback>
                <p:oleObj name="Graph" r:id="rId18" imgW="9802440" imgH="7502760" progId="Origin95.Graph">
                  <p:embed/>
                  <p:pic>
                    <p:nvPicPr>
                      <p:cNvPr id="11" name="개체 10">
                        <a:extLst>
                          <a:ext uri="{FF2B5EF4-FFF2-40B4-BE49-F238E27FC236}">
                            <a16:creationId xmlns:a16="http://schemas.microsoft.com/office/drawing/2014/main" id="{2D3AFF47-63B8-A977-A8CB-75E9E1755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319478" y="22912070"/>
                        <a:ext cx="6114304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7A0A48E8-47D2-3A07-C234-BD2F6EA4143C}"/>
              </a:ext>
            </a:extLst>
          </p:cNvPr>
          <p:cNvSpPr txBox="1"/>
          <p:nvPr/>
        </p:nvSpPr>
        <p:spPr>
          <a:xfrm>
            <a:off x="13684256" y="22838872"/>
            <a:ext cx="4527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ko-K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Nafion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4" name="개체 23">
            <a:extLst>
              <a:ext uri="{FF2B5EF4-FFF2-40B4-BE49-F238E27FC236}">
                <a16:creationId xmlns:a16="http://schemas.microsoft.com/office/drawing/2014/main" id="{C1F75272-E7B8-6434-05DA-CAAEAEA4D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11289"/>
              </p:ext>
            </p:extLst>
          </p:nvPr>
        </p:nvGraphicFramePr>
        <p:xfrm>
          <a:off x="19028314" y="22927945"/>
          <a:ext cx="6135787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0" imgW="9802440" imgH="7502760" progId="Origin95.Graph">
                  <p:embed/>
                </p:oleObj>
              </mc:Choice>
              <mc:Fallback>
                <p:oleObj name="Graph" r:id="rId20" imgW="9802440" imgH="7502760" progId="Origin95.Graph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401244F8-4A11-54EF-4AB0-C7F6129EFD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028314" y="22927945"/>
                        <a:ext cx="6135787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212222F-95FB-F79D-1C76-3B4E0DA683DF}"/>
              </a:ext>
            </a:extLst>
          </p:cNvPr>
          <p:cNvSpPr txBox="1"/>
          <p:nvPr/>
        </p:nvSpPr>
        <p:spPr>
          <a:xfrm>
            <a:off x="19530420" y="22838872"/>
            <a:ext cx="5293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ko-K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Sustainion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6" name="개체 25">
            <a:extLst>
              <a:ext uri="{FF2B5EF4-FFF2-40B4-BE49-F238E27FC236}">
                <a16:creationId xmlns:a16="http://schemas.microsoft.com/office/drawing/2014/main" id="{C6704401-1A98-FADC-B02C-E0D48BA42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65075"/>
              </p:ext>
            </p:extLst>
          </p:nvPr>
        </p:nvGraphicFramePr>
        <p:xfrm>
          <a:off x="13292349" y="27359556"/>
          <a:ext cx="7187255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2" imgW="4608000" imgH="3000960" progId="Origin95.Graph">
                  <p:embed/>
                </p:oleObj>
              </mc:Choice>
              <mc:Fallback>
                <p:oleObj name="Graph" r:id="rId22" imgW="4608000" imgH="3000960" progId="Origin95.Graph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5FD0E501-7643-26FD-0B8C-83887C9284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292349" y="27359556"/>
                        <a:ext cx="7187255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B71984F-63E6-F745-0A27-3E17C47079D0}"/>
              </a:ext>
            </a:extLst>
          </p:cNvPr>
          <p:cNvSpPr txBox="1"/>
          <p:nvPr/>
        </p:nvSpPr>
        <p:spPr>
          <a:xfrm>
            <a:off x="13684256" y="27215753"/>
            <a:ext cx="4527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Ionomer bilayer (</a:t>
            </a:r>
            <a:r>
              <a:rPr lang="en-US" altLang="ko-K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/Sus)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1" name="개체 30">
            <a:extLst>
              <a:ext uri="{FF2B5EF4-FFF2-40B4-BE49-F238E27FC236}">
                <a16:creationId xmlns:a16="http://schemas.microsoft.com/office/drawing/2014/main" id="{BD754514-14F5-628C-932C-A2B884978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985256"/>
              </p:ext>
            </p:extLst>
          </p:nvPr>
        </p:nvGraphicFramePr>
        <p:xfrm>
          <a:off x="19880646" y="27357701"/>
          <a:ext cx="5259728" cy="476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4" imgW="3312000" imgH="3000960" progId="Origin95.Graph">
                  <p:embed/>
                </p:oleObj>
              </mc:Choice>
              <mc:Fallback>
                <p:oleObj name="Graph" r:id="rId24" imgW="3312000" imgH="3000960" progId="Origin95.Graph">
                  <p:embed/>
                  <p:pic>
                    <p:nvPicPr>
                      <p:cNvPr id="6" name="개체 5">
                        <a:extLst>
                          <a:ext uri="{FF2B5EF4-FFF2-40B4-BE49-F238E27FC236}">
                            <a16:creationId xmlns:a16="http://schemas.microsoft.com/office/drawing/2014/main" id="{2D6C4B21-C31F-B1A5-9DDC-EBF0A40F4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9880646" y="27357701"/>
                        <a:ext cx="5259728" cy="4766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E330D42F-40E5-117F-47A6-4B63302D4675}"/>
              </a:ext>
            </a:extLst>
          </p:cNvPr>
          <p:cNvSpPr txBox="1"/>
          <p:nvPr/>
        </p:nvSpPr>
        <p:spPr>
          <a:xfrm>
            <a:off x="20208365" y="27215753"/>
            <a:ext cx="4527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Cycling test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1DF63A-356B-F547-320E-8D195CF0FCCA}"/>
              </a:ext>
            </a:extLst>
          </p:cNvPr>
          <p:cNvSpPr txBox="1"/>
          <p:nvPr/>
        </p:nvSpPr>
        <p:spPr>
          <a:xfrm>
            <a:off x="13544445" y="31976855"/>
            <a:ext cx="1130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0.03 wt.%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sustainion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worked best among the ionomer monolayers.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0.04 wt.%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nafion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added on top of it, the effect was even higher.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the cycling test, it produced NH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a high FE% while maintaining a current density of over 3 mA cm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F528FCD-CF9A-C647-B87A-EDC9A7A50FBF}"/>
              </a:ext>
            </a:extLst>
          </p:cNvPr>
          <p:cNvSpPr/>
          <p:nvPr/>
        </p:nvSpPr>
        <p:spPr>
          <a:xfrm>
            <a:off x="13518795" y="34188517"/>
            <a:ext cx="11304975" cy="1058674"/>
          </a:xfrm>
          <a:prstGeom prst="rect">
            <a:avLst/>
          </a:prstGeom>
          <a:gradFill flip="none" rotWithShape="1">
            <a:gsLst>
              <a:gs pos="100000">
                <a:srgbClr val="CDEEFF"/>
              </a:gs>
              <a:gs pos="55000">
                <a:srgbClr val="0053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6EF6E59-41DE-0BC9-75AE-7C573E6CE84C}"/>
              </a:ext>
            </a:extLst>
          </p:cNvPr>
          <p:cNvSpPr/>
          <p:nvPr/>
        </p:nvSpPr>
        <p:spPr>
          <a:xfrm>
            <a:off x="13319478" y="34122510"/>
            <a:ext cx="592075" cy="830997"/>
          </a:xfrm>
          <a:prstGeom prst="rect">
            <a:avLst/>
          </a:prstGeom>
          <a:solidFill>
            <a:srgbClr val="FEC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414154-C364-89A0-E940-FBB9C0A537C7}"/>
              </a:ext>
            </a:extLst>
          </p:cNvPr>
          <p:cNvSpPr txBox="1"/>
          <p:nvPr/>
        </p:nvSpPr>
        <p:spPr>
          <a:xfrm>
            <a:off x="14551453" y="34256189"/>
            <a:ext cx="532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EFF5FB"/>
                </a:solidFill>
                <a:latin typeface="Agency FB" panose="020B0503020202020204" pitchFamily="34" charset="0"/>
              </a:rPr>
              <a:t>4. Conclusion</a:t>
            </a:r>
            <a:endParaRPr lang="en-US" sz="5400" b="1" dirty="0">
              <a:solidFill>
                <a:srgbClr val="EFF5FB"/>
              </a:solidFill>
              <a:latin typeface="Agency FB" panose="020B0503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BF20D6-B073-A74C-63CE-8DFBBCCF3473}"/>
              </a:ext>
            </a:extLst>
          </p:cNvPr>
          <p:cNvSpPr txBox="1"/>
          <p:nvPr/>
        </p:nvSpPr>
        <p:spPr>
          <a:xfrm>
            <a:off x="13493250" y="35403812"/>
            <a:ext cx="11304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a pulsed laser deposition method, we fabricated an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edge-exposed MoS</a:t>
            </a:r>
            <a:r>
              <a:rPr lang="en-US" sz="2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catalyst layer with potentials for NRR.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an ionomer bilayer, we optimized the microenvironment of the MoS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catalyst for NRR by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suppressing HER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enriching nitrogen-containing TPCPs.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showed an excellent ammonia yield of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145.83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an efficiency of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23.7 %. 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005BA373-4057-B7E8-85BD-CAEAB9802549}"/>
              </a:ext>
            </a:extLst>
          </p:cNvPr>
          <p:cNvSpPr/>
          <p:nvPr/>
        </p:nvSpPr>
        <p:spPr>
          <a:xfrm>
            <a:off x="13493250" y="39072561"/>
            <a:ext cx="11304975" cy="1058674"/>
          </a:xfrm>
          <a:prstGeom prst="rect">
            <a:avLst/>
          </a:prstGeom>
          <a:gradFill flip="none" rotWithShape="1">
            <a:gsLst>
              <a:gs pos="100000">
                <a:srgbClr val="CDEEFF"/>
              </a:gs>
              <a:gs pos="55000">
                <a:srgbClr val="0053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D8C73DFF-ACFB-B584-4FB9-2D197BC216DC}"/>
              </a:ext>
            </a:extLst>
          </p:cNvPr>
          <p:cNvSpPr/>
          <p:nvPr/>
        </p:nvSpPr>
        <p:spPr>
          <a:xfrm>
            <a:off x="13293933" y="39006554"/>
            <a:ext cx="592075" cy="830997"/>
          </a:xfrm>
          <a:prstGeom prst="rect">
            <a:avLst/>
          </a:prstGeom>
          <a:solidFill>
            <a:srgbClr val="FEC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99E78F-7BF0-B1D9-5C1A-27F3F4ECCFE5}"/>
              </a:ext>
            </a:extLst>
          </p:cNvPr>
          <p:cNvSpPr txBox="1"/>
          <p:nvPr/>
        </p:nvSpPr>
        <p:spPr>
          <a:xfrm>
            <a:off x="14525908" y="39140233"/>
            <a:ext cx="532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EFF5FB"/>
                </a:solidFill>
                <a:latin typeface="Agency FB" panose="020B0503020202020204" pitchFamily="34" charset="0"/>
              </a:rPr>
              <a:t>5. References</a:t>
            </a:r>
            <a:endParaRPr lang="en-US" sz="5400" b="1" dirty="0">
              <a:solidFill>
                <a:srgbClr val="EFF5FB"/>
              </a:solidFill>
              <a:latin typeface="Agency FB" panose="020B0503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2C45B2-0C22-402F-385F-D46BE06F6D01}"/>
              </a:ext>
            </a:extLst>
          </p:cNvPr>
          <p:cNvSpPr txBox="1"/>
          <p:nvPr/>
        </p:nvSpPr>
        <p:spPr>
          <a:xfrm>
            <a:off x="13475570" y="40438518"/>
            <a:ext cx="1130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[1] Chen, X.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Adv. Energy Mater. 2020, 10, 1903172.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[2] Zhang, L.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Adv. Mater. 2018, 30, 1800191.</a:t>
            </a:r>
          </a:p>
        </p:txBody>
      </p:sp>
      <p:pic>
        <p:nvPicPr>
          <p:cNvPr id="81" name="그림 80">
            <a:extLst>
              <a:ext uri="{FF2B5EF4-FFF2-40B4-BE49-F238E27FC236}">
                <a16:creationId xmlns:a16="http://schemas.microsoft.com/office/drawing/2014/main" id="{94296192-E213-63F9-B058-F74626B828F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5743" y="38695425"/>
            <a:ext cx="11240873" cy="14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7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252</TotalTime>
  <Words>542</Words>
  <Application>Microsoft Office PowerPoint</Application>
  <PresentationFormat>사용자 지정</PresentationFormat>
  <Paragraphs>47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Agency FB</vt:lpstr>
      <vt:lpstr>Arial</vt:lpstr>
      <vt:lpstr>Calibri</vt:lpstr>
      <vt:lpstr>Calibri Light</vt:lpstr>
      <vt:lpstr>Wingdings</vt:lpstr>
      <vt:lpstr>Office 테마</vt:lpstr>
      <vt:lpstr>Unicode Origin Graph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T34331</dc:creator>
  <cp:lastModifiedBy>T34331</cp:lastModifiedBy>
  <cp:revision>5</cp:revision>
  <dcterms:created xsi:type="dcterms:W3CDTF">2023-09-01T06:51:28Z</dcterms:created>
  <dcterms:modified xsi:type="dcterms:W3CDTF">2023-09-02T09:26:35Z</dcterms:modified>
</cp:coreProperties>
</file>