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png" ContentType="image/png"/>
  <Default Extension="rels" ContentType="application/vnd.openxmlformats-package.relationships+xml"/>
  <Default Extension="svg" ContentType="image/svg+xml"/>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9" r:id="rId4"/>
  </p:sldMasterIdLst>
  <p:notesMasterIdLst>
    <p:notesMasterId r:id="rId6"/>
  </p:notesMasterIdLst>
  <p:handoutMasterIdLst>
    <p:handoutMasterId r:id="rId7"/>
  </p:handoutMasterIdLst>
  <p:sldIdLst>
    <p:sldId id="259" r:id="rId5"/>
  </p:sldIdLst>
  <p:sldSz cx="32399288" cy="43200638"/>
  <p:notesSz cx="6864350" cy="9996488"/>
  <p:defaultTex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3607" userDrawn="1">
          <p15:clr>
            <a:srgbClr val="A4A3A4"/>
          </p15:clr>
        </p15:guide>
        <p15:guide id="2" pos="10205"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Oh Inhyeok" initials="OI" lastIdx="2" clrIdx="0">
    <p:extLst>
      <p:ext uri="{19B8F6BF-5375-455C-9EA6-DF929625EA0E}">
        <p15:presenceInfo xmlns:p15="http://schemas.microsoft.com/office/powerpoint/2012/main" userId="S::bami1025@gm.gist.ac.kr::b65e085d-1d51-4baf-95fd-2b3ccb41d84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B4F7F"/>
    <a:srgbClr val="0000FF"/>
    <a:srgbClr val="7F7F7F"/>
    <a:srgbClr val="3B7D23"/>
    <a:srgbClr val="4343FF"/>
    <a:srgbClr val="D20000"/>
    <a:srgbClr val="FFABAB"/>
    <a:srgbClr val="FCF600"/>
    <a:srgbClr val="9DFDB4"/>
    <a:srgbClr val="6F9BF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보통 스타일 2 - 강조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스타일 없음, 눈금 없음">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6897" autoAdjust="0"/>
    <p:restoredTop sz="97131" autoAdjust="0"/>
  </p:normalViewPr>
  <p:slideViewPr>
    <p:cSldViewPr>
      <p:cViewPr>
        <p:scale>
          <a:sx n="10" d="100"/>
          <a:sy n="10" d="100"/>
        </p:scale>
        <p:origin x="4260" y="1146"/>
      </p:cViewPr>
      <p:guideLst>
        <p:guide orient="horz" pos="13607"/>
        <p:guide pos="10205"/>
      </p:guideLst>
    </p:cSldViewPr>
  </p:slideViewPr>
  <p:notesTextViewPr>
    <p:cViewPr>
      <p:scale>
        <a:sx n="66" d="100"/>
        <a:sy n="66" d="100"/>
      </p:scale>
      <p:origin x="0" y="0"/>
    </p:cViewPr>
  </p:notesTextViewPr>
  <p:notesViewPr>
    <p:cSldViewPr>
      <p:cViewPr varScale="1">
        <p:scale>
          <a:sx n="75" d="100"/>
          <a:sy n="75" d="100"/>
        </p:scale>
        <p:origin x="4008" y="6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commentAuthors" Target="commentAuthors.xml"/><Relationship Id="rId3" Type="http://schemas.openxmlformats.org/officeDocument/2006/relationships/customXml" Target="../customXml/item3.xml"/><Relationship Id="rId7" Type="http://schemas.openxmlformats.org/officeDocument/2006/relationships/handoutMaster" Target="handoutMasters/handoutMaster1.xml"/><Relationship Id="rId12" Type="http://schemas.openxmlformats.org/officeDocument/2006/relationships/tableStyles" Target="tableStyles.xml"/><Relationship Id="rId2" Type="http://schemas.openxmlformats.org/officeDocument/2006/relationships/customXml" Target="../customXml/item2.xml"/><Relationship Id="rId1" Type="http://schemas.openxmlformats.org/officeDocument/2006/relationships/customXml" Target="../customXml/item1.xml"/><Relationship Id="rId6" Type="http://schemas.openxmlformats.org/officeDocument/2006/relationships/notesMaster" Target="notesMasters/notesMaster1.xml"/><Relationship Id="rId11" Type="http://schemas.openxmlformats.org/officeDocument/2006/relationships/theme" Target="theme/theme1.xml"/><Relationship Id="rId5" Type="http://schemas.openxmlformats.org/officeDocument/2006/relationships/slide" Target="slides/slide1.xml"/><Relationship Id="rId10"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머리글 개체 틀 1">
            <a:extLst>
              <a:ext uri="{FF2B5EF4-FFF2-40B4-BE49-F238E27FC236}">
                <a16:creationId xmlns:a16="http://schemas.microsoft.com/office/drawing/2014/main" id="{215291BE-0300-B513-DF09-94003EA5CC52}"/>
              </a:ext>
            </a:extLst>
          </p:cNvPr>
          <p:cNvSpPr>
            <a:spLocks noGrp="1"/>
          </p:cNvSpPr>
          <p:nvPr>
            <p:ph type="hdr" sz="quarter"/>
          </p:nvPr>
        </p:nvSpPr>
        <p:spPr>
          <a:xfrm>
            <a:off x="0" y="0"/>
            <a:ext cx="2974975" cy="501650"/>
          </a:xfrm>
          <a:prstGeom prst="rect">
            <a:avLst/>
          </a:prstGeom>
        </p:spPr>
        <p:txBody>
          <a:bodyPr vert="horz" lIns="91440" tIns="45720" rIns="91440" bIns="45720" rtlCol="0"/>
          <a:lstStyle>
            <a:lvl1pPr algn="l">
              <a:defRPr sz="1200"/>
            </a:lvl1pPr>
          </a:lstStyle>
          <a:p>
            <a:endParaRPr lang="ko-KR" altLang="en-US"/>
          </a:p>
        </p:txBody>
      </p:sp>
      <p:sp>
        <p:nvSpPr>
          <p:cNvPr id="3" name="날짜 개체 틀 2">
            <a:extLst>
              <a:ext uri="{FF2B5EF4-FFF2-40B4-BE49-F238E27FC236}">
                <a16:creationId xmlns:a16="http://schemas.microsoft.com/office/drawing/2014/main" id="{C0D68F41-29A1-881F-C78C-683FDE094E41}"/>
              </a:ext>
            </a:extLst>
          </p:cNvPr>
          <p:cNvSpPr>
            <a:spLocks noGrp="1"/>
          </p:cNvSpPr>
          <p:nvPr>
            <p:ph type="dt" sz="quarter" idx="1"/>
          </p:nvPr>
        </p:nvSpPr>
        <p:spPr>
          <a:xfrm>
            <a:off x="3887788" y="0"/>
            <a:ext cx="2974975" cy="501650"/>
          </a:xfrm>
          <a:prstGeom prst="rect">
            <a:avLst/>
          </a:prstGeom>
        </p:spPr>
        <p:txBody>
          <a:bodyPr vert="horz" lIns="91440" tIns="45720" rIns="91440" bIns="45720" rtlCol="0"/>
          <a:lstStyle>
            <a:lvl1pPr algn="r">
              <a:defRPr sz="1200"/>
            </a:lvl1pPr>
          </a:lstStyle>
          <a:p>
            <a:fld id="{8E9138DC-6965-4123-9F5D-A1412715D082}" type="datetimeFigureOut">
              <a:rPr lang="ko-KR" altLang="en-US" smtClean="0"/>
              <a:t>2024-01-22</a:t>
            </a:fld>
            <a:endParaRPr lang="ko-KR" altLang="en-US"/>
          </a:p>
        </p:txBody>
      </p:sp>
      <p:sp>
        <p:nvSpPr>
          <p:cNvPr id="4" name="바닥글 개체 틀 3">
            <a:extLst>
              <a:ext uri="{FF2B5EF4-FFF2-40B4-BE49-F238E27FC236}">
                <a16:creationId xmlns:a16="http://schemas.microsoft.com/office/drawing/2014/main" id="{A90DFA58-42F1-C6AC-AF7C-85CD141254EF}"/>
              </a:ext>
            </a:extLst>
          </p:cNvPr>
          <p:cNvSpPr>
            <a:spLocks noGrp="1"/>
          </p:cNvSpPr>
          <p:nvPr>
            <p:ph type="ftr" sz="quarter" idx="2"/>
          </p:nvPr>
        </p:nvSpPr>
        <p:spPr>
          <a:xfrm>
            <a:off x="0" y="9494838"/>
            <a:ext cx="2974975" cy="501650"/>
          </a:xfrm>
          <a:prstGeom prst="rect">
            <a:avLst/>
          </a:prstGeom>
        </p:spPr>
        <p:txBody>
          <a:bodyPr vert="horz" lIns="91440" tIns="45720" rIns="91440" bIns="45720" rtlCol="0" anchor="b"/>
          <a:lstStyle>
            <a:lvl1pPr algn="l">
              <a:defRPr sz="1200"/>
            </a:lvl1pPr>
          </a:lstStyle>
          <a:p>
            <a:endParaRPr lang="ko-KR" altLang="en-US"/>
          </a:p>
        </p:txBody>
      </p:sp>
      <p:sp>
        <p:nvSpPr>
          <p:cNvPr id="5" name="슬라이드 번호 개체 틀 4">
            <a:extLst>
              <a:ext uri="{FF2B5EF4-FFF2-40B4-BE49-F238E27FC236}">
                <a16:creationId xmlns:a16="http://schemas.microsoft.com/office/drawing/2014/main" id="{E773D462-2728-7B4D-6B66-DD3DDF806972}"/>
              </a:ext>
            </a:extLst>
          </p:cNvPr>
          <p:cNvSpPr>
            <a:spLocks noGrp="1"/>
          </p:cNvSpPr>
          <p:nvPr>
            <p:ph type="sldNum" sz="quarter" idx="3"/>
          </p:nvPr>
        </p:nvSpPr>
        <p:spPr>
          <a:xfrm>
            <a:off x="3887788" y="9494838"/>
            <a:ext cx="2974975" cy="501650"/>
          </a:xfrm>
          <a:prstGeom prst="rect">
            <a:avLst/>
          </a:prstGeom>
        </p:spPr>
        <p:txBody>
          <a:bodyPr vert="horz" lIns="91440" tIns="45720" rIns="91440" bIns="45720" rtlCol="0" anchor="b"/>
          <a:lstStyle>
            <a:lvl1pPr algn="r">
              <a:defRPr sz="1200"/>
            </a:lvl1pPr>
          </a:lstStyle>
          <a:p>
            <a:fld id="{6378F395-A891-4A63-A9C2-A1DE40045A8E}" type="slidenum">
              <a:rPr lang="ko-KR" altLang="en-US" smtClean="0"/>
              <a:t>‹#›</a:t>
            </a:fld>
            <a:endParaRPr lang="ko-KR" altLang="en-US"/>
          </a:p>
        </p:txBody>
      </p:sp>
    </p:spTree>
    <p:extLst>
      <p:ext uri="{BB962C8B-B14F-4D97-AF65-F5344CB8AC3E}">
        <p14:creationId xmlns:p14="http://schemas.microsoft.com/office/powerpoint/2010/main" val="1238225322"/>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3148" userDrawn="1">
          <p15:clr>
            <a:srgbClr val="F26B43"/>
          </p15:clr>
        </p15:guide>
        <p15:guide id="2" pos="2162"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머리글 개체 틀 1"/>
          <p:cNvSpPr>
            <a:spLocks noGrp="1"/>
          </p:cNvSpPr>
          <p:nvPr>
            <p:ph type="hdr" sz="quarter"/>
          </p:nvPr>
        </p:nvSpPr>
        <p:spPr>
          <a:xfrm>
            <a:off x="2" y="1"/>
            <a:ext cx="2974551" cy="499825"/>
          </a:xfrm>
          <a:prstGeom prst="rect">
            <a:avLst/>
          </a:prstGeom>
        </p:spPr>
        <p:txBody>
          <a:bodyPr vert="horz" lIns="92175" tIns="46087" rIns="92175" bIns="46087" rtlCol="0"/>
          <a:lstStyle>
            <a:lvl1pPr algn="l">
              <a:defRPr sz="1200"/>
            </a:lvl1pPr>
          </a:lstStyle>
          <a:p>
            <a:endParaRPr lang="ko-KR" altLang="en-US" dirty="0"/>
          </a:p>
        </p:txBody>
      </p:sp>
      <p:sp>
        <p:nvSpPr>
          <p:cNvPr id="3" name="날짜 개체 틀 2"/>
          <p:cNvSpPr>
            <a:spLocks noGrp="1"/>
          </p:cNvSpPr>
          <p:nvPr>
            <p:ph type="dt" idx="1"/>
          </p:nvPr>
        </p:nvSpPr>
        <p:spPr>
          <a:xfrm>
            <a:off x="3888212" y="1"/>
            <a:ext cx="2974551" cy="499825"/>
          </a:xfrm>
          <a:prstGeom prst="rect">
            <a:avLst/>
          </a:prstGeom>
        </p:spPr>
        <p:txBody>
          <a:bodyPr vert="horz" lIns="92175" tIns="46087" rIns="92175" bIns="46087" rtlCol="0"/>
          <a:lstStyle>
            <a:lvl1pPr algn="r">
              <a:defRPr sz="1200"/>
            </a:lvl1pPr>
          </a:lstStyle>
          <a:p>
            <a:fld id="{C1FBF831-CA20-4135-82E7-033C2499C023}" type="datetimeFigureOut">
              <a:rPr lang="ko-KR" altLang="en-US" smtClean="0"/>
              <a:pPr/>
              <a:t>2024-01-22</a:t>
            </a:fld>
            <a:endParaRPr lang="ko-KR" altLang="en-US" dirty="0"/>
          </a:p>
        </p:txBody>
      </p:sp>
      <p:sp>
        <p:nvSpPr>
          <p:cNvPr id="4" name="슬라이드 이미지 개체 틀 3"/>
          <p:cNvSpPr>
            <a:spLocks noGrp="1" noRot="1" noChangeAspect="1"/>
          </p:cNvSpPr>
          <p:nvPr>
            <p:ph type="sldImg" idx="2"/>
          </p:nvPr>
        </p:nvSpPr>
        <p:spPr>
          <a:xfrm>
            <a:off x="2025650" y="749300"/>
            <a:ext cx="2813050" cy="3749675"/>
          </a:xfrm>
          <a:prstGeom prst="rect">
            <a:avLst/>
          </a:prstGeom>
          <a:noFill/>
          <a:ln w="12700">
            <a:solidFill>
              <a:prstClr val="black"/>
            </a:solidFill>
          </a:ln>
        </p:spPr>
        <p:txBody>
          <a:bodyPr vert="horz" lIns="92175" tIns="46087" rIns="92175" bIns="46087" rtlCol="0" anchor="ctr"/>
          <a:lstStyle/>
          <a:p>
            <a:endParaRPr lang="ko-KR" altLang="en-US" dirty="0"/>
          </a:p>
        </p:txBody>
      </p:sp>
      <p:sp>
        <p:nvSpPr>
          <p:cNvPr id="5" name="슬라이드 노트 개체 틀 4"/>
          <p:cNvSpPr>
            <a:spLocks noGrp="1"/>
          </p:cNvSpPr>
          <p:nvPr>
            <p:ph type="body" sz="quarter" idx="3"/>
          </p:nvPr>
        </p:nvSpPr>
        <p:spPr>
          <a:xfrm>
            <a:off x="686436" y="4748334"/>
            <a:ext cx="5491480" cy="4498419"/>
          </a:xfrm>
          <a:prstGeom prst="rect">
            <a:avLst/>
          </a:prstGeom>
        </p:spPr>
        <p:txBody>
          <a:bodyPr vert="horz" lIns="92175" tIns="46087" rIns="92175" bIns="46087" rtlCol="0"/>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6" name="바닥글 개체 틀 5"/>
          <p:cNvSpPr>
            <a:spLocks noGrp="1"/>
          </p:cNvSpPr>
          <p:nvPr>
            <p:ph type="ftr" sz="quarter" idx="4"/>
          </p:nvPr>
        </p:nvSpPr>
        <p:spPr>
          <a:xfrm>
            <a:off x="2" y="9494929"/>
            <a:ext cx="2974551" cy="499825"/>
          </a:xfrm>
          <a:prstGeom prst="rect">
            <a:avLst/>
          </a:prstGeom>
        </p:spPr>
        <p:txBody>
          <a:bodyPr vert="horz" lIns="92175" tIns="46087" rIns="92175" bIns="46087" rtlCol="0" anchor="b"/>
          <a:lstStyle>
            <a:lvl1pPr algn="l">
              <a:defRPr sz="1200"/>
            </a:lvl1pPr>
          </a:lstStyle>
          <a:p>
            <a:endParaRPr lang="ko-KR" altLang="en-US" dirty="0"/>
          </a:p>
        </p:txBody>
      </p:sp>
      <p:sp>
        <p:nvSpPr>
          <p:cNvPr id="7" name="슬라이드 번호 개체 틀 6"/>
          <p:cNvSpPr>
            <a:spLocks noGrp="1"/>
          </p:cNvSpPr>
          <p:nvPr>
            <p:ph type="sldNum" sz="quarter" idx="5"/>
          </p:nvPr>
        </p:nvSpPr>
        <p:spPr>
          <a:xfrm>
            <a:off x="3888212" y="9494929"/>
            <a:ext cx="2974551" cy="499825"/>
          </a:xfrm>
          <a:prstGeom prst="rect">
            <a:avLst/>
          </a:prstGeom>
        </p:spPr>
        <p:txBody>
          <a:bodyPr vert="horz" lIns="92175" tIns="46087" rIns="92175" bIns="46087" rtlCol="0" anchor="b"/>
          <a:lstStyle>
            <a:lvl1pPr algn="r">
              <a:defRPr sz="1200"/>
            </a:lvl1pPr>
          </a:lstStyle>
          <a:p>
            <a:fld id="{97393572-D6B9-41AA-A405-8ABBFE986BC3}" type="slidenum">
              <a:rPr lang="ko-KR" altLang="en-US" smtClean="0"/>
              <a:pPr/>
              <a:t>‹#›</a:t>
            </a:fld>
            <a:endParaRPr lang="ko-KR" altLang="en-US" dirty="0"/>
          </a:p>
        </p:txBody>
      </p:sp>
    </p:spTree>
    <p:extLst>
      <p:ext uri="{BB962C8B-B14F-4D97-AF65-F5344CB8AC3E}">
        <p14:creationId xmlns:p14="http://schemas.microsoft.com/office/powerpoint/2010/main" val="3226106097"/>
      </p:ext>
    </p:extLst>
  </p:cSld>
  <p:clrMap bg1="lt1" tx1="dk1" bg2="lt2" tx2="dk2" accent1="accent1" accent2="accent2" accent3="accent3" accent4="accent4" accent5="accent5" accent6="accent6" hlink="hlink" folHlink="folHlink"/>
  <p:notesStyle>
    <a:lvl1pPr marL="0" algn="l" defTabSz="923960" rtl="0" eaLnBrk="1" latinLnBrk="1" hangingPunct="1">
      <a:defRPr sz="1214" kern="1200">
        <a:solidFill>
          <a:schemeClr val="tx1"/>
        </a:solidFill>
        <a:latin typeface="+mn-lt"/>
        <a:ea typeface="+mn-ea"/>
        <a:cs typeface="+mn-cs"/>
      </a:defRPr>
    </a:lvl1pPr>
    <a:lvl2pPr marL="461981" algn="l" defTabSz="923960" rtl="0" eaLnBrk="1" latinLnBrk="1" hangingPunct="1">
      <a:defRPr sz="1214" kern="1200">
        <a:solidFill>
          <a:schemeClr val="tx1"/>
        </a:solidFill>
        <a:latin typeface="+mn-lt"/>
        <a:ea typeface="+mn-ea"/>
        <a:cs typeface="+mn-cs"/>
      </a:defRPr>
    </a:lvl2pPr>
    <a:lvl3pPr marL="923960" algn="l" defTabSz="923960" rtl="0" eaLnBrk="1" latinLnBrk="1" hangingPunct="1">
      <a:defRPr sz="1214" kern="1200">
        <a:solidFill>
          <a:schemeClr val="tx1"/>
        </a:solidFill>
        <a:latin typeface="+mn-lt"/>
        <a:ea typeface="+mn-ea"/>
        <a:cs typeface="+mn-cs"/>
      </a:defRPr>
    </a:lvl3pPr>
    <a:lvl4pPr marL="1385939" algn="l" defTabSz="923960" rtl="0" eaLnBrk="1" latinLnBrk="1" hangingPunct="1">
      <a:defRPr sz="1214" kern="1200">
        <a:solidFill>
          <a:schemeClr val="tx1"/>
        </a:solidFill>
        <a:latin typeface="+mn-lt"/>
        <a:ea typeface="+mn-ea"/>
        <a:cs typeface="+mn-cs"/>
      </a:defRPr>
    </a:lvl4pPr>
    <a:lvl5pPr marL="1847919" algn="l" defTabSz="923960" rtl="0" eaLnBrk="1" latinLnBrk="1" hangingPunct="1">
      <a:defRPr sz="1214" kern="1200">
        <a:solidFill>
          <a:schemeClr val="tx1"/>
        </a:solidFill>
        <a:latin typeface="+mn-lt"/>
        <a:ea typeface="+mn-ea"/>
        <a:cs typeface="+mn-cs"/>
      </a:defRPr>
    </a:lvl5pPr>
    <a:lvl6pPr marL="2309897" algn="l" defTabSz="923960" rtl="0" eaLnBrk="1" latinLnBrk="1" hangingPunct="1">
      <a:defRPr sz="1214" kern="1200">
        <a:solidFill>
          <a:schemeClr val="tx1"/>
        </a:solidFill>
        <a:latin typeface="+mn-lt"/>
        <a:ea typeface="+mn-ea"/>
        <a:cs typeface="+mn-cs"/>
      </a:defRPr>
    </a:lvl6pPr>
    <a:lvl7pPr marL="2771878" algn="l" defTabSz="923960" rtl="0" eaLnBrk="1" latinLnBrk="1" hangingPunct="1">
      <a:defRPr sz="1214" kern="1200">
        <a:solidFill>
          <a:schemeClr val="tx1"/>
        </a:solidFill>
        <a:latin typeface="+mn-lt"/>
        <a:ea typeface="+mn-ea"/>
        <a:cs typeface="+mn-cs"/>
      </a:defRPr>
    </a:lvl7pPr>
    <a:lvl8pPr marL="3233857" algn="l" defTabSz="923960" rtl="0" eaLnBrk="1" latinLnBrk="1" hangingPunct="1">
      <a:defRPr sz="1214" kern="1200">
        <a:solidFill>
          <a:schemeClr val="tx1"/>
        </a:solidFill>
        <a:latin typeface="+mn-lt"/>
        <a:ea typeface="+mn-ea"/>
        <a:cs typeface="+mn-cs"/>
      </a:defRPr>
    </a:lvl8pPr>
    <a:lvl9pPr marL="3695838" algn="l" defTabSz="923960" rtl="0" eaLnBrk="1" latinLnBrk="1" hangingPunct="1">
      <a:defRPr sz="1214"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a:xfrm>
            <a:off x="2025650" y="749300"/>
            <a:ext cx="2813050" cy="3749675"/>
          </a:xfrm>
        </p:spPr>
      </p:sp>
      <p:sp>
        <p:nvSpPr>
          <p:cNvPr id="3" name="슬라이드 노트 개체 틀 2"/>
          <p:cNvSpPr>
            <a:spLocks noGrp="1"/>
          </p:cNvSpPr>
          <p:nvPr>
            <p:ph type="body" idx="1"/>
          </p:nvPr>
        </p:nvSpPr>
        <p:spPr/>
        <p:txBody>
          <a:bodyPr/>
          <a:lstStyle/>
          <a:p>
            <a:r>
              <a:rPr lang="en-US" altLang="ko-KR" dirty="0"/>
              <a:t>VSe2</a:t>
            </a:r>
            <a:r>
              <a:rPr lang="ko-KR" altLang="en-US" dirty="0"/>
              <a:t>는 상온에서</a:t>
            </a:r>
            <a:r>
              <a:rPr lang="en-US" altLang="ko-KR" dirty="0"/>
              <a:t> ferromagnetism</a:t>
            </a:r>
            <a:r>
              <a:rPr lang="ko-KR" altLang="en-US" dirty="0"/>
              <a:t> 특성이 발현되는 </a:t>
            </a:r>
            <a:r>
              <a:rPr lang="en-US" altLang="ko-KR" dirty="0"/>
              <a:t>2D </a:t>
            </a:r>
            <a:r>
              <a:rPr lang="ko-KR" altLang="en-US" dirty="0"/>
              <a:t>물질입니다</a:t>
            </a:r>
            <a:r>
              <a:rPr lang="en-US" altLang="ko-KR" dirty="0"/>
              <a:t>. 18</a:t>
            </a:r>
            <a:r>
              <a:rPr lang="ko-KR" altLang="en-US" dirty="0"/>
              <a:t>년도에 </a:t>
            </a:r>
            <a:r>
              <a:rPr lang="en-US" altLang="ko-KR" dirty="0"/>
              <a:t>monolayer 1T phase</a:t>
            </a:r>
            <a:r>
              <a:rPr lang="ko-KR" altLang="en-US" dirty="0"/>
              <a:t> </a:t>
            </a:r>
            <a:r>
              <a:rPr lang="en-US" altLang="ko-KR" dirty="0"/>
              <a:t>flake</a:t>
            </a:r>
            <a:r>
              <a:rPr lang="ko-KR" altLang="en-US" dirty="0"/>
              <a:t>에서의 상온 </a:t>
            </a:r>
            <a:r>
              <a:rPr lang="en-US" altLang="ko-KR" dirty="0"/>
              <a:t>ferromagnetism </a:t>
            </a:r>
            <a:r>
              <a:rPr lang="ko-KR" altLang="en-US" dirty="0"/>
              <a:t>이 보고가 되었으나</a:t>
            </a:r>
            <a:r>
              <a:rPr lang="en-US" altLang="ko-KR" dirty="0"/>
              <a:t>, </a:t>
            </a:r>
            <a:r>
              <a:rPr lang="ko-KR" altLang="en-US" dirty="0"/>
              <a:t>이후로 </a:t>
            </a:r>
            <a:r>
              <a:rPr lang="en-US" altLang="ko-KR" dirty="0"/>
              <a:t>VSe2</a:t>
            </a:r>
            <a:r>
              <a:rPr lang="ko-KR" altLang="en-US" dirty="0"/>
              <a:t>의 상온 강자성의 기원에 대한 논쟁이 지속되고 있습니다</a:t>
            </a:r>
            <a:r>
              <a:rPr lang="en-US" altLang="ko-KR" dirty="0"/>
              <a:t>. </a:t>
            </a:r>
            <a:r>
              <a:rPr lang="ko-KR" altLang="en-US" dirty="0"/>
              <a:t>이에 대한 원인으로는 기판과의 상호작용</a:t>
            </a:r>
            <a:r>
              <a:rPr lang="en-US" altLang="ko-KR" dirty="0"/>
              <a:t>, phase, </a:t>
            </a:r>
            <a:r>
              <a:rPr lang="ko-KR" altLang="en-US" dirty="0"/>
              <a:t>레이어 수</a:t>
            </a:r>
            <a:r>
              <a:rPr lang="en-US" altLang="ko-KR" dirty="0"/>
              <a:t>, </a:t>
            </a:r>
            <a:r>
              <a:rPr lang="ko-KR" altLang="en-US" dirty="0"/>
              <a:t>그리고 가장 대두되는 요소는 </a:t>
            </a:r>
            <a:r>
              <a:rPr lang="ko-KR" altLang="en-US" dirty="0" err="1"/>
              <a:t>칼코겐</a:t>
            </a:r>
            <a:r>
              <a:rPr lang="ko-KR" altLang="en-US" dirty="0"/>
              <a:t> </a:t>
            </a:r>
            <a:r>
              <a:rPr lang="en-US" altLang="ko-KR" dirty="0"/>
              <a:t>vacancy</a:t>
            </a:r>
            <a:r>
              <a:rPr lang="ko-KR" altLang="en-US" dirty="0"/>
              <a:t> 가 있습니다</a:t>
            </a:r>
            <a:r>
              <a:rPr lang="en-US" altLang="ko-KR" dirty="0"/>
              <a:t>. </a:t>
            </a:r>
            <a:r>
              <a:rPr lang="ko-KR" altLang="en-US" dirty="0" err="1"/>
              <a:t>칼코겐</a:t>
            </a:r>
            <a:r>
              <a:rPr lang="ko-KR" altLang="en-US" dirty="0"/>
              <a:t> </a:t>
            </a:r>
            <a:r>
              <a:rPr lang="en-US" altLang="ko-KR" dirty="0"/>
              <a:t>vacancy</a:t>
            </a:r>
            <a:r>
              <a:rPr lang="ko-KR" altLang="en-US" dirty="0"/>
              <a:t> 는 </a:t>
            </a:r>
            <a:r>
              <a:rPr lang="en-US" altLang="ko-KR" dirty="0"/>
              <a:t>2D </a:t>
            </a:r>
            <a:r>
              <a:rPr lang="ko-KR" altLang="en-US" dirty="0" err="1"/>
              <a:t>칼코게나이드의</a:t>
            </a:r>
            <a:r>
              <a:rPr lang="ko-KR" altLang="en-US" dirty="0"/>
              <a:t> 여러 물성에 연관되어 있는 </a:t>
            </a:r>
            <a:r>
              <a:rPr lang="en-US" altLang="ko-KR" dirty="0"/>
              <a:t>factor</a:t>
            </a:r>
            <a:r>
              <a:rPr lang="ko-KR" altLang="en-US" dirty="0"/>
              <a:t> 입니다</a:t>
            </a:r>
            <a:r>
              <a:rPr lang="en-US" altLang="ko-KR" dirty="0"/>
              <a:t>. </a:t>
            </a:r>
            <a:r>
              <a:rPr lang="ko-KR" altLang="en-US" dirty="0"/>
              <a:t>하지만 이를 적절히 제어하는 방법에는 제한 사항이 있습니다</a:t>
            </a:r>
            <a:r>
              <a:rPr lang="en-US" altLang="ko-KR" dirty="0"/>
              <a:t>. </a:t>
            </a:r>
            <a:r>
              <a:rPr lang="ko-KR" altLang="en-US" dirty="0"/>
              <a:t>보통 후처리를 통하여 제어하는 방식이 많고</a:t>
            </a:r>
            <a:r>
              <a:rPr lang="en-US" altLang="ko-KR" dirty="0"/>
              <a:t>, </a:t>
            </a:r>
            <a:r>
              <a:rPr lang="ko-KR" altLang="en-US" dirty="0"/>
              <a:t>특히 </a:t>
            </a:r>
            <a:r>
              <a:rPr lang="en-US" altLang="ko-KR" dirty="0"/>
              <a:t>vacancy </a:t>
            </a:r>
            <a:r>
              <a:rPr lang="ko-KR" altLang="en-US" dirty="0"/>
              <a:t>를 형성시키는 방법이 더 많고</a:t>
            </a:r>
            <a:r>
              <a:rPr lang="en-US" altLang="ko-KR" dirty="0"/>
              <a:t>, vacancy </a:t>
            </a:r>
            <a:r>
              <a:rPr lang="ko-KR" altLang="en-US" dirty="0"/>
              <a:t>를 채우는 방법은 상당히 제한적입니다</a:t>
            </a:r>
            <a:r>
              <a:rPr lang="en-US" altLang="ko-KR" dirty="0"/>
              <a:t>. </a:t>
            </a:r>
            <a:r>
              <a:rPr lang="ko-KR" altLang="en-US" dirty="0"/>
              <a:t>특히 박막 형태로의 성장 환경에서 직접적으로 컨트롤 하는 것은 거의 없습니다</a:t>
            </a:r>
            <a:r>
              <a:rPr lang="en-US" altLang="ko-KR" dirty="0"/>
              <a:t>. </a:t>
            </a:r>
            <a:r>
              <a:rPr lang="ko-KR" altLang="en-US" dirty="0"/>
              <a:t>따라서 이러한 </a:t>
            </a:r>
            <a:r>
              <a:rPr lang="en-US" altLang="ko-KR" dirty="0"/>
              <a:t>VSe2</a:t>
            </a:r>
            <a:r>
              <a:rPr lang="ko-KR" altLang="en-US" dirty="0"/>
              <a:t>의 상온 강자성 거동에 대한 원인을 밝히기 위해서는 성장 환경에서의 </a:t>
            </a:r>
            <a:r>
              <a:rPr lang="en-US" altLang="ko-KR" dirty="0"/>
              <a:t>vacancy </a:t>
            </a:r>
            <a:r>
              <a:rPr lang="ko-KR" altLang="en-US" dirty="0"/>
              <a:t>컨트롤이 가능한 합성 방법이 필요합니다</a:t>
            </a:r>
            <a:r>
              <a:rPr lang="en-US" altLang="ko-KR" dirty="0"/>
              <a:t>.</a:t>
            </a:r>
          </a:p>
          <a:p>
            <a:r>
              <a:rPr lang="ko-KR" altLang="en-US" dirty="0"/>
              <a:t>저희는 이러한 점을 토대로</a:t>
            </a:r>
            <a:r>
              <a:rPr lang="en-US" altLang="ko-KR" dirty="0"/>
              <a:t>, </a:t>
            </a:r>
            <a:r>
              <a:rPr lang="ko-KR" altLang="en-US" dirty="0"/>
              <a:t>새로운 방식의 </a:t>
            </a:r>
            <a:r>
              <a:rPr lang="en-US" altLang="ko-KR" dirty="0"/>
              <a:t>2D TMD </a:t>
            </a:r>
            <a:r>
              <a:rPr lang="ko-KR" altLang="en-US" dirty="0"/>
              <a:t>박막 합성법을 개발하였습니다</a:t>
            </a:r>
            <a:r>
              <a:rPr lang="en-US" altLang="ko-KR" dirty="0"/>
              <a:t>. </a:t>
            </a:r>
            <a:r>
              <a:rPr lang="ko-KR" altLang="ko-KR" sz="1800" kern="100" dirty="0">
                <a:effectLst/>
                <a:ea typeface="돋움" panose="020B0600000101010101" pitchFamily="50" charset="-127"/>
                <a:cs typeface="바탕체" panose="02030609000101010101" pitchFamily="17" charset="-127"/>
              </a:rPr>
              <a:t>열 </a:t>
            </a:r>
            <a:r>
              <a:rPr lang="ko-KR" altLang="ko-KR" sz="1800" kern="100" dirty="0" err="1">
                <a:effectLst/>
                <a:ea typeface="돋움" panose="020B0600000101010101" pitchFamily="50" charset="-127"/>
                <a:cs typeface="바탕체" panose="02030609000101010101" pitchFamily="17" charset="-127"/>
              </a:rPr>
              <a:t>증발법</a:t>
            </a:r>
            <a:r>
              <a:rPr lang="en-US" altLang="ko-KR" sz="1800" kern="100" dirty="0">
                <a:effectLst/>
                <a:ea typeface="돋움" panose="020B0600000101010101" pitchFamily="50" charset="-127"/>
                <a:cs typeface="바탕체" panose="02030609000101010101" pitchFamily="17" charset="-127"/>
              </a:rPr>
              <a:t>(thermal evaporation)</a:t>
            </a:r>
            <a:r>
              <a:rPr lang="ko-KR" altLang="ko-KR" sz="1800" kern="100" dirty="0">
                <a:effectLst/>
                <a:ea typeface="돋움" panose="020B0600000101010101" pitchFamily="50" charset="-127"/>
                <a:cs typeface="바탕체" panose="02030609000101010101" pitchFamily="17" charset="-127"/>
              </a:rPr>
              <a:t>과 펄스레이저 </a:t>
            </a:r>
            <a:r>
              <a:rPr lang="ko-KR" altLang="ko-KR" sz="1800" kern="100" dirty="0" err="1">
                <a:effectLst/>
                <a:ea typeface="돋움" panose="020B0600000101010101" pitchFamily="50" charset="-127"/>
                <a:cs typeface="바탕체" panose="02030609000101010101" pitchFamily="17" charset="-127"/>
              </a:rPr>
              <a:t>증착법</a:t>
            </a:r>
            <a:r>
              <a:rPr lang="en-US" altLang="ko-KR" sz="1800" kern="100" dirty="0">
                <a:effectLst/>
                <a:ea typeface="돋움" panose="020B0600000101010101" pitchFamily="50" charset="-127"/>
                <a:cs typeface="바탕체" panose="02030609000101010101" pitchFamily="17" charset="-127"/>
              </a:rPr>
              <a:t>(pulsed laser deposition)</a:t>
            </a:r>
            <a:r>
              <a:rPr lang="ko-KR" altLang="ko-KR" sz="1800" kern="100" dirty="0">
                <a:effectLst/>
                <a:ea typeface="돋움" panose="020B0600000101010101" pitchFamily="50" charset="-127"/>
                <a:cs typeface="바탕체" panose="02030609000101010101" pitchFamily="17" charset="-127"/>
              </a:rPr>
              <a:t>을 결합하여 독창적인 </a:t>
            </a:r>
            <a:r>
              <a:rPr lang="en-US" altLang="ko-KR" sz="1800" kern="100" dirty="0">
                <a:effectLst/>
                <a:ea typeface="돋움" panose="020B0600000101010101" pitchFamily="50" charset="-127"/>
                <a:cs typeface="바탕체" panose="02030609000101010101" pitchFamily="17" charset="-127"/>
              </a:rPr>
              <a:t>2D TMD </a:t>
            </a:r>
            <a:r>
              <a:rPr lang="ko-KR" altLang="ko-KR" sz="1800" kern="100" dirty="0">
                <a:effectLst/>
                <a:ea typeface="돋움" panose="020B0600000101010101" pitchFamily="50" charset="-127"/>
                <a:cs typeface="바탕체" panose="02030609000101010101" pitchFamily="17" charset="-127"/>
              </a:rPr>
              <a:t>박막 합성을 위한 프로토타입</a:t>
            </a:r>
            <a:r>
              <a:rPr lang="en-US" altLang="ko-KR" sz="1800" kern="100" dirty="0">
                <a:effectLst/>
                <a:ea typeface="돋움" panose="020B0600000101010101" pitchFamily="50" charset="-127"/>
                <a:cs typeface="바탕체" panose="02030609000101010101" pitchFamily="17" charset="-127"/>
              </a:rPr>
              <a:t> </a:t>
            </a:r>
            <a:r>
              <a:rPr lang="ko-KR" altLang="ko-KR" sz="1800" kern="100" dirty="0">
                <a:effectLst/>
                <a:ea typeface="돋움" panose="020B0600000101010101" pitchFamily="50" charset="-127"/>
                <a:cs typeface="바탕체" panose="02030609000101010101" pitchFamily="17" charset="-127"/>
              </a:rPr>
              <a:t>증착 시스템을 성공적으로 구축</a:t>
            </a:r>
            <a:r>
              <a:rPr lang="ko-KR" altLang="en-US" sz="1800" kern="100" dirty="0">
                <a:effectLst/>
                <a:ea typeface="돋움" panose="020B0600000101010101" pitchFamily="50" charset="-127"/>
                <a:cs typeface="바탕체" panose="02030609000101010101" pitchFamily="17" charset="-127"/>
              </a:rPr>
              <a:t>하였습니다</a:t>
            </a:r>
            <a:r>
              <a:rPr lang="en-US" altLang="ko-KR" sz="1800" kern="100" dirty="0">
                <a:effectLst/>
                <a:ea typeface="돋움" panose="020B0600000101010101" pitchFamily="50" charset="-127"/>
                <a:cs typeface="바탕체" panose="02030609000101010101" pitchFamily="17" charset="-127"/>
              </a:rPr>
              <a:t>. </a:t>
            </a:r>
            <a:r>
              <a:rPr lang="ko-KR" altLang="ko-KR" sz="1800" kern="100" dirty="0">
                <a:effectLst/>
                <a:ea typeface="돋움" panose="020B0600000101010101" pitchFamily="50" charset="-127"/>
                <a:cs typeface="바탕체" panose="02030609000101010101" pitchFamily="17" charset="-127"/>
              </a:rPr>
              <a:t>전이금속과 </a:t>
            </a:r>
            <a:r>
              <a:rPr lang="ko-KR" altLang="ko-KR" sz="1800" kern="100" dirty="0" err="1">
                <a:effectLst/>
                <a:ea typeface="돋움" panose="020B0600000101010101" pitchFamily="50" charset="-127"/>
                <a:cs typeface="바탕체" panose="02030609000101010101" pitchFamily="17" charset="-127"/>
              </a:rPr>
              <a:t>칼코겐</a:t>
            </a:r>
            <a:r>
              <a:rPr lang="ko-KR" altLang="ko-KR" sz="1800" kern="100" dirty="0">
                <a:effectLst/>
                <a:ea typeface="돋움" panose="020B0600000101010101" pitchFamily="50" charset="-127"/>
                <a:cs typeface="바탕체" panose="02030609000101010101" pitchFamily="17" charset="-127"/>
              </a:rPr>
              <a:t> 원소의 큰 </a:t>
            </a:r>
            <a:r>
              <a:rPr lang="en-US" altLang="ko-KR" sz="1800" kern="100" dirty="0">
                <a:effectLst/>
                <a:ea typeface="돋움" panose="020B0600000101010101" pitchFamily="50" charset="-127"/>
                <a:cs typeface="바탕체" panose="02030609000101010101" pitchFamily="17" charset="-127"/>
              </a:rPr>
              <a:t>vapor pressure </a:t>
            </a:r>
            <a:r>
              <a:rPr lang="ko-KR" altLang="ko-KR" sz="1800" kern="100" dirty="0">
                <a:effectLst/>
                <a:ea typeface="돋움" panose="020B0600000101010101" pitchFamily="50" charset="-127"/>
                <a:cs typeface="바탕체" panose="02030609000101010101" pitchFamily="17" charset="-127"/>
              </a:rPr>
              <a:t>차이에 착안하여</a:t>
            </a:r>
            <a:r>
              <a:rPr lang="en-US" altLang="ko-KR" sz="1800" kern="100" dirty="0">
                <a:effectLst/>
                <a:ea typeface="돋움" panose="020B0600000101010101" pitchFamily="50" charset="-127"/>
                <a:cs typeface="바탕체" panose="02030609000101010101" pitchFamily="17" charset="-127"/>
              </a:rPr>
              <a:t>, 2D TMD </a:t>
            </a:r>
            <a:r>
              <a:rPr lang="ko-KR" altLang="ko-KR" sz="1800" kern="100" dirty="0">
                <a:effectLst/>
                <a:ea typeface="돋움" panose="020B0600000101010101" pitchFamily="50" charset="-127"/>
                <a:cs typeface="바탕체" panose="02030609000101010101" pitchFamily="17" charset="-127"/>
              </a:rPr>
              <a:t>박막의 합성 온도 및 각 원소의</a:t>
            </a:r>
            <a:r>
              <a:rPr lang="en-US" altLang="ko-KR" sz="1800" kern="100" dirty="0">
                <a:effectLst/>
                <a:ea typeface="돋움" panose="020B0600000101010101" pitchFamily="50" charset="-127"/>
                <a:cs typeface="바탕체" panose="02030609000101010101" pitchFamily="17" charset="-127"/>
              </a:rPr>
              <a:t> flux</a:t>
            </a:r>
            <a:r>
              <a:rPr lang="ko-KR" altLang="en-US" sz="1800" kern="100" dirty="0">
                <a:effectLst/>
                <a:ea typeface="돋움" panose="020B0600000101010101" pitchFamily="50" charset="-127"/>
                <a:cs typeface="바탕체" panose="02030609000101010101" pitchFamily="17" charset="-127"/>
              </a:rPr>
              <a:t>를</a:t>
            </a:r>
            <a:r>
              <a:rPr lang="ko-KR" altLang="ko-KR" sz="1800" kern="100" dirty="0">
                <a:effectLst/>
                <a:ea typeface="돋움" panose="020B0600000101010101" pitchFamily="50" charset="-127"/>
                <a:cs typeface="바탕체" panose="02030609000101010101" pitchFamily="17" charset="-127"/>
              </a:rPr>
              <a:t> 적절히 설정하면 박막 성장 속도는 금속 원소의 공급에만 의존하게 되며</a:t>
            </a:r>
            <a:r>
              <a:rPr lang="en-US" altLang="ko-KR" sz="1800" kern="100" dirty="0">
                <a:effectLst/>
                <a:ea typeface="돋움" panose="020B0600000101010101" pitchFamily="50" charset="-127"/>
                <a:cs typeface="바탕체" panose="02030609000101010101" pitchFamily="17" charset="-127"/>
              </a:rPr>
              <a:t>, </a:t>
            </a:r>
            <a:r>
              <a:rPr lang="ko-KR" altLang="ko-KR" sz="1800" kern="100" dirty="0">
                <a:effectLst/>
                <a:ea typeface="돋움" panose="020B0600000101010101" pitchFamily="50" charset="-127"/>
                <a:cs typeface="바탕체" panose="02030609000101010101" pitchFamily="17" charset="-127"/>
              </a:rPr>
              <a:t>이는 </a:t>
            </a:r>
            <a:r>
              <a:rPr lang="en-US" altLang="ko-KR" sz="1800" kern="100" dirty="0">
                <a:effectLst/>
                <a:ea typeface="돋움" panose="020B0600000101010101" pitchFamily="50" charset="-127"/>
                <a:cs typeface="바탕체" panose="02030609000101010101" pitchFamily="17" charset="-127"/>
              </a:rPr>
              <a:t>adsorption-controlled growth reaction mechanism</a:t>
            </a:r>
            <a:r>
              <a:rPr lang="ko-KR" altLang="ko-KR" sz="1800" kern="100" dirty="0">
                <a:effectLst/>
                <a:ea typeface="돋움" panose="020B0600000101010101" pitchFamily="50" charset="-127"/>
                <a:cs typeface="바탕체" panose="02030609000101010101" pitchFamily="17" charset="-127"/>
              </a:rPr>
              <a:t>을 따르게 </a:t>
            </a:r>
            <a:r>
              <a:rPr lang="ko-KR" altLang="en-US" sz="1800" kern="100" dirty="0">
                <a:effectLst/>
                <a:ea typeface="돋움" panose="020B0600000101010101" pitchFamily="50" charset="-127"/>
                <a:cs typeface="바탕체" panose="02030609000101010101" pitchFamily="17" charset="-127"/>
              </a:rPr>
              <a:t>됩니다</a:t>
            </a:r>
            <a:r>
              <a:rPr lang="en-US" altLang="ko-KR" sz="1800" kern="100" dirty="0">
                <a:effectLst/>
                <a:ea typeface="돋움" panose="020B0600000101010101" pitchFamily="50" charset="-127"/>
                <a:cs typeface="바탕체" panose="02030609000101010101" pitchFamily="17" charset="-127"/>
              </a:rPr>
              <a:t>. </a:t>
            </a:r>
            <a:r>
              <a:rPr lang="ko-KR" altLang="ko-KR" sz="1800" kern="100" dirty="0">
                <a:effectLst/>
                <a:ea typeface="돋움" panose="020B0600000101010101" pitchFamily="50" charset="-127"/>
                <a:cs typeface="바탕체" panose="02030609000101010101" pitchFamily="17" charset="-127"/>
              </a:rPr>
              <a:t>높은 기판 온도로 인해 </a:t>
            </a:r>
            <a:r>
              <a:rPr lang="ko-KR" altLang="ko-KR" sz="1800" kern="100" dirty="0" err="1">
                <a:effectLst/>
                <a:ea typeface="돋움" panose="020B0600000101010101" pitchFamily="50" charset="-127"/>
                <a:cs typeface="바탕체" panose="02030609000101010101" pitchFamily="17" charset="-127"/>
              </a:rPr>
              <a:t>칼코겐</a:t>
            </a:r>
            <a:r>
              <a:rPr lang="ko-KR" altLang="ko-KR" sz="1800" kern="100" dirty="0">
                <a:effectLst/>
                <a:ea typeface="돋움" panose="020B0600000101010101" pitchFamily="50" charset="-127"/>
                <a:cs typeface="바탕체" panose="02030609000101010101" pitchFamily="17" charset="-127"/>
              </a:rPr>
              <a:t> 원소는 많은 양이 공급되어도 흡착되지 않고 상대적으로 높은 녹는점을 갖는 금속 원소만 기판에 흡착되며</a:t>
            </a:r>
            <a:r>
              <a:rPr lang="en-US" altLang="ko-KR" sz="1800" kern="100" dirty="0">
                <a:effectLst/>
                <a:ea typeface="돋움" panose="020B0600000101010101" pitchFamily="50" charset="-127"/>
                <a:cs typeface="바탕체" panose="02030609000101010101" pitchFamily="17" charset="-127"/>
              </a:rPr>
              <a:t>, </a:t>
            </a:r>
            <a:r>
              <a:rPr lang="ko-KR" altLang="ko-KR" sz="1800" kern="100" dirty="0">
                <a:effectLst/>
                <a:ea typeface="돋움" panose="020B0600000101010101" pitchFamily="50" charset="-127"/>
                <a:cs typeface="바탕체" panose="02030609000101010101" pitchFamily="17" charset="-127"/>
              </a:rPr>
              <a:t>기체 상태로 존재하는 </a:t>
            </a:r>
            <a:r>
              <a:rPr lang="ko-KR" altLang="ko-KR" sz="1800" kern="100" dirty="0" err="1">
                <a:effectLst/>
                <a:ea typeface="돋움" panose="020B0600000101010101" pitchFamily="50" charset="-127"/>
                <a:cs typeface="바탕체" panose="02030609000101010101" pitchFamily="17" charset="-127"/>
              </a:rPr>
              <a:t>칼코겐</a:t>
            </a:r>
            <a:r>
              <a:rPr lang="ko-KR" altLang="ko-KR" sz="1800" kern="100" dirty="0">
                <a:effectLst/>
                <a:ea typeface="돋움" panose="020B0600000101010101" pitchFamily="50" charset="-127"/>
                <a:cs typeface="바탕체" panose="02030609000101010101" pitchFamily="17" charset="-127"/>
              </a:rPr>
              <a:t> 원소의 상대적인 양에 따라 기판 표면에서 금속 원소와의 특정 화학 반응이 유도되며</a:t>
            </a:r>
            <a:r>
              <a:rPr lang="en-US" altLang="ko-KR" sz="1800" kern="100" dirty="0">
                <a:effectLst/>
                <a:ea typeface="돋움" panose="020B0600000101010101" pitchFamily="50" charset="-127"/>
                <a:cs typeface="바탕체" panose="02030609000101010101" pitchFamily="17" charset="-127"/>
              </a:rPr>
              <a:t>, </a:t>
            </a:r>
            <a:r>
              <a:rPr lang="ko-KR" altLang="ko-KR" sz="1800" kern="100" dirty="0">
                <a:effectLst/>
                <a:ea typeface="돋움" panose="020B0600000101010101" pitchFamily="50" charset="-127"/>
                <a:cs typeface="바탕체" panose="02030609000101010101" pitchFamily="17" charset="-127"/>
              </a:rPr>
              <a:t>이를 통해 원하는 조성이 정밀하게 제어된</a:t>
            </a:r>
            <a:r>
              <a:rPr lang="en-US" altLang="ko-KR" sz="1800" kern="100" dirty="0">
                <a:effectLst/>
                <a:ea typeface="돋움" panose="020B0600000101010101" pitchFamily="50" charset="-127"/>
                <a:cs typeface="바탕체" panose="02030609000101010101" pitchFamily="17" charset="-127"/>
              </a:rPr>
              <a:t> 2D TMD </a:t>
            </a:r>
            <a:r>
              <a:rPr lang="ko-KR" altLang="ko-KR" sz="1800" kern="100" dirty="0">
                <a:effectLst/>
                <a:ea typeface="돋움" panose="020B0600000101010101" pitchFamily="50" charset="-127"/>
                <a:cs typeface="바탕체" panose="02030609000101010101" pitchFamily="17" charset="-127"/>
              </a:rPr>
              <a:t>박막 합성이 가능</a:t>
            </a:r>
            <a:r>
              <a:rPr lang="ko-KR" altLang="en-US" sz="1800" kern="100" dirty="0">
                <a:effectLst/>
                <a:ea typeface="돋움" panose="020B0600000101010101" pitchFamily="50" charset="-127"/>
                <a:cs typeface="바탕체" panose="02030609000101010101" pitchFamily="17" charset="-127"/>
              </a:rPr>
              <a:t>합니다</a:t>
            </a:r>
            <a:r>
              <a:rPr lang="en-US" altLang="ko-KR" sz="1800" kern="100" dirty="0">
                <a:effectLst/>
                <a:ea typeface="돋움" panose="020B0600000101010101" pitchFamily="50" charset="-127"/>
                <a:cs typeface="바탕체" panose="02030609000101010101" pitchFamily="17" charset="-127"/>
              </a:rPr>
              <a:t>. </a:t>
            </a:r>
            <a:r>
              <a:rPr lang="ko-KR" altLang="ko-KR" sz="1800" kern="100" dirty="0">
                <a:effectLst/>
                <a:ea typeface="돋움" panose="020B0600000101010101" pitchFamily="50" charset="-127"/>
                <a:cs typeface="바탕체" panose="02030609000101010101" pitchFamily="17" charset="-127"/>
              </a:rPr>
              <a:t>기존의 </a:t>
            </a:r>
            <a:r>
              <a:rPr lang="en-US" altLang="ko-KR" sz="1800" kern="100" dirty="0">
                <a:effectLst/>
                <a:ea typeface="돋움" panose="020B0600000101010101" pitchFamily="50" charset="-127"/>
                <a:cs typeface="바탕체" panose="02030609000101010101" pitchFamily="17" charset="-127"/>
              </a:rPr>
              <a:t>CVD</a:t>
            </a:r>
            <a:r>
              <a:rPr lang="ko-KR" altLang="ko-KR" sz="1800" kern="100" dirty="0">
                <a:effectLst/>
                <a:ea typeface="돋움" panose="020B0600000101010101" pitchFamily="50" charset="-127"/>
                <a:cs typeface="바탕체" panose="02030609000101010101" pitchFamily="17" charset="-127"/>
              </a:rPr>
              <a:t>는 박막 성장 시에 복잡한 화학반응이 수반되고 성장 환경에서의 직접적인 조성 제어가 어려운 데에 비해</a:t>
            </a:r>
            <a:r>
              <a:rPr lang="en-US" altLang="ko-KR" sz="1800" kern="100" dirty="0">
                <a:effectLst/>
                <a:ea typeface="돋움" panose="020B0600000101010101" pitchFamily="50" charset="-127"/>
                <a:cs typeface="바탕체" panose="02030609000101010101" pitchFamily="17" charset="-127"/>
              </a:rPr>
              <a:t>, </a:t>
            </a:r>
            <a:r>
              <a:rPr lang="ko-KR" altLang="ko-KR" sz="1800" kern="100" dirty="0">
                <a:effectLst/>
                <a:ea typeface="돋움" panose="020B0600000101010101" pitchFamily="50" charset="-127"/>
                <a:cs typeface="바탕체" panose="02030609000101010101" pitchFamily="17" charset="-127"/>
              </a:rPr>
              <a:t>제안</a:t>
            </a:r>
            <a:r>
              <a:rPr lang="ko-KR" altLang="en-US" sz="1800" kern="100" dirty="0">
                <a:effectLst/>
                <a:ea typeface="돋움" panose="020B0600000101010101" pitchFamily="50" charset="-127"/>
                <a:cs typeface="바탕체" panose="02030609000101010101" pitchFamily="17" charset="-127"/>
              </a:rPr>
              <a:t>된 </a:t>
            </a:r>
            <a:r>
              <a:rPr lang="ko-KR" altLang="ko-KR" sz="1800" kern="100" dirty="0">
                <a:effectLst/>
                <a:ea typeface="돋움" panose="020B0600000101010101" pitchFamily="50" charset="-127"/>
                <a:cs typeface="바탕체" panose="02030609000101010101" pitchFamily="17" charset="-127"/>
              </a:rPr>
              <a:t>새로운 합성법은 순수한 금속과 </a:t>
            </a:r>
            <a:r>
              <a:rPr lang="ko-KR" altLang="ko-KR" sz="1800" kern="100" dirty="0" err="1">
                <a:effectLst/>
                <a:ea typeface="돋움" panose="020B0600000101010101" pitchFamily="50" charset="-127"/>
                <a:cs typeface="바탕체" panose="02030609000101010101" pitchFamily="17" charset="-127"/>
              </a:rPr>
              <a:t>칼코겐</a:t>
            </a:r>
            <a:r>
              <a:rPr lang="ko-KR" altLang="ko-KR" sz="1800" kern="100" dirty="0">
                <a:effectLst/>
                <a:ea typeface="돋움" panose="020B0600000101010101" pitchFamily="50" charset="-127"/>
                <a:cs typeface="바탕체" panose="02030609000101010101" pitchFamily="17" charset="-127"/>
              </a:rPr>
              <a:t> 원소를 전구체로 사용하여 보다 직관적인 열역학적 해석에 의한 </a:t>
            </a:r>
            <a:r>
              <a:rPr lang="en-US" altLang="ko-KR" sz="1800" kern="100" dirty="0">
                <a:effectLst/>
                <a:ea typeface="돋움" panose="020B0600000101010101" pitchFamily="50" charset="-127"/>
                <a:cs typeface="바탕체" panose="02030609000101010101" pitchFamily="17" charset="-127"/>
              </a:rPr>
              <a:t>vacancy </a:t>
            </a:r>
            <a:r>
              <a:rPr lang="ko-KR" altLang="ko-KR" sz="1800" kern="100" dirty="0">
                <a:effectLst/>
                <a:ea typeface="돋움" panose="020B0600000101010101" pitchFamily="50" charset="-127"/>
                <a:cs typeface="바탕체" panose="02030609000101010101" pitchFamily="17" charset="-127"/>
              </a:rPr>
              <a:t>제어가 가능</a:t>
            </a:r>
            <a:r>
              <a:rPr lang="ko-KR" altLang="en-US" sz="1800" kern="100" dirty="0">
                <a:effectLst/>
                <a:ea typeface="돋움" panose="020B0600000101010101" pitchFamily="50" charset="-127"/>
                <a:cs typeface="바탕체" panose="02030609000101010101" pitchFamily="17" charset="-127"/>
              </a:rPr>
              <a:t>합니다</a:t>
            </a:r>
            <a:r>
              <a:rPr lang="en-US" altLang="ko-KR" sz="1800" kern="100" dirty="0">
                <a:effectLst/>
                <a:ea typeface="돋움" panose="020B0600000101010101" pitchFamily="50" charset="-127"/>
                <a:cs typeface="바탕체" panose="02030609000101010101" pitchFamily="17" charset="-127"/>
              </a:rPr>
              <a:t>. </a:t>
            </a:r>
          </a:p>
          <a:p>
            <a:r>
              <a:rPr lang="ko-KR" altLang="en-US" sz="1800" kern="100" dirty="0">
                <a:effectLst/>
                <a:ea typeface="돋움" panose="020B0600000101010101" pitchFamily="50" charset="-127"/>
              </a:rPr>
              <a:t>이 합성방법을 이용하여 </a:t>
            </a:r>
            <a:r>
              <a:rPr lang="en-US" altLang="ko-KR" sz="1800" kern="100" dirty="0">
                <a:effectLst/>
                <a:ea typeface="돋움" panose="020B0600000101010101" pitchFamily="50" charset="-127"/>
              </a:rPr>
              <a:t>1T phase</a:t>
            </a:r>
            <a:r>
              <a:rPr lang="ko-KR" altLang="en-US" sz="1800" kern="100" dirty="0">
                <a:effectLst/>
                <a:ea typeface="돋움" panose="020B0600000101010101" pitchFamily="50" charset="-127"/>
              </a:rPr>
              <a:t>의 </a:t>
            </a:r>
            <a:r>
              <a:rPr lang="en-US" altLang="ko-KR" sz="1800" kern="100" dirty="0">
                <a:effectLst/>
                <a:ea typeface="돋움" panose="020B0600000101010101" pitchFamily="50" charset="-127"/>
              </a:rPr>
              <a:t>VSe2 </a:t>
            </a:r>
            <a:r>
              <a:rPr lang="ko-KR" altLang="en-US" sz="1800" kern="100" dirty="0">
                <a:effectLst/>
                <a:ea typeface="돋움" panose="020B0600000101010101" pitchFamily="50" charset="-127"/>
              </a:rPr>
              <a:t>박막을 합성하였고</a:t>
            </a:r>
            <a:r>
              <a:rPr lang="en-US" altLang="ko-KR" sz="1800" kern="100" dirty="0">
                <a:effectLst/>
                <a:ea typeface="돋움" panose="020B0600000101010101" pitchFamily="50" charset="-127"/>
              </a:rPr>
              <a:t>, post annealing </a:t>
            </a:r>
            <a:r>
              <a:rPr lang="ko-KR" altLang="en-US" sz="1800" kern="100" dirty="0">
                <a:effectLst/>
                <a:ea typeface="돋움" panose="020B0600000101010101" pitchFamily="50" charset="-127"/>
              </a:rPr>
              <a:t>을 통해 </a:t>
            </a:r>
            <a:r>
              <a:rPr lang="en-US" altLang="ko-KR" sz="1800" kern="100" dirty="0">
                <a:effectLst/>
                <a:ea typeface="돋움" panose="020B0600000101010101" pitchFamily="50" charset="-127"/>
              </a:rPr>
              <a:t>1T</a:t>
            </a:r>
            <a:r>
              <a:rPr lang="ko-KR" altLang="en-US" sz="1800" kern="100" dirty="0">
                <a:effectLst/>
                <a:ea typeface="돋움" panose="020B0600000101010101" pitchFamily="50" charset="-127"/>
              </a:rPr>
              <a:t>에서 </a:t>
            </a:r>
            <a:r>
              <a:rPr lang="en-US" altLang="ko-KR" sz="1800" kern="100" dirty="0">
                <a:effectLst/>
                <a:ea typeface="돋움" panose="020B0600000101010101" pitchFamily="50" charset="-127"/>
              </a:rPr>
              <a:t>2H</a:t>
            </a:r>
            <a:r>
              <a:rPr lang="ko-KR" altLang="en-US" sz="1800" kern="100" dirty="0">
                <a:effectLst/>
                <a:ea typeface="돋움" panose="020B0600000101010101" pitchFamily="50" charset="-127"/>
              </a:rPr>
              <a:t>로의 </a:t>
            </a:r>
            <a:r>
              <a:rPr lang="en-US" altLang="ko-KR" sz="1800" kern="100" dirty="0">
                <a:effectLst/>
                <a:ea typeface="돋움" panose="020B0600000101010101" pitchFamily="50" charset="-127"/>
              </a:rPr>
              <a:t>phase transition</a:t>
            </a:r>
            <a:r>
              <a:rPr lang="ko-KR" altLang="en-US" sz="1800" kern="100" dirty="0">
                <a:effectLst/>
                <a:ea typeface="돋움" panose="020B0600000101010101" pitchFamily="50" charset="-127"/>
              </a:rPr>
              <a:t>을 유도하였습니다</a:t>
            </a:r>
            <a:r>
              <a:rPr lang="en-US" altLang="ko-KR" sz="1800" kern="100" dirty="0">
                <a:effectLst/>
                <a:ea typeface="돋움" panose="020B0600000101010101" pitchFamily="50" charset="-127"/>
              </a:rPr>
              <a:t>. </a:t>
            </a:r>
            <a:r>
              <a:rPr lang="ko-KR" altLang="en-US" sz="1800" kern="100" dirty="0">
                <a:effectLst/>
                <a:ea typeface="돋움" panose="020B0600000101010101" pitchFamily="50" charset="-127"/>
              </a:rPr>
              <a:t>이에</a:t>
            </a:r>
            <a:r>
              <a:rPr lang="en-US" altLang="ko-KR" sz="1800" kern="100" dirty="0">
                <a:effectLst/>
                <a:ea typeface="돋움" panose="020B0600000101010101" pitchFamily="50" charset="-127"/>
              </a:rPr>
              <a:t>, </a:t>
            </a:r>
            <a:r>
              <a:rPr lang="ko-KR" altLang="en-US" sz="1800" kern="100" dirty="0">
                <a:effectLst/>
                <a:ea typeface="돋움" panose="020B0600000101010101" pitchFamily="50" charset="-127"/>
              </a:rPr>
              <a:t>기존에 보고된 </a:t>
            </a:r>
            <a:r>
              <a:rPr lang="en-US" altLang="ko-KR" sz="1800" kern="100" dirty="0">
                <a:effectLst/>
                <a:ea typeface="돋움" panose="020B0600000101010101" pitchFamily="50" charset="-127"/>
              </a:rPr>
              <a:t>monolayer 1T</a:t>
            </a:r>
            <a:r>
              <a:rPr lang="ko-KR" altLang="en-US" sz="1800" kern="100" dirty="0">
                <a:effectLst/>
                <a:ea typeface="돋움" panose="020B0600000101010101" pitchFamily="50" charset="-127"/>
              </a:rPr>
              <a:t> </a:t>
            </a:r>
            <a:r>
              <a:rPr lang="en-US" altLang="ko-KR" sz="1800" kern="100" dirty="0">
                <a:effectLst/>
                <a:ea typeface="돋움" panose="020B0600000101010101" pitchFamily="50" charset="-127"/>
              </a:rPr>
              <a:t>VSe2 </a:t>
            </a:r>
            <a:r>
              <a:rPr lang="ko-KR" altLang="en-US" sz="1800" kern="100" dirty="0">
                <a:effectLst/>
                <a:ea typeface="돋움" panose="020B0600000101010101" pitchFamily="50" charset="-127"/>
              </a:rPr>
              <a:t>에서가 아닌 </a:t>
            </a:r>
            <a:r>
              <a:rPr lang="en-US" altLang="ko-KR" sz="1800" kern="100" dirty="0">
                <a:effectLst/>
                <a:ea typeface="돋움" panose="020B0600000101010101" pitchFamily="50" charset="-127"/>
              </a:rPr>
              <a:t>few layer 2H VSe2</a:t>
            </a:r>
            <a:r>
              <a:rPr lang="ko-KR" altLang="en-US" sz="1800" kern="100" dirty="0">
                <a:effectLst/>
                <a:ea typeface="돋움" panose="020B0600000101010101" pitchFamily="50" charset="-127"/>
              </a:rPr>
              <a:t> 박막에서 상온 강자성 특성을 확인하였습니다</a:t>
            </a:r>
            <a:r>
              <a:rPr lang="en-US" altLang="ko-KR" sz="1800" kern="100" dirty="0">
                <a:effectLst/>
                <a:ea typeface="돋움" panose="020B0600000101010101" pitchFamily="50" charset="-127"/>
              </a:rPr>
              <a:t>. C</a:t>
            </a:r>
            <a:r>
              <a:rPr lang="ko-KR" altLang="en-US" sz="1800" kern="100" dirty="0">
                <a:effectLst/>
                <a:ea typeface="돋움" panose="020B0600000101010101" pitchFamily="50" charset="-127"/>
              </a:rPr>
              <a:t>컷 사파이어 기판위에서 합성된 </a:t>
            </a:r>
            <a:r>
              <a:rPr lang="en-US" altLang="ko-KR" sz="1800" kern="100" dirty="0">
                <a:effectLst/>
                <a:ea typeface="돋움" panose="020B0600000101010101" pitchFamily="50" charset="-127"/>
              </a:rPr>
              <a:t>2H-VSe2 </a:t>
            </a:r>
            <a:r>
              <a:rPr lang="ko-KR" altLang="en-US" sz="1800" kern="100" dirty="0">
                <a:effectLst/>
                <a:ea typeface="돋움" panose="020B0600000101010101" pitchFamily="50" charset="-127"/>
              </a:rPr>
              <a:t>박막은 </a:t>
            </a:r>
            <a:r>
              <a:rPr lang="en-US" altLang="ko-KR" sz="1800" kern="100" dirty="0">
                <a:effectLst/>
                <a:ea typeface="돋움" panose="020B0600000101010101" pitchFamily="50" charset="-127"/>
              </a:rPr>
              <a:t>300K~400K </a:t>
            </a:r>
            <a:r>
              <a:rPr lang="ko-KR" altLang="en-US" sz="1800" kern="100" dirty="0">
                <a:effectLst/>
                <a:ea typeface="돋움" panose="020B0600000101010101" pitchFamily="50" charset="-127"/>
              </a:rPr>
              <a:t>에서 강자성을 유지하였고</a:t>
            </a:r>
            <a:r>
              <a:rPr lang="en-US" altLang="ko-KR" sz="1800" kern="100" dirty="0">
                <a:effectLst/>
                <a:ea typeface="돋움" panose="020B0600000101010101" pitchFamily="50" charset="-127"/>
              </a:rPr>
              <a:t>, </a:t>
            </a:r>
            <a:r>
              <a:rPr lang="ko-KR" altLang="en-US" sz="1800" kern="100" dirty="0">
                <a:effectLst/>
                <a:ea typeface="돋움" panose="020B0600000101010101" pitchFamily="50" charset="-127"/>
              </a:rPr>
              <a:t>이에 대한 추가적인 분석을 계획 중입니다</a:t>
            </a:r>
            <a:r>
              <a:rPr lang="en-US" altLang="ko-KR" sz="1800" kern="100" dirty="0">
                <a:effectLst/>
                <a:ea typeface="돋움" panose="020B0600000101010101" pitchFamily="50" charset="-127"/>
              </a:rPr>
              <a:t>. </a:t>
            </a:r>
            <a:r>
              <a:rPr lang="ko-KR" altLang="en-US" sz="1800" kern="100" dirty="0">
                <a:effectLst/>
                <a:ea typeface="돋움" panose="020B0600000101010101" pitchFamily="50" charset="-127"/>
              </a:rPr>
              <a:t>합성된 박막의 결정성 및 </a:t>
            </a:r>
            <a:r>
              <a:rPr lang="en-US" altLang="ko-KR" sz="1800" kern="100" dirty="0">
                <a:effectLst/>
                <a:ea typeface="돋움" panose="020B0600000101010101" pitchFamily="50" charset="-127"/>
              </a:rPr>
              <a:t>phase</a:t>
            </a:r>
            <a:r>
              <a:rPr lang="ko-KR" altLang="en-US" sz="1800" kern="100" dirty="0">
                <a:effectLst/>
                <a:ea typeface="돋움" panose="020B0600000101010101" pitchFamily="50" charset="-127"/>
              </a:rPr>
              <a:t>는 </a:t>
            </a:r>
            <a:r>
              <a:rPr lang="en-US" altLang="ko-KR" sz="1800" kern="100" dirty="0">
                <a:effectLst/>
                <a:ea typeface="돋움" panose="020B0600000101010101" pitchFamily="50" charset="-127"/>
              </a:rPr>
              <a:t>XRD</a:t>
            </a:r>
            <a:r>
              <a:rPr lang="ko-KR" altLang="en-US" sz="1800" kern="100" dirty="0">
                <a:effectLst/>
                <a:ea typeface="돋움" panose="020B0600000101010101" pitchFamily="50" charset="-127"/>
              </a:rPr>
              <a:t>와 </a:t>
            </a:r>
            <a:r>
              <a:rPr lang="en-US" altLang="ko-KR" sz="1800" kern="100" dirty="0">
                <a:effectLst/>
                <a:ea typeface="돋움" panose="020B0600000101010101" pitchFamily="50" charset="-127"/>
              </a:rPr>
              <a:t>Raman </a:t>
            </a:r>
            <a:r>
              <a:rPr lang="ko-KR" altLang="en-US" sz="1800" kern="100" dirty="0">
                <a:effectLst/>
                <a:ea typeface="돋움" panose="020B0600000101010101" pitchFamily="50" charset="-127"/>
              </a:rPr>
              <a:t>을 통해 확인하였습니다</a:t>
            </a:r>
            <a:r>
              <a:rPr lang="en-US" altLang="ko-KR" sz="1800" kern="100" dirty="0">
                <a:effectLst/>
                <a:ea typeface="돋움" panose="020B0600000101010101" pitchFamily="50" charset="-127"/>
              </a:rPr>
              <a:t>.</a:t>
            </a:r>
            <a:r>
              <a:rPr lang="ko-KR" altLang="en-US" sz="1800" kern="100" dirty="0">
                <a:effectLst/>
                <a:ea typeface="돋움" panose="020B0600000101010101" pitchFamily="50" charset="-127"/>
              </a:rPr>
              <a:t> </a:t>
            </a:r>
            <a:r>
              <a:rPr lang="en-US" altLang="ko-KR" sz="1800" kern="100" dirty="0">
                <a:effectLst/>
                <a:ea typeface="돋움" panose="020B0600000101010101" pitchFamily="50" charset="-127"/>
              </a:rPr>
              <a:t>XRD</a:t>
            </a:r>
            <a:r>
              <a:rPr lang="ko-KR" altLang="en-US" sz="1800" kern="100" dirty="0">
                <a:effectLst/>
                <a:ea typeface="돋움" panose="020B0600000101010101" pitchFamily="50" charset="-127"/>
              </a:rPr>
              <a:t>를 통해 </a:t>
            </a:r>
            <a:r>
              <a:rPr lang="en-US" altLang="ko-KR" sz="1800" kern="100" dirty="0">
                <a:effectLst/>
                <a:ea typeface="돋움" panose="020B0600000101010101" pitchFamily="50" charset="-127"/>
              </a:rPr>
              <a:t>C-axis</a:t>
            </a:r>
            <a:r>
              <a:rPr lang="ko-KR" altLang="en-US" sz="1800" kern="100" dirty="0">
                <a:effectLst/>
                <a:ea typeface="돋움" panose="020B0600000101010101" pitchFamily="50" charset="-127"/>
              </a:rPr>
              <a:t>로 </a:t>
            </a:r>
            <a:r>
              <a:rPr lang="en-US" altLang="ko-KR" sz="1800" kern="100" dirty="0">
                <a:effectLst/>
                <a:ea typeface="돋움" panose="020B0600000101010101" pitchFamily="50" charset="-127"/>
              </a:rPr>
              <a:t>oriented </a:t>
            </a:r>
            <a:r>
              <a:rPr lang="ko-KR" altLang="en-US" sz="1800" kern="100" dirty="0">
                <a:effectLst/>
                <a:ea typeface="돋움" panose="020B0600000101010101" pitchFamily="50" charset="-127"/>
              </a:rPr>
              <a:t>된 것을 확인하였고</a:t>
            </a:r>
            <a:r>
              <a:rPr lang="en-US" altLang="ko-KR" sz="1800" kern="100" dirty="0">
                <a:effectLst/>
                <a:ea typeface="돋움" panose="020B0600000101010101" pitchFamily="50" charset="-127"/>
              </a:rPr>
              <a:t>, in-plane </a:t>
            </a:r>
            <a:r>
              <a:rPr lang="ko-KR" altLang="en-US" sz="1800" kern="100" dirty="0">
                <a:effectLst/>
                <a:ea typeface="돋움" panose="020B0600000101010101" pitchFamily="50" charset="-127"/>
              </a:rPr>
              <a:t>방면으로 </a:t>
            </a:r>
            <a:r>
              <a:rPr lang="en-US" altLang="ko-KR" sz="1800" kern="100" dirty="0">
                <a:effectLst/>
                <a:ea typeface="돋움" panose="020B0600000101010101" pitchFamily="50" charset="-127"/>
              </a:rPr>
              <a:t>3</a:t>
            </a:r>
            <a:r>
              <a:rPr lang="ko-KR" altLang="en-US" sz="1800" kern="100" dirty="0">
                <a:effectLst/>
                <a:ea typeface="돋움" panose="020B0600000101010101" pitchFamily="50" charset="-127"/>
              </a:rPr>
              <a:t>개의 </a:t>
            </a:r>
            <a:r>
              <a:rPr lang="en-US" altLang="ko-KR" sz="1800" kern="100" dirty="0">
                <a:effectLst/>
                <a:ea typeface="돋움" panose="020B0600000101010101" pitchFamily="50" charset="-127"/>
              </a:rPr>
              <a:t>domain </a:t>
            </a:r>
            <a:r>
              <a:rPr lang="ko-KR" altLang="en-US" sz="1800" kern="100" dirty="0">
                <a:effectLst/>
                <a:ea typeface="돋움" panose="020B0600000101010101" pitchFamily="50" charset="-127"/>
              </a:rPr>
              <a:t>으로 존재함을 확인하였습니다</a:t>
            </a:r>
            <a:r>
              <a:rPr lang="en-US" altLang="ko-KR" sz="1800" kern="100" dirty="0">
                <a:effectLst/>
                <a:ea typeface="돋움" panose="020B0600000101010101" pitchFamily="50" charset="-127"/>
              </a:rPr>
              <a:t>. </a:t>
            </a:r>
            <a:r>
              <a:rPr lang="ko-KR" altLang="en-US" sz="1800" kern="100" dirty="0">
                <a:effectLst/>
                <a:ea typeface="돋움" panose="020B0600000101010101" pitchFamily="50" charset="-127"/>
              </a:rPr>
              <a:t>이러한 결과를 기반으로</a:t>
            </a:r>
            <a:r>
              <a:rPr lang="en-US" altLang="ko-KR" sz="1800" kern="100" dirty="0">
                <a:effectLst/>
                <a:ea typeface="돋움" panose="020B0600000101010101" pitchFamily="50" charset="-127"/>
              </a:rPr>
              <a:t>, Si </a:t>
            </a:r>
            <a:r>
              <a:rPr lang="ko-KR" altLang="en-US" sz="1800" kern="100" dirty="0">
                <a:effectLst/>
                <a:ea typeface="돋움" panose="020B0600000101010101" pitchFamily="50" charset="-127"/>
              </a:rPr>
              <a:t>기판 위에 직접 합성을 하였을 때</a:t>
            </a:r>
            <a:r>
              <a:rPr lang="en-US" altLang="ko-KR" sz="1800" kern="100" dirty="0">
                <a:effectLst/>
                <a:ea typeface="돋움" panose="020B0600000101010101" pitchFamily="50" charset="-127"/>
              </a:rPr>
              <a:t>, </a:t>
            </a:r>
            <a:r>
              <a:rPr lang="ko-KR" altLang="en-US" sz="1800" kern="100" dirty="0">
                <a:effectLst/>
                <a:ea typeface="돋움" panose="020B0600000101010101" pitchFamily="50" charset="-127"/>
              </a:rPr>
              <a:t>상온 강자성 특성을 확인하였으며</a:t>
            </a:r>
            <a:r>
              <a:rPr lang="en-US" altLang="ko-KR" sz="1800" kern="100" dirty="0">
                <a:effectLst/>
                <a:ea typeface="돋움" panose="020B0600000101010101" pitchFamily="50" charset="-127"/>
              </a:rPr>
              <a:t>, </a:t>
            </a:r>
            <a:r>
              <a:rPr lang="ko-KR" altLang="en-US" sz="1800" kern="100" dirty="0">
                <a:effectLst/>
                <a:ea typeface="돋움" panose="020B0600000101010101" pitchFamily="50" charset="-127"/>
              </a:rPr>
              <a:t>추가로 </a:t>
            </a:r>
            <a:r>
              <a:rPr lang="en-US" altLang="ko-KR" sz="1800" kern="100" dirty="0">
                <a:effectLst/>
                <a:ea typeface="돋움" panose="020B0600000101010101" pitchFamily="50" charset="-127"/>
              </a:rPr>
              <a:t>Se</a:t>
            </a:r>
            <a:r>
              <a:rPr lang="ko-KR" altLang="en-US" sz="1800" kern="100" dirty="0">
                <a:effectLst/>
                <a:ea typeface="돋움" panose="020B0600000101010101" pitchFamily="50" charset="-127"/>
              </a:rPr>
              <a:t>과 </a:t>
            </a:r>
            <a:r>
              <a:rPr lang="en-US" altLang="ko-KR" sz="1800" kern="100" dirty="0">
                <a:effectLst/>
                <a:ea typeface="돋움" panose="020B0600000101010101" pitchFamily="50" charset="-127"/>
              </a:rPr>
              <a:t>V </a:t>
            </a:r>
            <a:r>
              <a:rPr lang="ko-KR" altLang="en-US" sz="1800" kern="100" dirty="0" err="1">
                <a:effectLst/>
                <a:ea typeface="돋움" panose="020B0600000101010101" pitchFamily="50" charset="-127"/>
              </a:rPr>
              <a:t>플럭스의</a:t>
            </a:r>
            <a:r>
              <a:rPr lang="ko-KR" altLang="en-US" sz="1800" kern="100" dirty="0">
                <a:effectLst/>
                <a:ea typeface="돋움" panose="020B0600000101010101" pitchFamily="50" charset="-127"/>
              </a:rPr>
              <a:t> 비율에 따라 결정성이 달라지지 않고 유지되지만 강자성은 특정 비율에서만 발현된다는 점을 확인하였습니다</a:t>
            </a:r>
            <a:r>
              <a:rPr lang="en-US" altLang="ko-KR" sz="1800" kern="100" dirty="0">
                <a:effectLst/>
                <a:ea typeface="돋움" panose="020B0600000101010101" pitchFamily="50" charset="-127"/>
              </a:rPr>
              <a:t>.</a:t>
            </a:r>
          </a:p>
          <a:p>
            <a:r>
              <a:rPr lang="ko-KR" altLang="en-US" sz="1800" kern="100" dirty="0">
                <a:effectLst/>
                <a:ea typeface="돋움" panose="020B0600000101010101" pitchFamily="50" charset="-127"/>
              </a:rPr>
              <a:t>이후 </a:t>
            </a:r>
            <a:r>
              <a:rPr lang="en-US" altLang="ko-KR" sz="1800" kern="100" dirty="0">
                <a:effectLst/>
                <a:ea typeface="돋움" panose="020B0600000101010101" pitchFamily="50" charset="-127"/>
              </a:rPr>
              <a:t>XPS </a:t>
            </a:r>
            <a:r>
              <a:rPr lang="ko-KR" altLang="en-US" sz="1800" kern="100" dirty="0">
                <a:effectLst/>
                <a:ea typeface="돋움" panose="020B0600000101010101" pitchFamily="50" charset="-127"/>
              </a:rPr>
              <a:t>등의 조성 분석을 통해 강자성과 </a:t>
            </a:r>
            <a:r>
              <a:rPr lang="en-US" altLang="ko-KR" sz="1800" kern="100" dirty="0">
                <a:effectLst/>
                <a:ea typeface="돋움" panose="020B0600000101010101" pitchFamily="50" charset="-127"/>
              </a:rPr>
              <a:t>chalcogen vacancy</a:t>
            </a:r>
            <a:r>
              <a:rPr lang="ko-KR" altLang="en-US" sz="1800" kern="100" dirty="0">
                <a:effectLst/>
                <a:ea typeface="돋움" panose="020B0600000101010101" pitchFamily="50" charset="-127"/>
              </a:rPr>
              <a:t> 와의 상관관계에 대한 분석을 진행할 예정이며</a:t>
            </a:r>
            <a:r>
              <a:rPr lang="en-US" altLang="ko-KR" sz="1800" kern="100" dirty="0">
                <a:effectLst/>
                <a:ea typeface="돋움" panose="020B0600000101010101" pitchFamily="50" charset="-127"/>
              </a:rPr>
              <a:t>, growth rate </a:t>
            </a:r>
            <a:r>
              <a:rPr lang="ko-KR" altLang="en-US" sz="1800" kern="100" dirty="0">
                <a:effectLst/>
                <a:ea typeface="돋움" panose="020B0600000101010101" pitchFamily="50" charset="-127"/>
              </a:rPr>
              <a:t>및 </a:t>
            </a:r>
            <a:r>
              <a:rPr lang="en-US" altLang="ko-KR" sz="1800" kern="100" dirty="0">
                <a:effectLst/>
                <a:ea typeface="돋움" panose="020B0600000101010101" pitchFamily="50" charset="-127"/>
              </a:rPr>
              <a:t>Se</a:t>
            </a:r>
            <a:r>
              <a:rPr lang="ko-KR" altLang="en-US" sz="1800" kern="100" dirty="0">
                <a:effectLst/>
                <a:ea typeface="돋움" panose="020B0600000101010101" pitchFamily="50" charset="-127"/>
              </a:rPr>
              <a:t>과 </a:t>
            </a:r>
            <a:r>
              <a:rPr lang="en-US" altLang="ko-KR" sz="1800" kern="100" dirty="0">
                <a:effectLst/>
                <a:ea typeface="돋움" panose="020B0600000101010101" pitchFamily="50" charset="-127"/>
              </a:rPr>
              <a:t>V</a:t>
            </a:r>
            <a:r>
              <a:rPr lang="ko-KR" altLang="en-US" sz="1800" kern="100" dirty="0">
                <a:effectLst/>
                <a:ea typeface="돋움" panose="020B0600000101010101" pitchFamily="50" charset="-127"/>
              </a:rPr>
              <a:t>의 </a:t>
            </a:r>
            <a:r>
              <a:rPr lang="ko-KR" altLang="en-US" sz="1800" kern="100" dirty="0" err="1">
                <a:effectLst/>
                <a:ea typeface="돋움" panose="020B0600000101010101" pitchFamily="50" charset="-127"/>
              </a:rPr>
              <a:t>플럭스</a:t>
            </a:r>
            <a:r>
              <a:rPr lang="ko-KR" altLang="en-US" sz="1800" kern="100" dirty="0">
                <a:effectLst/>
                <a:ea typeface="돋움" panose="020B0600000101010101" pitchFamily="50" charset="-127"/>
              </a:rPr>
              <a:t> 비율 등의 </a:t>
            </a:r>
            <a:r>
              <a:rPr lang="en-US" altLang="ko-KR" sz="1800" kern="100" dirty="0">
                <a:effectLst/>
                <a:ea typeface="돋움" panose="020B0600000101010101" pitchFamily="50" charset="-127"/>
              </a:rPr>
              <a:t>growth parameter</a:t>
            </a:r>
            <a:r>
              <a:rPr lang="ko-KR" altLang="en-US" sz="1800" kern="100" dirty="0">
                <a:effectLst/>
                <a:ea typeface="돋움" panose="020B0600000101010101" pitchFamily="50" charset="-127"/>
              </a:rPr>
              <a:t>를 적절히 조절하여 </a:t>
            </a:r>
            <a:r>
              <a:rPr lang="en-US" altLang="ko-KR" sz="1800" kern="100" dirty="0">
                <a:effectLst/>
                <a:ea typeface="돋움" panose="020B0600000101010101" pitchFamily="50" charset="-127"/>
              </a:rPr>
              <a:t>phase, </a:t>
            </a:r>
            <a:r>
              <a:rPr lang="ko-KR" altLang="en-US" sz="1800" kern="100" dirty="0">
                <a:effectLst/>
                <a:ea typeface="돋움" panose="020B0600000101010101" pitchFamily="50" charset="-127"/>
              </a:rPr>
              <a:t>레이어 수에 따른 영향도 추가적으로 확인할 계획입니다</a:t>
            </a:r>
            <a:r>
              <a:rPr lang="en-US" altLang="ko-KR" sz="1800" kern="100">
                <a:effectLst/>
                <a:ea typeface="돋움" panose="020B0600000101010101" pitchFamily="50" charset="-127"/>
              </a:rPr>
              <a:t>.</a:t>
            </a:r>
            <a:endParaRPr lang="en-US" altLang="ko-KR" sz="1800" kern="100" dirty="0">
              <a:effectLst/>
              <a:ea typeface="돋움" panose="020B0600000101010101" pitchFamily="50" charset="-127"/>
            </a:endParaRPr>
          </a:p>
        </p:txBody>
      </p:sp>
      <p:sp>
        <p:nvSpPr>
          <p:cNvPr id="4" name="슬라이드 번호 개체 틀 3"/>
          <p:cNvSpPr>
            <a:spLocks noGrp="1"/>
          </p:cNvSpPr>
          <p:nvPr>
            <p:ph type="sldNum" sz="quarter" idx="10"/>
          </p:nvPr>
        </p:nvSpPr>
        <p:spPr/>
        <p:txBody>
          <a:bodyPr/>
          <a:lstStyle/>
          <a:p>
            <a:fld id="{97393572-D6B9-41AA-A405-8ABBFE986BC3}" type="slidenum">
              <a:rPr lang="ko-KR" altLang="en-US" smtClean="0"/>
              <a:pPr/>
              <a:t>1</a:t>
            </a:fld>
            <a:endParaRPr lang="ko-KR" altLang="en-US" dirty="0"/>
          </a:p>
        </p:txBody>
      </p:sp>
    </p:spTree>
    <p:extLst>
      <p:ext uri="{BB962C8B-B14F-4D97-AF65-F5344CB8AC3E}">
        <p14:creationId xmlns:p14="http://schemas.microsoft.com/office/powerpoint/2010/main" val="27839066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제목 슬라이드">
    <p:spTree>
      <p:nvGrpSpPr>
        <p:cNvPr id="1" name=""/>
        <p:cNvGrpSpPr/>
        <p:nvPr/>
      </p:nvGrpSpPr>
      <p:grpSpPr>
        <a:xfrm>
          <a:off x="0" y="0"/>
          <a:ext cx="0" cy="0"/>
          <a:chOff x="0" y="0"/>
          <a:chExt cx="0" cy="0"/>
        </a:xfrm>
      </p:grpSpPr>
    </p:spTree>
    <p:extLst>
      <p:ext uri="{BB962C8B-B14F-4D97-AF65-F5344CB8AC3E}">
        <p14:creationId xmlns:p14="http://schemas.microsoft.com/office/powerpoint/2010/main" val="3314854762"/>
      </p:ext>
    </p:extLst>
  </p:cSld>
  <p:clrMapOvr>
    <a:masterClrMapping/>
  </p:clrMapOvr>
  <p:extLst>
    <p:ext uri="{DCECCB84-F9BA-43D5-87BE-67443E8EF086}">
      <p15:sldGuideLst xmlns:p15="http://schemas.microsoft.com/office/powerpoint/2012/main">
        <p15:guide id="1" orient="horz" pos="13606">
          <p15:clr>
            <a:srgbClr val="FBAE40"/>
          </p15:clr>
        </p15:guide>
        <p15:guide id="2" pos="10205" userDrawn="1">
          <p15:clr>
            <a:srgbClr val="FBAE4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jp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22" name="그룹 21">
            <a:extLst>
              <a:ext uri="{FF2B5EF4-FFF2-40B4-BE49-F238E27FC236}">
                <a16:creationId xmlns:a16="http://schemas.microsoft.com/office/drawing/2014/main" id="{EBF6899E-8089-DB08-B82B-91DA65546DD3}"/>
              </a:ext>
            </a:extLst>
          </p:cNvPr>
          <p:cNvGrpSpPr/>
          <p:nvPr userDrawn="1"/>
        </p:nvGrpSpPr>
        <p:grpSpPr>
          <a:xfrm>
            <a:off x="26659558" y="266139"/>
            <a:ext cx="5706291" cy="2792302"/>
            <a:chOff x="22214335" y="19745246"/>
            <a:chExt cx="6813023" cy="3333869"/>
          </a:xfrm>
        </p:grpSpPr>
        <p:pic>
          <p:nvPicPr>
            <p:cNvPr id="17" name="그림 16" descr="원, 엠블럼, 상징, 텍스트이(가) 표시된 사진&#10;&#10;자동 생성된 설명">
              <a:extLst>
                <a:ext uri="{FF2B5EF4-FFF2-40B4-BE49-F238E27FC236}">
                  <a16:creationId xmlns:a16="http://schemas.microsoft.com/office/drawing/2014/main" id="{BB9E415C-11A5-638B-A938-66FE34FACD1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2214335" y="19745246"/>
              <a:ext cx="3183035" cy="3204688"/>
            </a:xfrm>
            <a:prstGeom prst="rect">
              <a:avLst/>
            </a:prstGeom>
          </p:spPr>
        </p:pic>
        <p:pic>
          <p:nvPicPr>
            <p:cNvPr id="21" name="그림 20" descr="텍스트, 원, 폰트, 로고이(가) 표시된 사진&#10;&#10;자동 생성된 설명">
              <a:extLst>
                <a:ext uri="{FF2B5EF4-FFF2-40B4-BE49-F238E27FC236}">
                  <a16:creationId xmlns:a16="http://schemas.microsoft.com/office/drawing/2014/main" id="{4CB6C0CD-F574-3977-359D-142269A482DE}"/>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5525503" y="19745246"/>
              <a:ext cx="3501855" cy="3333869"/>
            </a:xfrm>
            <a:prstGeom prst="rect">
              <a:avLst/>
            </a:prstGeom>
          </p:spPr>
        </p:pic>
      </p:grpSp>
      <p:sp>
        <p:nvSpPr>
          <p:cNvPr id="8" name="TextBox 7">
            <a:extLst>
              <a:ext uri="{FF2B5EF4-FFF2-40B4-BE49-F238E27FC236}">
                <a16:creationId xmlns:a16="http://schemas.microsoft.com/office/drawing/2014/main" id="{0393E5D9-DCB9-CCF6-130B-91883F45EB2B}"/>
              </a:ext>
            </a:extLst>
          </p:cNvPr>
          <p:cNvSpPr txBox="1"/>
          <p:nvPr userDrawn="1"/>
        </p:nvSpPr>
        <p:spPr>
          <a:xfrm>
            <a:off x="2978728" y="3058443"/>
            <a:ext cx="26440250" cy="2123658"/>
          </a:xfrm>
          <a:prstGeom prst="rect">
            <a:avLst/>
          </a:prstGeom>
          <a:noFill/>
        </p:spPr>
        <p:txBody>
          <a:bodyPr wrap="none">
            <a:spAutoFit/>
          </a:bodyPr>
          <a:lstStyle/>
          <a:p>
            <a:pPr algn="ctr"/>
            <a:r>
              <a:rPr lang="en-US" altLang="ko-KR" sz="6600" b="1" dirty="0">
                <a:solidFill>
                  <a:schemeClr val="tx1"/>
                </a:solidFill>
                <a:effectLst/>
                <a:latin typeface="Arial" panose="020B0604020202020204" pitchFamily="34" charset="0"/>
                <a:ea typeface="바탕" panose="02030600000101010101" pitchFamily="18" charset="-127"/>
                <a:cs typeface="Arial" panose="020B0604020202020204" pitchFamily="34" charset="0"/>
              </a:rPr>
              <a:t>Synthesis of highly </a:t>
            </a:r>
            <a:r>
              <a:rPr lang="en-US" altLang="ko-KR" sz="6600" b="1" i="1" baseline="0" dirty="0">
                <a:solidFill>
                  <a:schemeClr val="tx1"/>
                </a:solidFill>
                <a:effectLst/>
                <a:latin typeface="Arial" panose="020B0604020202020204" pitchFamily="34" charset="0"/>
                <a:ea typeface="바탕" panose="02030600000101010101" pitchFamily="18" charset="-127"/>
                <a:cs typeface="Arial" panose="020B0604020202020204" pitchFamily="34" charset="0"/>
              </a:rPr>
              <a:t>c</a:t>
            </a:r>
            <a:r>
              <a:rPr lang="en-US" altLang="ko-KR" sz="6600" b="1" dirty="0">
                <a:solidFill>
                  <a:schemeClr val="tx1"/>
                </a:solidFill>
                <a:effectLst/>
                <a:latin typeface="Arial" panose="020B0604020202020204" pitchFamily="34" charset="0"/>
                <a:ea typeface="바탕" panose="02030600000101010101" pitchFamily="18" charset="-127"/>
                <a:cs typeface="Arial" panose="020B0604020202020204" pitchFamily="34" charset="0"/>
              </a:rPr>
              <a:t>-axis oriented ferromagnetic VSe</a:t>
            </a:r>
            <a:r>
              <a:rPr lang="en-US" altLang="ko-KR" sz="6600" b="1" baseline="-25000" dirty="0">
                <a:solidFill>
                  <a:schemeClr val="tx1"/>
                </a:solidFill>
                <a:effectLst/>
                <a:latin typeface="Arial" panose="020B0604020202020204" pitchFamily="34" charset="0"/>
                <a:ea typeface="바탕" panose="02030600000101010101" pitchFamily="18" charset="-127"/>
                <a:cs typeface="Arial" panose="020B0604020202020204" pitchFamily="34" charset="0"/>
              </a:rPr>
              <a:t>2</a:t>
            </a:r>
            <a:r>
              <a:rPr lang="en-US" altLang="ko-KR" sz="6600" b="1" dirty="0">
                <a:solidFill>
                  <a:schemeClr val="tx1"/>
                </a:solidFill>
                <a:effectLst/>
                <a:latin typeface="Arial" panose="020B0604020202020204" pitchFamily="34" charset="0"/>
                <a:ea typeface="바탕" panose="02030600000101010101" pitchFamily="18" charset="-127"/>
                <a:cs typeface="Arial" panose="020B0604020202020204" pitchFamily="34" charset="0"/>
              </a:rPr>
              <a:t> thin films</a:t>
            </a:r>
            <a:br>
              <a:rPr lang="en-US" altLang="ko-KR" sz="6600" b="1" dirty="0">
                <a:solidFill>
                  <a:schemeClr val="tx1"/>
                </a:solidFill>
                <a:effectLst/>
                <a:latin typeface="Arial" panose="020B0604020202020204" pitchFamily="34" charset="0"/>
                <a:ea typeface="바탕" panose="02030600000101010101" pitchFamily="18" charset="-127"/>
                <a:cs typeface="Arial" panose="020B0604020202020204" pitchFamily="34" charset="0"/>
              </a:rPr>
            </a:br>
            <a:r>
              <a:rPr lang="en-US" altLang="ko-KR" sz="6600" b="1" dirty="0">
                <a:solidFill>
                  <a:schemeClr val="tx1"/>
                </a:solidFill>
                <a:effectLst/>
                <a:latin typeface="Arial" panose="020B0604020202020204" pitchFamily="34" charset="0"/>
                <a:ea typeface="바탕" panose="02030600000101010101" pitchFamily="18" charset="-127"/>
                <a:cs typeface="Arial" panose="020B0604020202020204" pitchFamily="34" charset="0"/>
              </a:rPr>
              <a:t>on Si substrates via hybrid deposition method</a:t>
            </a:r>
            <a:endParaRPr lang="ko-KR" altLang="ko-KR" sz="6600" b="1" dirty="0">
              <a:solidFill>
                <a:schemeClr val="tx1"/>
              </a:solidFill>
              <a:effectLst/>
              <a:latin typeface="Arial" panose="020B0604020202020204" pitchFamily="34" charset="0"/>
              <a:ea typeface="바탕" panose="02030600000101010101" pitchFamily="18" charset="-127"/>
              <a:cs typeface="Arial" panose="020B0604020202020204" pitchFamily="34" charset="0"/>
            </a:endParaRPr>
          </a:p>
        </p:txBody>
      </p:sp>
      <p:sp>
        <p:nvSpPr>
          <p:cNvPr id="19" name="TextBox 18">
            <a:extLst>
              <a:ext uri="{FF2B5EF4-FFF2-40B4-BE49-F238E27FC236}">
                <a16:creationId xmlns:a16="http://schemas.microsoft.com/office/drawing/2014/main" id="{BE20C470-F401-B822-4255-4BC06FF56F35}"/>
              </a:ext>
            </a:extLst>
          </p:cNvPr>
          <p:cNvSpPr txBox="1"/>
          <p:nvPr userDrawn="1"/>
        </p:nvSpPr>
        <p:spPr>
          <a:xfrm>
            <a:off x="5472997" y="5330777"/>
            <a:ext cx="21451705" cy="2144177"/>
          </a:xfrm>
          <a:prstGeom prst="rect">
            <a:avLst/>
          </a:prstGeom>
          <a:noFill/>
        </p:spPr>
        <p:txBody>
          <a:bodyPr wrap="none">
            <a:spAutoFit/>
          </a:bodyPr>
          <a:lstStyle/>
          <a:p>
            <a:pPr algn="ctr">
              <a:lnSpc>
                <a:spcPct val="100000"/>
              </a:lnSpc>
            </a:pPr>
            <a:r>
              <a:rPr lang="en-US" altLang="ko-KR" sz="4000" b="1" u="sng" kern="100" dirty="0">
                <a:solidFill>
                  <a:schemeClr val="tx1"/>
                </a:solidFill>
                <a:effectLst/>
                <a:latin typeface="Arial" panose="020B0604020202020204" pitchFamily="34" charset="0"/>
                <a:ea typeface="바탕" panose="02030600000101010101" pitchFamily="18" charset="-127"/>
                <a:cs typeface="Arial" panose="020B0604020202020204" pitchFamily="34" charset="0"/>
              </a:rPr>
              <a:t>Inhyeok Oh</a:t>
            </a:r>
            <a:r>
              <a:rPr lang="en-US" altLang="ko-KR" sz="4000" b="1" u="sng" kern="100" baseline="30000" dirty="0">
                <a:solidFill>
                  <a:schemeClr val="tx1"/>
                </a:solidFill>
                <a:effectLst/>
                <a:latin typeface="Arial" panose="020B0604020202020204" pitchFamily="34" charset="0"/>
                <a:ea typeface="바탕" panose="02030600000101010101" pitchFamily="18" charset="-127"/>
                <a:cs typeface="Arial" panose="020B0604020202020204" pitchFamily="34" charset="0"/>
              </a:rPr>
              <a:t>1</a:t>
            </a:r>
            <a:r>
              <a:rPr lang="en-US" altLang="ko-KR" sz="4000" b="1" kern="100" dirty="0">
                <a:solidFill>
                  <a:schemeClr val="tx1"/>
                </a:solidFill>
                <a:effectLst/>
                <a:latin typeface="Arial" panose="020B0604020202020204" pitchFamily="34" charset="0"/>
                <a:ea typeface="MS Mincho" panose="02020609040205080304" pitchFamily="49" charset="-128"/>
                <a:cs typeface="Arial" panose="020B0604020202020204" pitchFamily="34" charset="0"/>
              </a:rPr>
              <a:t>, Jung-Woo Lee</a:t>
            </a:r>
            <a:r>
              <a:rPr lang="en-US" altLang="ko-KR" sz="4000" b="1" kern="100" baseline="30000" dirty="0">
                <a:solidFill>
                  <a:schemeClr val="tx1"/>
                </a:solidFill>
                <a:effectLst/>
                <a:latin typeface="Arial" panose="020B0604020202020204" pitchFamily="34" charset="0"/>
                <a:ea typeface="바탕" panose="02030600000101010101" pitchFamily="18" charset="-127"/>
                <a:cs typeface="Arial" panose="020B0604020202020204" pitchFamily="34" charset="0"/>
              </a:rPr>
              <a:t>2*</a:t>
            </a:r>
            <a:r>
              <a:rPr lang="en-US" altLang="ko-KR" sz="4000" b="1" kern="100" dirty="0">
                <a:solidFill>
                  <a:schemeClr val="tx1"/>
                </a:solidFill>
                <a:effectLst/>
                <a:latin typeface="Arial" panose="020B0604020202020204" pitchFamily="34" charset="0"/>
                <a:ea typeface="바탕" panose="02030600000101010101" pitchFamily="18" charset="-127"/>
                <a:cs typeface="Arial" panose="020B0604020202020204" pitchFamily="34" charset="0"/>
              </a:rPr>
              <a:t>, and Sanghan Lee</a:t>
            </a:r>
            <a:r>
              <a:rPr lang="en-US" altLang="ko-KR" sz="4000" b="1" kern="100" baseline="30000" dirty="0">
                <a:solidFill>
                  <a:schemeClr val="tx1"/>
                </a:solidFill>
                <a:effectLst/>
                <a:latin typeface="Arial" panose="020B0604020202020204" pitchFamily="34" charset="0"/>
                <a:ea typeface="바탕" panose="02030600000101010101" pitchFamily="18" charset="-127"/>
                <a:cs typeface="Arial" panose="020B0604020202020204" pitchFamily="34" charset="0"/>
              </a:rPr>
              <a:t>1*</a:t>
            </a:r>
          </a:p>
          <a:p>
            <a:pPr algn="ctr">
              <a:lnSpc>
                <a:spcPct val="100000"/>
              </a:lnSpc>
            </a:pPr>
            <a:r>
              <a:rPr lang="en-US" altLang="ko-KR" sz="2000" b="1" kern="100" baseline="30000" dirty="0">
                <a:solidFill>
                  <a:schemeClr val="bg1"/>
                </a:solidFill>
                <a:effectLst/>
                <a:latin typeface="Arial" panose="020B0604020202020204" pitchFamily="34" charset="0"/>
                <a:ea typeface="바탕" panose="02030600000101010101" pitchFamily="18" charset="-127"/>
                <a:cs typeface="Arial" panose="020B0604020202020204" pitchFamily="34" charset="0"/>
              </a:rPr>
              <a:t>25</a:t>
            </a:r>
            <a:br>
              <a:rPr lang="en-US" altLang="ko-KR" sz="4000" b="1" kern="100" baseline="30000" dirty="0">
                <a:solidFill>
                  <a:schemeClr val="tx1"/>
                </a:solidFill>
                <a:effectLst/>
                <a:latin typeface="Arial" panose="020B0604020202020204" pitchFamily="34" charset="0"/>
                <a:ea typeface="바탕" panose="02030600000101010101" pitchFamily="18" charset="-127"/>
                <a:cs typeface="Arial" panose="020B0604020202020204" pitchFamily="34" charset="0"/>
              </a:rPr>
            </a:br>
            <a:r>
              <a:rPr lang="en-US" altLang="ko-KR" sz="4000" b="1" i="1" kern="0" baseline="30000" dirty="0">
                <a:solidFill>
                  <a:schemeClr val="tx1"/>
                </a:solidFill>
                <a:effectLst/>
                <a:latin typeface="Arial" panose="020B0604020202020204" pitchFamily="34" charset="0"/>
                <a:ea typeface="jmhvci"/>
                <a:cs typeface="Arial" panose="020B0604020202020204" pitchFamily="34" charset="0"/>
              </a:rPr>
              <a:t>1</a:t>
            </a:r>
            <a:r>
              <a:rPr lang="en-US" altLang="ko-KR" sz="4000" b="1" i="1" kern="0" dirty="0">
                <a:solidFill>
                  <a:schemeClr val="tx1"/>
                </a:solidFill>
                <a:effectLst/>
                <a:latin typeface="Arial" panose="020B0604020202020204" pitchFamily="34" charset="0"/>
                <a:ea typeface="jmhvci"/>
                <a:cs typeface="Arial" panose="020B0604020202020204" pitchFamily="34" charset="0"/>
              </a:rPr>
              <a:t>Gwangju Institute of Science and Technology (GIST), Korea, </a:t>
            </a:r>
            <a:r>
              <a:rPr lang="en-US" altLang="ko-KR" sz="4000" b="1" i="1" kern="0" baseline="30000" dirty="0">
                <a:solidFill>
                  <a:schemeClr val="tx1"/>
                </a:solidFill>
                <a:effectLst/>
                <a:latin typeface="Arial" panose="020B0604020202020204" pitchFamily="34" charset="0"/>
                <a:ea typeface="jmhvci"/>
                <a:cs typeface="Arial" panose="020B0604020202020204" pitchFamily="34" charset="0"/>
              </a:rPr>
              <a:t>2</a:t>
            </a:r>
            <a:r>
              <a:rPr lang="en-US" altLang="ko-KR" sz="4000" b="1" i="1" kern="0" dirty="0">
                <a:solidFill>
                  <a:schemeClr val="tx1"/>
                </a:solidFill>
                <a:effectLst/>
                <a:latin typeface="Arial" panose="020B0604020202020204" pitchFamily="34" charset="0"/>
                <a:ea typeface="jmhvci"/>
                <a:cs typeface="Arial" panose="020B0604020202020204" pitchFamily="34" charset="0"/>
              </a:rPr>
              <a:t>Hongik University, Korea</a:t>
            </a:r>
            <a:endParaRPr lang="ko-KR" altLang="ko-KR" sz="3600" b="1" kern="100" dirty="0">
              <a:solidFill>
                <a:schemeClr val="tx1"/>
              </a:solidFill>
              <a:effectLst/>
              <a:latin typeface="Arial" panose="020B0604020202020204" pitchFamily="34" charset="0"/>
              <a:ea typeface="MS Mincho" panose="02020609040205080304" pitchFamily="49" charset="-128"/>
              <a:cs typeface="Arial" panose="020B0604020202020204" pitchFamily="34" charset="0"/>
            </a:endParaRPr>
          </a:p>
          <a:p>
            <a:pPr algn="ctr">
              <a:lnSpc>
                <a:spcPct val="100000"/>
              </a:lnSpc>
            </a:pPr>
            <a:r>
              <a:rPr lang="en-US" altLang="ko-KR" sz="4000" b="1" i="1" kern="0" dirty="0">
                <a:solidFill>
                  <a:schemeClr val="tx1"/>
                </a:solidFill>
                <a:effectLst/>
                <a:latin typeface="Arial" panose="020B0604020202020204" pitchFamily="34" charset="0"/>
                <a:ea typeface="jmhvci"/>
                <a:cs typeface="Arial" panose="020B0604020202020204" pitchFamily="34" charset="0"/>
              </a:rPr>
              <a:t>*E-mail: sanghan@gist.ac.kr,</a:t>
            </a:r>
            <a:r>
              <a:rPr lang="en-US" altLang="ko-KR" sz="3600" b="1" i="1" kern="0" dirty="0">
                <a:solidFill>
                  <a:schemeClr val="tx1"/>
                </a:solidFill>
                <a:effectLst/>
                <a:latin typeface="Arial" panose="020B0604020202020204" pitchFamily="34" charset="0"/>
                <a:ea typeface="jmhvci"/>
                <a:cs typeface="Arial" panose="020B0604020202020204" pitchFamily="34" charset="0"/>
              </a:rPr>
              <a:t> jungwoo@hongik.ac.kr</a:t>
            </a:r>
            <a:endParaRPr lang="ko-KR" altLang="ko-KR" sz="3600" b="1" kern="100" dirty="0">
              <a:solidFill>
                <a:schemeClr val="tx1"/>
              </a:solidFill>
              <a:effectLst/>
              <a:latin typeface="Arial" panose="020B0604020202020204" pitchFamily="34" charset="0"/>
              <a:ea typeface="MS Mincho" panose="02020609040205080304" pitchFamily="49" charset="-128"/>
              <a:cs typeface="Arial" panose="020B0604020202020204" pitchFamily="34" charset="0"/>
            </a:endParaRPr>
          </a:p>
        </p:txBody>
      </p:sp>
      <p:pic>
        <p:nvPicPr>
          <p:cNvPr id="6" name="그림 5">
            <a:extLst>
              <a:ext uri="{FF2B5EF4-FFF2-40B4-BE49-F238E27FC236}">
                <a16:creationId xmlns:a16="http://schemas.microsoft.com/office/drawing/2014/main" id="{12843C12-4060-9331-3AAF-D4A2053D0F4A}"/>
              </a:ext>
            </a:extLst>
          </p:cNvPr>
          <p:cNvPicPr>
            <a:picLocks noChangeAspect="1"/>
          </p:cNvPicPr>
          <p:nvPr userDrawn="1"/>
        </p:nvPicPr>
        <p:blipFill>
          <a:blip r:embed="rId5"/>
          <a:stretch>
            <a:fillRect/>
          </a:stretch>
        </p:blipFill>
        <p:spPr>
          <a:xfrm>
            <a:off x="389637" y="836538"/>
            <a:ext cx="10769447" cy="1543312"/>
          </a:xfrm>
          <a:prstGeom prst="rect">
            <a:avLst/>
          </a:prstGeom>
        </p:spPr>
      </p:pic>
    </p:spTree>
    <p:extLst>
      <p:ext uri="{BB962C8B-B14F-4D97-AF65-F5344CB8AC3E}">
        <p14:creationId xmlns:p14="http://schemas.microsoft.com/office/powerpoint/2010/main" val="307142431"/>
      </p:ext>
    </p:extLst>
  </p:cSld>
  <p:clrMap bg1="lt1" tx1="dk1" bg2="lt2" tx2="dk2" accent1="accent1" accent2="accent2" accent3="accent3" accent4="accent4" accent5="accent5" accent6="accent6" hlink="hlink" folHlink="folHlink"/>
  <p:sldLayoutIdLst>
    <p:sldLayoutId id="2147483711" r:id="rId1"/>
  </p:sldLayoutIdLst>
  <p:txStyles>
    <p:titleStyle>
      <a:lvl1pPr algn="l" defTabSz="2429927" rtl="0" eaLnBrk="1" latinLnBrk="1" hangingPunct="1">
        <a:lnSpc>
          <a:spcPct val="90000"/>
        </a:lnSpc>
        <a:spcBef>
          <a:spcPct val="0"/>
        </a:spcBef>
        <a:buNone/>
        <a:defRPr sz="11693" kern="1200">
          <a:solidFill>
            <a:schemeClr val="tx1"/>
          </a:solidFill>
          <a:latin typeface="+mj-lt"/>
          <a:ea typeface="+mj-ea"/>
          <a:cs typeface="+mj-cs"/>
        </a:defRPr>
      </a:lvl1pPr>
    </p:titleStyle>
    <p:bodyStyle>
      <a:lvl1pPr marL="607482" indent="-607482" algn="l" defTabSz="2429927" rtl="0" eaLnBrk="1" latinLnBrk="1" hangingPunct="1">
        <a:lnSpc>
          <a:spcPct val="90000"/>
        </a:lnSpc>
        <a:spcBef>
          <a:spcPts val="2657"/>
        </a:spcBef>
        <a:buFont typeface="Arial" panose="020B0604020202020204" pitchFamily="34" charset="0"/>
        <a:buChar char="•"/>
        <a:defRPr sz="7441" kern="1200">
          <a:solidFill>
            <a:schemeClr val="tx1"/>
          </a:solidFill>
          <a:latin typeface="+mn-lt"/>
          <a:ea typeface="+mn-ea"/>
          <a:cs typeface="+mn-cs"/>
        </a:defRPr>
      </a:lvl1pPr>
      <a:lvl2pPr marL="1822445" indent="-607482" algn="l" defTabSz="2429927" rtl="0" eaLnBrk="1" latinLnBrk="1" hangingPunct="1">
        <a:lnSpc>
          <a:spcPct val="90000"/>
        </a:lnSpc>
        <a:spcBef>
          <a:spcPts val="1329"/>
        </a:spcBef>
        <a:buFont typeface="Arial" panose="020B0604020202020204" pitchFamily="34" charset="0"/>
        <a:buChar char="•"/>
        <a:defRPr sz="6378" kern="1200">
          <a:solidFill>
            <a:schemeClr val="tx1"/>
          </a:solidFill>
          <a:latin typeface="+mn-lt"/>
          <a:ea typeface="+mn-ea"/>
          <a:cs typeface="+mn-cs"/>
        </a:defRPr>
      </a:lvl2pPr>
      <a:lvl3pPr marL="3037408" indent="-607482" algn="l" defTabSz="2429927" rtl="0" eaLnBrk="1" latinLnBrk="1" hangingPunct="1">
        <a:lnSpc>
          <a:spcPct val="90000"/>
        </a:lnSpc>
        <a:spcBef>
          <a:spcPts val="1329"/>
        </a:spcBef>
        <a:buFont typeface="Arial" panose="020B0604020202020204" pitchFamily="34" charset="0"/>
        <a:buChar char="•"/>
        <a:defRPr sz="5315" kern="1200">
          <a:solidFill>
            <a:schemeClr val="tx1"/>
          </a:solidFill>
          <a:latin typeface="+mn-lt"/>
          <a:ea typeface="+mn-ea"/>
          <a:cs typeface="+mn-cs"/>
        </a:defRPr>
      </a:lvl3pPr>
      <a:lvl4pPr marL="4252371" indent="-607482" algn="l" defTabSz="2429927" rtl="0" eaLnBrk="1" latinLnBrk="1" hangingPunct="1">
        <a:lnSpc>
          <a:spcPct val="90000"/>
        </a:lnSpc>
        <a:spcBef>
          <a:spcPts val="1329"/>
        </a:spcBef>
        <a:buFont typeface="Arial" panose="020B0604020202020204" pitchFamily="34" charset="0"/>
        <a:buChar char="•"/>
        <a:defRPr sz="4783" kern="1200">
          <a:solidFill>
            <a:schemeClr val="tx1"/>
          </a:solidFill>
          <a:latin typeface="+mn-lt"/>
          <a:ea typeface="+mn-ea"/>
          <a:cs typeface="+mn-cs"/>
        </a:defRPr>
      </a:lvl4pPr>
      <a:lvl5pPr marL="5467335" indent="-607482" algn="l" defTabSz="2429927" rtl="0" eaLnBrk="1" latinLnBrk="1" hangingPunct="1">
        <a:lnSpc>
          <a:spcPct val="90000"/>
        </a:lnSpc>
        <a:spcBef>
          <a:spcPts val="1329"/>
        </a:spcBef>
        <a:buFont typeface="Arial" panose="020B0604020202020204" pitchFamily="34" charset="0"/>
        <a:buChar char="•"/>
        <a:defRPr sz="4783" kern="1200">
          <a:solidFill>
            <a:schemeClr val="tx1"/>
          </a:solidFill>
          <a:latin typeface="+mn-lt"/>
          <a:ea typeface="+mn-ea"/>
          <a:cs typeface="+mn-cs"/>
        </a:defRPr>
      </a:lvl5pPr>
      <a:lvl6pPr marL="6682298" indent="-607482" algn="l" defTabSz="2429927" rtl="0" eaLnBrk="1" latinLnBrk="1" hangingPunct="1">
        <a:lnSpc>
          <a:spcPct val="90000"/>
        </a:lnSpc>
        <a:spcBef>
          <a:spcPts val="1329"/>
        </a:spcBef>
        <a:buFont typeface="Arial" panose="020B0604020202020204" pitchFamily="34" charset="0"/>
        <a:buChar char="•"/>
        <a:defRPr sz="4783" kern="1200">
          <a:solidFill>
            <a:schemeClr val="tx1"/>
          </a:solidFill>
          <a:latin typeface="+mn-lt"/>
          <a:ea typeface="+mn-ea"/>
          <a:cs typeface="+mn-cs"/>
        </a:defRPr>
      </a:lvl6pPr>
      <a:lvl7pPr marL="7897261" indent="-607482" algn="l" defTabSz="2429927" rtl="0" eaLnBrk="1" latinLnBrk="1" hangingPunct="1">
        <a:lnSpc>
          <a:spcPct val="90000"/>
        </a:lnSpc>
        <a:spcBef>
          <a:spcPts val="1329"/>
        </a:spcBef>
        <a:buFont typeface="Arial" panose="020B0604020202020204" pitchFamily="34" charset="0"/>
        <a:buChar char="•"/>
        <a:defRPr sz="4783" kern="1200">
          <a:solidFill>
            <a:schemeClr val="tx1"/>
          </a:solidFill>
          <a:latin typeface="+mn-lt"/>
          <a:ea typeface="+mn-ea"/>
          <a:cs typeface="+mn-cs"/>
        </a:defRPr>
      </a:lvl7pPr>
      <a:lvl8pPr marL="9112225" indent="-607482" algn="l" defTabSz="2429927" rtl="0" eaLnBrk="1" latinLnBrk="1" hangingPunct="1">
        <a:lnSpc>
          <a:spcPct val="90000"/>
        </a:lnSpc>
        <a:spcBef>
          <a:spcPts val="1329"/>
        </a:spcBef>
        <a:buFont typeface="Arial" panose="020B0604020202020204" pitchFamily="34" charset="0"/>
        <a:buChar char="•"/>
        <a:defRPr sz="4783" kern="1200">
          <a:solidFill>
            <a:schemeClr val="tx1"/>
          </a:solidFill>
          <a:latin typeface="+mn-lt"/>
          <a:ea typeface="+mn-ea"/>
          <a:cs typeface="+mn-cs"/>
        </a:defRPr>
      </a:lvl8pPr>
      <a:lvl9pPr marL="10327188" indent="-607482" algn="l" defTabSz="2429927" rtl="0" eaLnBrk="1" latinLnBrk="1" hangingPunct="1">
        <a:lnSpc>
          <a:spcPct val="90000"/>
        </a:lnSpc>
        <a:spcBef>
          <a:spcPts val="1329"/>
        </a:spcBef>
        <a:buFont typeface="Arial" panose="020B0604020202020204" pitchFamily="34" charset="0"/>
        <a:buChar char="•"/>
        <a:defRPr sz="4783" kern="1200">
          <a:solidFill>
            <a:schemeClr val="tx1"/>
          </a:solidFill>
          <a:latin typeface="+mn-lt"/>
          <a:ea typeface="+mn-ea"/>
          <a:cs typeface="+mn-cs"/>
        </a:defRPr>
      </a:lvl9pPr>
    </p:bodyStyle>
    <p:otherStyle>
      <a:defPPr>
        <a:defRPr lang="ko-KR"/>
      </a:defPPr>
      <a:lvl1pPr marL="0" algn="l" defTabSz="2429927" rtl="0" eaLnBrk="1" latinLnBrk="1" hangingPunct="1">
        <a:defRPr sz="4783" kern="1200">
          <a:solidFill>
            <a:schemeClr val="tx1"/>
          </a:solidFill>
          <a:latin typeface="+mn-lt"/>
          <a:ea typeface="+mn-ea"/>
          <a:cs typeface="+mn-cs"/>
        </a:defRPr>
      </a:lvl1pPr>
      <a:lvl2pPr marL="1214963" algn="l" defTabSz="2429927" rtl="0" eaLnBrk="1" latinLnBrk="1" hangingPunct="1">
        <a:defRPr sz="4783" kern="1200">
          <a:solidFill>
            <a:schemeClr val="tx1"/>
          </a:solidFill>
          <a:latin typeface="+mn-lt"/>
          <a:ea typeface="+mn-ea"/>
          <a:cs typeface="+mn-cs"/>
        </a:defRPr>
      </a:lvl2pPr>
      <a:lvl3pPr marL="2429927" algn="l" defTabSz="2429927" rtl="0" eaLnBrk="1" latinLnBrk="1" hangingPunct="1">
        <a:defRPr sz="4783" kern="1200">
          <a:solidFill>
            <a:schemeClr val="tx1"/>
          </a:solidFill>
          <a:latin typeface="+mn-lt"/>
          <a:ea typeface="+mn-ea"/>
          <a:cs typeface="+mn-cs"/>
        </a:defRPr>
      </a:lvl3pPr>
      <a:lvl4pPr marL="3644890" algn="l" defTabSz="2429927" rtl="0" eaLnBrk="1" latinLnBrk="1" hangingPunct="1">
        <a:defRPr sz="4783" kern="1200">
          <a:solidFill>
            <a:schemeClr val="tx1"/>
          </a:solidFill>
          <a:latin typeface="+mn-lt"/>
          <a:ea typeface="+mn-ea"/>
          <a:cs typeface="+mn-cs"/>
        </a:defRPr>
      </a:lvl4pPr>
      <a:lvl5pPr marL="4859853" algn="l" defTabSz="2429927" rtl="0" eaLnBrk="1" latinLnBrk="1" hangingPunct="1">
        <a:defRPr sz="4783" kern="1200">
          <a:solidFill>
            <a:schemeClr val="tx1"/>
          </a:solidFill>
          <a:latin typeface="+mn-lt"/>
          <a:ea typeface="+mn-ea"/>
          <a:cs typeface="+mn-cs"/>
        </a:defRPr>
      </a:lvl5pPr>
      <a:lvl6pPr marL="6074816" algn="l" defTabSz="2429927" rtl="0" eaLnBrk="1" latinLnBrk="1" hangingPunct="1">
        <a:defRPr sz="4783" kern="1200">
          <a:solidFill>
            <a:schemeClr val="tx1"/>
          </a:solidFill>
          <a:latin typeface="+mn-lt"/>
          <a:ea typeface="+mn-ea"/>
          <a:cs typeface="+mn-cs"/>
        </a:defRPr>
      </a:lvl6pPr>
      <a:lvl7pPr marL="7289780" algn="l" defTabSz="2429927" rtl="0" eaLnBrk="1" latinLnBrk="1" hangingPunct="1">
        <a:defRPr sz="4783" kern="1200">
          <a:solidFill>
            <a:schemeClr val="tx1"/>
          </a:solidFill>
          <a:latin typeface="+mn-lt"/>
          <a:ea typeface="+mn-ea"/>
          <a:cs typeface="+mn-cs"/>
        </a:defRPr>
      </a:lvl7pPr>
      <a:lvl8pPr marL="8504743" algn="l" defTabSz="2429927" rtl="0" eaLnBrk="1" latinLnBrk="1" hangingPunct="1">
        <a:defRPr sz="4783" kern="1200">
          <a:solidFill>
            <a:schemeClr val="tx1"/>
          </a:solidFill>
          <a:latin typeface="+mn-lt"/>
          <a:ea typeface="+mn-ea"/>
          <a:cs typeface="+mn-cs"/>
        </a:defRPr>
      </a:lvl8pPr>
      <a:lvl9pPr marL="9719706" algn="l" defTabSz="2429927" rtl="0" eaLnBrk="1" latinLnBrk="1" hangingPunct="1">
        <a:defRPr sz="4783" kern="1200">
          <a:solidFill>
            <a:schemeClr val="tx1"/>
          </a:solidFill>
          <a:latin typeface="+mn-lt"/>
          <a:ea typeface="+mn-ea"/>
          <a:cs typeface="+mn-cs"/>
        </a:defRPr>
      </a:lvl9pPr>
    </p:otherStyle>
  </p:txStyles>
  <p:extLst>
    <p:ext uri="{27BBF7A9-308A-43DC-89C8-2F10F3537804}">
      <p15:sldGuideLst xmlns:p15="http://schemas.microsoft.com/office/powerpoint/2012/main">
        <p15:guide id="3" orient="horz" pos="13561">
          <p15:clr>
            <a:srgbClr val="F26B43"/>
          </p15:clr>
        </p15:guide>
        <p15:guide id="4" pos="10204">
          <p15:clr>
            <a:srgbClr val="F26B43"/>
          </p15:clr>
        </p15:guide>
      </p15:sldGuideLst>
    </p:ext>
  </p:extLst>
</p:sldMaster>
</file>

<file path=ppt/slides/_rels/slide1.xml.rels><?xml version="1.0" encoding="UTF-8" standalone="yes"?>
<Relationships xmlns="http://schemas.openxmlformats.org/package/2006/relationships"><Relationship Id="rId26" Type="http://schemas.openxmlformats.org/officeDocument/2006/relationships/image" Target="../media/image25.png"/><Relationship Id="rId21" Type="http://schemas.openxmlformats.org/officeDocument/2006/relationships/oleObject" Target="../embeddings/oleObject1.bin"/><Relationship Id="rId34" Type="http://schemas.openxmlformats.org/officeDocument/2006/relationships/image" Target="../media/image33.jpeg"/><Relationship Id="rId42" Type="http://schemas.openxmlformats.org/officeDocument/2006/relationships/oleObject" Target="../embeddings/oleObject4.bin"/><Relationship Id="rId47" Type="http://schemas.openxmlformats.org/officeDocument/2006/relationships/image" Target="../media/image42.wmf"/><Relationship Id="rId50" Type="http://schemas.openxmlformats.org/officeDocument/2006/relationships/image" Target="../media/image44.png"/><Relationship Id="rId55" Type="http://schemas.openxmlformats.org/officeDocument/2006/relationships/image" Target="../media/image47.wmf"/><Relationship Id="rId63" Type="http://schemas.openxmlformats.org/officeDocument/2006/relationships/image" Target="../media/image51.wmf"/><Relationship Id="rId7" Type="http://schemas.openxmlformats.org/officeDocument/2006/relationships/image" Target="../media/image8.svg"/><Relationship Id="rId2" Type="http://schemas.openxmlformats.org/officeDocument/2006/relationships/notesSlide" Target="../notesSlides/notesSlide1.xml"/><Relationship Id="rId16" Type="http://schemas.openxmlformats.org/officeDocument/2006/relationships/image" Target="../media/image17.png"/><Relationship Id="rId29" Type="http://schemas.openxmlformats.org/officeDocument/2006/relationships/image" Target="../media/image28.png"/><Relationship Id="rId11" Type="http://schemas.openxmlformats.org/officeDocument/2006/relationships/image" Target="../media/image12.svg"/><Relationship Id="rId24" Type="http://schemas.openxmlformats.org/officeDocument/2006/relationships/image" Target="../media/image23.wmf"/><Relationship Id="rId32" Type="http://schemas.openxmlformats.org/officeDocument/2006/relationships/image" Target="../media/image31.png"/><Relationship Id="rId37" Type="http://schemas.openxmlformats.org/officeDocument/2006/relationships/image" Target="../media/image36.jpeg"/><Relationship Id="rId40" Type="http://schemas.openxmlformats.org/officeDocument/2006/relationships/oleObject" Target="../embeddings/oleObject3.bin"/><Relationship Id="rId45" Type="http://schemas.openxmlformats.org/officeDocument/2006/relationships/image" Target="../media/image41.wmf"/><Relationship Id="rId53" Type="http://schemas.openxmlformats.org/officeDocument/2006/relationships/image" Target="../media/image46.wmf"/><Relationship Id="rId58" Type="http://schemas.openxmlformats.org/officeDocument/2006/relationships/oleObject" Target="../embeddings/oleObject11.bin"/><Relationship Id="rId66" Type="http://schemas.openxmlformats.org/officeDocument/2006/relationships/image" Target="../media/image53.png"/><Relationship Id="rId5" Type="http://schemas.openxmlformats.org/officeDocument/2006/relationships/image" Target="../media/image6.svg"/><Relationship Id="rId61" Type="http://schemas.openxmlformats.org/officeDocument/2006/relationships/image" Target="../media/image50.wmf"/><Relationship Id="rId19" Type="http://schemas.openxmlformats.org/officeDocument/2006/relationships/image" Target="../media/image20.png"/><Relationship Id="rId14" Type="http://schemas.openxmlformats.org/officeDocument/2006/relationships/image" Target="../media/image15.png"/><Relationship Id="rId22" Type="http://schemas.openxmlformats.org/officeDocument/2006/relationships/image" Target="../media/image22.wmf"/><Relationship Id="rId27" Type="http://schemas.openxmlformats.org/officeDocument/2006/relationships/image" Target="../media/image26.png"/><Relationship Id="rId30" Type="http://schemas.openxmlformats.org/officeDocument/2006/relationships/image" Target="../media/image29.png"/><Relationship Id="rId35" Type="http://schemas.openxmlformats.org/officeDocument/2006/relationships/image" Target="../media/image34.jpeg"/><Relationship Id="rId43" Type="http://schemas.openxmlformats.org/officeDocument/2006/relationships/image" Target="../media/image40.wmf"/><Relationship Id="rId48" Type="http://schemas.openxmlformats.org/officeDocument/2006/relationships/oleObject" Target="../embeddings/oleObject7.bin"/><Relationship Id="rId56" Type="http://schemas.openxmlformats.org/officeDocument/2006/relationships/oleObject" Target="../embeddings/oleObject10.bin"/><Relationship Id="rId64" Type="http://schemas.openxmlformats.org/officeDocument/2006/relationships/oleObject" Target="../embeddings/oleObject14.bin"/><Relationship Id="rId8" Type="http://schemas.openxmlformats.org/officeDocument/2006/relationships/image" Target="../media/image9.png"/><Relationship Id="rId51" Type="http://schemas.openxmlformats.org/officeDocument/2006/relationships/image" Target="../media/image45.png"/><Relationship Id="rId3" Type="http://schemas.openxmlformats.org/officeDocument/2006/relationships/image" Target="../media/image4.png"/><Relationship Id="rId12" Type="http://schemas.openxmlformats.org/officeDocument/2006/relationships/image" Target="../media/image13.png"/><Relationship Id="rId17" Type="http://schemas.openxmlformats.org/officeDocument/2006/relationships/image" Target="../media/image18.png"/><Relationship Id="rId25" Type="http://schemas.openxmlformats.org/officeDocument/2006/relationships/image" Target="../media/image24.jpeg"/><Relationship Id="rId33" Type="http://schemas.openxmlformats.org/officeDocument/2006/relationships/image" Target="../media/image32.jpeg"/><Relationship Id="rId38" Type="http://schemas.openxmlformats.org/officeDocument/2006/relationships/image" Target="../media/image37.jpeg"/><Relationship Id="rId46" Type="http://schemas.openxmlformats.org/officeDocument/2006/relationships/oleObject" Target="../embeddings/oleObject6.bin"/><Relationship Id="rId59" Type="http://schemas.openxmlformats.org/officeDocument/2006/relationships/image" Target="../media/image49.wmf"/><Relationship Id="rId20" Type="http://schemas.openxmlformats.org/officeDocument/2006/relationships/image" Target="../media/image21.svg"/><Relationship Id="rId41" Type="http://schemas.openxmlformats.org/officeDocument/2006/relationships/image" Target="../media/image39.wmf"/><Relationship Id="rId54" Type="http://schemas.openxmlformats.org/officeDocument/2006/relationships/oleObject" Target="../embeddings/oleObject9.bin"/><Relationship Id="rId62" Type="http://schemas.openxmlformats.org/officeDocument/2006/relationships/oleObject" Target="../embeddings/oleObject13.bin"/><Relationship Id="rId1" Type="http://schemas.openxmlformats.org/officeDocument/2006/relationships/slideLayout" Target="../slideLayouts/slideLayout1.xml"/><Relationship Id="rId6" Type="http://schemas.openxmlformats.org/officeDocument/2006/relationships/image" Target="../media/image7.png"/><Relationship Id="rId15" Type="http://schemas.openxmlformats.org/officeDocument/2006/relationships/image" Target="../media/image16.png"/><Relationship Id="rId23" Type="http://schemas.openxmlformats.org/officeDocument/2006/relationships/oleObject" Target="../embeddings/oleObject2.bin"/><Relationship Id="rId28" Type="http://schemas.openxmlformats.org/officeDocument/2006/relationships/image" Target="../media/image27.png"/><Relationship Id="rId36" Type="http://schemas.openxmlformats.org/officeDocument/2006/relationships/image" Target="../media/image35.jpeg"/><Relationship Id="rId49" Type="http://schemas.openxmlformats.org/officeDocument/2006/relationships/image" Target="../media/image43.wmf"/><Relationship Id="rId57" Type="http://schemas.openxmlformats.org/officeDocument/2006/relationships/image" Target="../media/image48.wmf"/><Relationship Id="rId10" Type="http://schemas.openxmlformats.org/officeDocument/2006/relationships/image" Target="../media/image11.png"/><Relationship Id="rId31" Type="http://schemas.openxmlformats.org/officeDocument/2006/relationships/image" Target="../media/image30.png"/><Relationship Id="rId44" Type="http://schemas.openxmlformats.org/officeDocument/2006/relationships/oleObject" Target="../embeddings/oleObject5.bin"/><Relationship Id="rId52" Type="http://schemas.openxmlformats.org/officeDocument/2006/relationships/oleObject" Target="../embeddings/oleObject8.bin"/><Relationship Id="rId60" Type="http://schemas.openxmlformats.org/officeDocument/2006/relationships/oleObject" Target="../embeddings/oleObject12.bin"/><Relationship Id="rId65" Type="http://schemas.openxmlformats.org/officeDocument/2006/relationships/image" Target="../media/image52.wmf"/><Relationship Id="rId4" Type="http://schemas.openxmlformats.org/officeDocument/2006/relationships/image" Target="../media/image5.png"/><Relationship Id="rId9" Type="http://schemas.openxmlformats.org/officeDocument/2006/relationships/image" Target="../media/image10.svg"/><Relationship Id="rId13" Type="http://schemas.openxmlformats.org/officeDocument/2006/relationships/image" Target="../media/image14.png"/><Relationship Id="rId18" Type="http://schemas.openxmlformats.org/officeDocument/2006/relationships/image" Target="../media/image19.png"/><Relationship Id="rId39" Type="http://schemas.openxmlformats.org/officeDocument/2006/relationships/image" Target="../media/image3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7" name="그룹 56">
            <a:extLst>
              <a:ext uri="{FF2B5EF4-FFF2-40B4-BE49-F238E27FC236}">
                <a16:creationId xmlns:a16="http://schemas.microsoft.com/office/drawing/2014/main" id="{03748C68-4387-1471-6DF5-2D236575E953}"/>
              </a:ext>
            </a:extLst>
          </p:cNvPr>
          <p:cNvGrpSpPr/>
          <p:nvPr/>
        </p:nvGrpSpPr>
        <p:grpSpPr>
          <a:xfrm>
            <a:off x="16343660" y="39734251"/>
            <a:ext cx="15913768" cy="3180436"/>
            <a:chOff x="16343660" y="39734251"/>
            <a:chExt cx="15913768" cy="3180436"/>
          </a:xfrm>
        </p:grpSpPr>
        <p:sp>
          <p:nvSpPr>
            <p:cNvPr id="157" name="사각형: 둥근 모서리 156">
              <a:extLst>
                <a:ext uri="{FF2B5EF4-FFF2-40B4-BE49-F238E27FC236}">
                  <a16:creationId xmlns:a16="http://schemas.microsoft.com/office/drawing/2014/main" id="{4FDD7A5C-BCC7-57AD-DC31-DDCDB9E5A33B}"/>
                </a:ext>
              </a:extLst>
            </p:cNvPr>
            <p:cNvSpPr/>
            <p:nvPr/>
          </p:nvSpPr>
          <p:spPr>
            <a:xfrm>
              <a:off x="16343660" y="39775365"/>
              <a:ext cx="15913768" cy="3139322"/>
            </a:xfrm>
            <a:prstGeom prst="roundRect">
              <a:avLst/>
            </a:prstGeom>
            <a:solidFill>
              <a:schemeClr val="bg1"/>
            </a:solidFill>
            <a:ln w="57150">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endParaRPr lang="ko-KR" altLang="en-US" dirty="0"/>
            </a:p>
          </p:txBody>
        </p:sp>
        <p:pic>
          <p:nvPicPr>
            <p:cNvPr id="158" name="그림 157" descr="패턴, 사각형, 직사각형, 픽셀이(가) 표시된 사진&#10;&#10;자동 생성된 설명">
              <a:extLst>
                <a:ext uri="{FF2B5EF4-FFF2-40B4-BE49-F238E27FC236}">
                  <a16:creationId xmlns:a16="http://schemas.microsoft.com/office/drawing/2014/main" id="{B47549C9-999B-495A-E250-8F79FB6BA21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2820" t="-1425" r="10861" b="23503"/>
            <a:stretch/>
          </p:blipFill>
          <p:spPr>
            <a:xfrm>
              <a:off x="29414340" y="40088920"/>
              <a:ext cx="2460533" cy="2512212"/>
            </a:xfrm>
            <a:prstGeom prst="rect">
              <a:avLst/>
            </a:prstGeom>
          </p:spPr>
        </p:pic>
        <p:grpSp>
          <p:nvGrpSpPr>
            <p:cNvPr id="159" name="그룹 158">
              <a:extLst>
                <a:ext uri="{FF2B5EF4-FFF2-40B4-BE49-F238E27FC236}">
                  <a16:creationId xmlns:a16="http://schemas.microsoft.com/office/drawing/2014/main" id="{68D4C251-6ACD-3D6F-0B33-2F1D3F0F78DF}"/>
                </a:ext>
              </a:extLst>
            </p:cNvPr>
            <p:cNvGrpSpPr/>
            <p:nvPr/>
          </p:nvGrpSpPr>
          <p:grpSpPr>
            <a:xfrm>
              <a:off x="22245913" y="39734251"/>
              <a:ext cx="6801862" cy="3070328"/>
              <a:chOff x="21739798" y="39806143"/>
              <a:chExt cx="6801862" cy="3070328"/>
            </a:xfrm>
          </p:grpSpPr>
          <p:sp>
            <p:nvSpPr>
              <p:cNvPr id="161" name="TextBox 160">
                <a:extLst>
                  <a:ext uri="{FF2B5EF4-FFF2-40B4-BE49-F238E27FC236}">
                    <a16:creationId xmlns:a16="http://schemas.microsoft.com/office/drawing/2014/main" id="{7B07CDA8-D37F-BD24-3F7A-4E9AB0CCFB85}"/>
                  </a:ext>
                </a:extLst>
              </p:cNvPr>
              <p:cNvSpPr txBox="1"/>
              <p:nvPr userDrawn="1"/>
            </p:nvSpPr>
            <p:spPr>
              <a:xfrm>
                <a:off x="21739798" y="39806143"/>
                <a:ext cx="6801862" cy="3070328"/>
              </a:xfrm>
              <a:prstGeom prst="rect">
                <a:avLst/>
              </a:prstGeom>
              <a:noFill/>
            </p:spPr>
            <p:txBody>
              <a:bodyPr wrap="none">
                <a:spAutoFit/>
              </a:bodyPr>
              <a:lstStyle/>
              <a:p>
                <a:pPr algn="l">
                  <a:lnSpc>
                    <a:spcPct val="150000"/>
                  </a:lnSpc>
                </a:pPr>
                <a:r>
                  <a:rPr lang="en-US" altLang="ko-KR" sz="3600" b="1" dirty="0">
                    <a:latin typeface="Arial" panose="020B0604020202020204" pitchFamily="34" charset="0"/>
                    <a:cs typeface="Arial" panose="020B0604020202020204" pitchFamily="34" charset="0"/>
                  </a:rPr>
                  <a:t>Inhyeok Oh (Ph.D. Candidate)</a:t>
                </a:r>
                <a:endParaRPr lang="en-US" altLang="ko-KR" sz="700" dirty="0">
                  <a:latin typeface="Arial" panose="020B0604020202020204" pitchFamily="34" charset="0"/>
                  <a:cs typeface="Arial" panose="020B0604020202020204" pitchFamily="34" charset="0"/>
                </a:endParaRPr>
              </a:p>
              <a:p>
                <a:pPr algn="l">
                  <a:lnSpc>
                    <a:spcPts val="3400"/>
                  </a:lnSpc>
                </a:pPr>
                <a:r>
                  <a:rPr lang="en-US" altLang="ko-KR" sz="2600" dirty="0">
                    <a:latin typeface="Arial" panose="020B0604020202020204" pitchFamily="34" charset="0"/>
                    <a:cs typeface="Arial" panose="020B0604020202020204" pitchFamily="34" charset="0"/>
                  </a:rPr>
                  <a:t>     bami1025@gm.gist.ac.kr</a:t>
                </a:r>
              </a:p>
              <a:p>
                <a:pPr algn="l">
                  <a:lnSpc>
                    <a:spcPts val="3400"/>
                  </a:lnSpc>
                </a:pPr>
                <a:r>
                  <a:rPr lang="en-US" altLang="ko-KR" sz="2600" dirty="0">
                    <a:latin typeface="Arial" panose="020B0604020202020204" pitchFamily="34" charset="0"/>
                    <a:cs typeface="Arial" panose="020B0604020202020204" pitchFamily="34" charset="0"/>
                  </a:rPr>
                  <a:t>     +82-10-4998-5172</a:t>
                </a:r>
              </a:p>
              <a:p>
                <a:pPr algn="l">
                  <a:lnSpc>
                    <a:spcPts val="3400"/>
                  </a:lnSpc>
                </a:pPr>
                <a:r>
                  <a:rPr lang="en-US" altLang="ko-KR" sz="2600" dirty="0">
                    <a:latin typeface="Arial" panose="020B0604020202020204" pitchFamily="34" charset="0"/>
                    <a:cs typeface="Arial" panose="020B0604020202020204" pitchFamily="34" charset="0"/>
                  </a:rPr>
                  <a:t>     +82-62-715-2723</a:t>
                </a:r>
              </a:p>
              <a:p>
                <a:pPr algn="l">
                  <a:lnSpc>
                    <a:spcPts val="3400"/>
                  </a:lnSpc>
                </a:pPr>
                <a:r>
                  <a:rPr lang="en-US" altLang="ko-KR" sz="2600" dirty="0">
                    <a:latin typeface="Arial" panose="020B0604020202020204" pitchFamily="34" charset="0"/>
                    <a:cs typeface="Arial" panose="020B0604020202020204" pitchFamily="34" charset="0"/>
                  </a:rPr>
                  <a:t>     https://mse.gist.ac.kr/sanghan/index.do</a:t>
                </a:r>
                <a:br>
                  <a:rPr lang="en-US" altLang="ko-KR" sz="2600" dirty="0">
                    <a:latin typeface="Arial" panose="020B0604020202020204" pitchFamily="34" charset="0"/>
                    <a:cs typeface="Arial" panose="020B0604020202020204" pitchFamily="34" charset="0"/>
                  </a:rPr>
                </a:br>
                <a:r>
                  <a:rPr lang="en-US" altLang="ko-KR" sz="2600" dirty="0">
                    <a:latin typeface="Arial" panose="020B0604020202020204" pitchFamily="34" charset="0"/>
                    <a:cs typeface="Arial" panose="020B0604020202020204" pitchFamily="34" charset="0"/>
                  </a:rPr>
                  <a:t>     @o_bammozzi</a:t>
                </a:r>
              </a:p>
            </p:txBody>
          </p:sp>
          <p:pic>
            <p:nvPicPr>
              <p:cNvPr id="162" name="그래픽 161" descr="수신기 단색으로 채워진">
                <a:extLst>
                  <a:ext uri="{FF2B5EF4-FFF2-40B4-BE49-F238E27FC236}">
                    <a16:creationId xmlns:a16="http://schemas.microsoft.com/office/drawing/2014/main" id="{B9738AB2-D433-20B4-AAC8-B220740C53F8}"/>
                  </a:ext>
                </a:extLst>
              </p:cNvPr>
              <p:cNvPicPr>
                <a:picLocks noChangeAspect="1"/>
              </p:cNvPicPr>
              <p:nvPr userDrawn="1"/>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1822170" y="41624592"/>
                <a:ext cx="354001" cy="354001"/>
              </a:xfrm>
              <a:prstGeom prst="rect">
                <a:avLst/>
              </a:prstGeom>
            </p:spPr>
          </p:pic>
          <p:pic>
            <p:nvPicPr>
              <p:cNvPr id="163" name="그래픽 162" descr="스마트폰 단색으로 채워진">
                <a:extLst>
                  <a:ext uri="{FF2B5EF4-FFF2-40B4-BE49-F238E27FC236}">
                    <a16:creationId xmlns:a16="http://schemas.microsoft.com/office/drawing/2014/main" id="{4EAAA295-10C0-DD32-3883-EA8698058C7A}"/>
                  </a:ext>
                </a:extLst>
              </p:cNvPr>
              <p:cNvPicPr>
                <a:picLocks noChangeAspect="1"/>
              </p:cNvPicPr>
              <p:nvPr userDrawn="1"/>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1822170" y="41171980"/>
                <a:ext cx="354001" cy="354001"/>
              </a:xfrm>
              <a:prstGeom prst="rect">
                <a:avLst/>
              </a:prstGeom>
            </p:spPr>
          </p:pic>
          <p:pic>
            <p:nvPicPr>
              <p:cNvPr id="164" name="그래픽 163" descr="봉투 단색으로 채워진">
                <a:extLst>
                  <a:ext uri="{FF2B5EF4-FFF2-40B4-BE49-F238E27FC236}">
                    <a16:creationId xmlns:a16="http://schemas.microsoft.com/office/drawing/2014/main" id="{D5C7CE3B-BD8C-07C4-920F-7BF6547D361A}"/>
                  </a:ext>
                </a:extLst>
              </p:cNvPr>
              <p:cNvPicPr>
                <a:picLocks noChangeAspect="1"/>
              </p:cNvPicPr>
              <p:nvPr userDrawn="1"/>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1822170" y="40719368"/>
                <a:ext cx="354001" cy="354001"/>
              </a:xfrm>
              <a:prstGeom prst="rect">
                <a:avLst/>
              </a:prstGeom>
            </p:spPr>
          </p:pic>
          <p:sp>
            <p:nvSpPr>
              <p:cNvPr id="165" name="그래픽 68" descr="세계 단색으로 채워진">
                <a:extLst>
                  <a:ext uri="{FF2B5EF4-FFF2-40B4-BE49-F238E27FC236}">
                    <a16:creationId xmlns:a16="http://schemas.microsoft.com/office/drawing/2014/main" id="{CBFDBA3E-B3B7-B6E0-5F17-E2C4B52BA1CA}"/>
                  </a:ext>
                </a:extLst>
              </p:cNvPr>
              <p:cNvSpPr/>
              <p:nvPr/>
            </p:nvSpPr>
            <p:spPr>
              <a:xfrm>
                <a:off x="21859045" y="42077204"/>
                <a:ext cx="280251" cy="280251"/>
              </a:xfrm>
              <a:custGeom>
                <a:avLst/>
                <a:gdLst>
                  <a:gd name="connsiteX0" fmla="*/ 414338 w 723900"/>
                  <a:gd name="connsiteY0" fmla="*/ 661988 h 723900"/>
                  <a:gd name="connsiteX1" fmla="*/ 551498 w 723900"/>
                  <a:gd name="connsiteY1" fmla="*/ 381000 h 723900"/>
                  <a:gd name="connsiteX2" fmla="*/ 665798 w 723900"/>
                  <a:gd name="connsiteY2" fmla="*/ 381000 h 723900"/>
                  <a:gd name="connsiteX3" fmla="*/ 414338 w 723900"/>
                  <a:gd name="connsiteY3" fmla="*/ 661988 h 723900"/>
                  <a:gd name="connsiteX4" fmla="*/ 58103 w 723900"/>
                  <a:gd name="connsiteY4" fmla="*/ 381000 h 723900"/>
                  <a:gd name="connsiteX5" fmla="*/ 172403 w 723900"/>
                  <a:gd name="connsiteY5" fmla="*/ 381000 h 723900"/>
                  <a:gd name="connsiteX6" fmla="*/ 309563 w 723900"/>
                  <a:gd name="connsiteY6" fmla="*/ 661988 h 723900"/>
                  <a:gd name="connsiteX7" fmla="*/ 58103 w 723900"/>
                  <a:gd name="connsiteY7" fmla="*/ 381000 h 723900"/>
                  <a:gd name="connsiteX8" fmla="*/ 309563 w 723900"/>
                  <a:gd name="connsiteY8" fmla="*/ 61913 h 723900"/>
                  <a:gd name="connsiteX9" fmla="*/ 172403 w 723900"/>
                  <a:gd name="connsiteY9" fmla="*/ 342900 h 723900"/>
                  <a:gd name="connsiteX10" fmla="*/ 58103 w 723900"/>
                  <a:gd name="connsiteY10" fmla="*/ 342900 h 723900"/>
                  <a:gd name="connsiteX11" fmla="*/ 309563 w 723900"/>
                  <a:gd name="connsiteY11" fmla="*/ 61913 h 723900"/>
                  <a:gd name="connsiteX12" fmla="*/ 381000 w 723900"/>
                  <a:gd name="connsiteY12" fmla="*/ 381000 h 723900"/>
                  <a:gd name="connsiteX13" fmla="*/ 513398 w 723900"/>
                  <a:gd name="connsiteY13" fmla="*/ 381000 h 723900"/>
                  <a:gd name="connsiteX14" fmla="*/ 381000 w 723900"/>
                  <a:gd name="connsiteY14" fmla="*/ 642938 h 723900"/>
                  <a:gd name="connsiteX15" fmla="*/ 381000 w 723900"/>
                  <a:gd name="connsiteY15" fmla="*/ 381000 h 723900"/>
                  <a:gd name="connsiteX16" fmla="*/ 342900 w 723900"/>
                  <a:gd name="connsiteY16" fmla="*/ 381000 h 723900"/>
                  <a:gd name="connsiteX17" fmla="*/ 342900 w 723900"/>
                  <a:gd name="connsiteY17" fmla="*/ 642938 h 723900"/>
                  <a:gd name="connsiteX18" fmla="*/ 210502 w 723900"/>
                  <a:gd name="connsiteY18" fmla="*/ 381000 h 723900"/>
                  <a:gd name="connsiteX19" fmla="*/ 342900 w 723900"/>
                  <a:gd name="connsiteY19" fmla="*/ 381000 h 723900"/>
                  <a:gd name="connsiteX20" fmla="*/ 381000 w 723900"/>
                  <a:gd name="connsiteY20" fmla="*/ 80963 h 723900"/>
                  <a:gd name="connsiteX21" fmla="*/ 513398 w 723900"/>
                  <a:gd name="connsiteY21" fmla="*/ 342900 h 723900"/>
                  <a:gd name="connsiteX22" fmla="*/ 381000 w 723900"/>
                  <a:gd name="connsiteY22" fmla="*/ 342900 h 723900"/>
                  <a:gd name="connsiteX23" fmla="*/ 381000 w 723900"/>
                  <a:gd name="connsiteY23" fmla="*/ 80963 h 723900"/>
                  <a:gd name="connsiteX24" fmla="*/ 342900 w 723900"/>
                  <a:gd name="connsiteY24" fmla="*/ 342900 h 723900"/>
                  <a:gd name="connsiteX25" fmla="*/ 210502 w 723900"/>
                  <a:gd name="connsiteY25" fmla="*/ 342900 h 723900"/>
                  <a:gd name="connsiteX26" fmla="*/ 342900 w 723900"/>
                  <a:gd name="connsiteY26" fmla="*/ 80963 h 723900"/>
                  <a:gd name="connsiteX27" fmla="*/ 342900 w 723900"/>
                  <a:gd name="connsiteY27" fmla="*/ 342900 h 723900"/>
                  <a:gd name="connsiteX28" fmla="*/ 665798 w 723900"/>
                  <a:gd name="connsiteY28" fmla="*/ 342900 h 723900"/>
                  <a:gd name="connsiteX29" fmla="*/ 551498 w 723900"/>
                  <a:gd name="connsiteY29" fmla="*/ 342900 h 723900"/>
                  <a:gd name="connsiteX30" fmla="*/ 414338 w 723900"/>
                  <a:gd name="connsiteY30" fmla="*/ 61913 h 723900"/>
                  <a:gd name="connsiteX31" fmla="*/ 665798 w 723900"/>
                  <a:gd name="connsiteY31" fmla="*/ 342900 h 723900"/>
                  <a:gd name="connsiteX32" fmla="*/ 361950 w 723900"/>
                  <a:gd name="connsiteY32" fmla="*/ 0 h 723900"/>
                  <a:gd name="connsiteX33" fmla="*/ 0 w 723900"/>
                  <a:gd name="connsiteY33" fmla="*/ 361950 h 723900"/>
                  <a:gd name="connsiteX34" fmla="*/ 361950 w 723900"/>
                  <a:gd name="connsiteY34" fmla="*/ 723900 h 723900"/>
                  <a:gd name="connsiteX35" fmla="*/ 723900 w 723900"/>
                  <a:gd name="connsiteY35" fmla="*/ 361950 h 723900"/>
                  <a:gd name="connsiteX36" fmla="*/ 361950 w 723900"/>
                  <a:gd name="connsiteY36" fmla="*/ 0 h 723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723900" h="723900">
                    <a:moveTo>
                      <a:pt x="414338" y="661988"/>
                    </a:moveTo>
                    <a:cubicBezTo>
                      <a:pt x="476250" y="585788"/>
                      <a:pt x="544830" y="489585"/>
                      <a:pt x="551498" y="381000"/>
                    </a:cubicBezTo>
                    <a:lnTo>
                      <a:pt x="665798" y="381000"/>
                    </a:lnTo>
                    <a:cubicBezTo>
                      <a:pt x="657225" y="522923"/>
                      <a:pt x="551498" y="638175"/>
                      <a:pt x="414338" y="661988"/>
                    </a:cubicBezTo>
                    <a:close/>
                    <a:moveTo>
                      <a:pt x="58103" y="381000"/>
                    </a:moveTo>
                    <a:lnTo>
                      <a:pt x="172403" y="381000"/>
                    </a:lnTo>
                    <a:cubicBezTo>
                      <a:pt x="180023" y="489585"/>
                      <a:pt x="247650" y="585788"/>
                      <a:pt x="309563" y="661988"/>
                    </a:cubicBezTo>
                    <a:cubicBezTo>
                      <a:pt x="172403" y="638175"/>
                      <a:pt x="66675" y="522923"/>
                      <a:pt x="58103" y="381000"/>
                    </a:cubicBezTo>
                    <a:close/>
                    <a:moveTo>
                      <a:pt x="309563" y="61913"/>
                    </a:moveTo>
                    <a:cubicBezTo>
                      <a:pt x="247650" y="138113"/>
                      <a:pt x="179070" y="234315"/>
                      <a:pt x="172403" y="342900"/>
                    </a:cubicBezTo>
                    <a:lnTo>
                      <a:pt x="58103" y="342900"/>
                    </a:lnTo>
                    <a:cubicBezTo>
                      <a:pt x="66675" y="200978"/>
                      <a:pt x="172403" y="85725"/>
                      <a:pt x="309563" y="61913"/>
                    </a:cubicBezTo>
                    <a:close/>
                    <a:moveTo>
                      <a:pt x="381000" y="381000"/>
                    </a:moveTo>
                    <a:lnTo>
                      <a:pt x="513398" y="381000"/>
                    </a:lnTo>
                    <a:cubicBezTo>
                      <a:pt x="505778" y="479108"/>
                      <a:pt x="441960" y="567690"/>
                      <a:pt x="381000" y="642938"/>
                    </a:cubicBezTo>
                    <a:lnTo>
                      <a:pt x="381000" y="381000"/>
                    </a:lnTo>
                    <a:close/>
                    <a:moveTo>
                      <a:pt x="342900" y="381000"/>
                    </a:moveTo>
                    <a:lnTo>
                      <a:pt x="342900" y="642938"/>
                    </a:lnTo>
                    <a:cubicBezTo>
                      <a:pt x="281940" y="567690"/>
                      <a:pt x="218123" y="479108"/>
                      <a:pt x="210502" y="381000"/>
                    </a:cubicBezTo>
                    <a:lnTo>
                      <a:pt x="342900" y="381000"/>
                    </a:lnTo>
                    <a:close/>
                    <a:moveTo>
                      <a:pt x="381000" y="80963"/>
                    </a:moveTo>
                    <a:cubicBezTo>
                      <a:pt x="441960" y="156210"/>
                      <a:pt x="505778" y="243840"/>
                      <a:pt x="513398" y="342900"/>
                    </a:cubicBezTo>
                    <a:lnTo>
                      <a:pt x="381000" y="342900"/>
                    </a:lnTo>
                    <a:lnTo>
                      <a:pt x="381000" y="80963"/>
                    </a:lnTo>
                    <a:close/>
                    <a:moveTo>
                      <a:pt x="342900" y="342900"/>
                    </a:moveTo>
                    <a:lnTo>
                      <a:pt x="210502" y="342900"/>
                    </a:lnTo>
                    <a:cubicBezTo>
                      <a:pt x="218123" y="244793"/>
                      <a:pt x="281940" y="156210"/>
                      <a:pt x="342900" y="80963"/>
                    </a:cubicBezTo>
                    <a:lnTo>
                      <a:pt x="342900" y="342900"/>
                    </a:lnTo>
                    <a:close/>
                    <a:moveTo>
                      <a:pt x="665798" y="342900"/>
                    </a:moveTo>
                    <a:lnTo>
                      <a:pt x="551498" y="342900"/>
                    </a:lnTo>
                    <a:cubicBezTo>
                      <a:pt x="544830" y="234315"/>
                      <a:pt x="476250" y="138113"/>
                      <a:pt x="414338" y="61913"/>
                    </a:cubicBezTo>
                    <a:cubicBezTo>
                      <a:pt x="551498" y="85725"/>
                      <a:pt x="657225" y="200978"/>
                      <a:pt x="665798" y="342900"/>
                    </a:cubicBezTo>
                    <a:close/>
                    <a:moveTo>
                      <a:pt x="361950" y="0"/>
                    </a:moveTo>
                    <a:cubicBezTo>
                      <a:pt x="161925" y="0"/>
                      <a:pt x="0" y="161925"/>
                      <a:pt x="0" y="361950"/>
                    </a:cubicBezTo>
                    <a:cubicBezTo>
                      <a:pt x="0" y="561975"/>
                      <a:pt x="161925" y="723900"/>
                      <a:pt x="361950" y="723900"/>
                    </a:cubicBezTo>
                    <a:cubicBezTo>
                      <a:pt x="561975" y="723900"/>
                      <a:pt x="723900" y="561975"/>
                      <a:pt x="723900" y="361950"/>
                    </a:cubicBezTo>
                    <a:cubicBezTo>
                      <a:pt x="723900" y="161925"/>
                      <a:pt x="561975" y="0"/>
                      <a:pt x="361950" y="0"/>
                    </a:cubicBezTo>
                    <a:close/>
                  </a:path>
                </a:pathLst>
              </a:custGeom>
              <a:solidFill>
                <a:srgbClr val="000000"/>
              </a:solidFill>
              <a:ln w="9525" cap="flat">
                <a:noFill/>
                <a:prstDash val="solid"/>
                <a:miter/>
              </a:ln>
            </p:spPr>
            <p:txBody>
              <a:bodyPr wrap="none" rtlCol="0" anchor="ctr"/>
              <a:lstStyle/>
              <a:p>
                <a:endParaRPr lang="ko-KR" altLang="en-US"/>
              </a:p>
            </p:txBody>
          </p:sp>
          <p:pic>
            <p:nvPicPr>
              <p:cNvPr id="166" name="그래픽 165" descr="보내다 단색으로 채워진">
                <a:extLst>
                  <a:ext uri="{FF2B5EF4-FFF2-40B4-BE49-F238E27FC236}">
                    <a16:creationId xmlns:a16="http://schemas.microsoft.com/office/drawing/2014/main" id="{DA9DB577-04A1-3163-8FAC-7C8CB1D6DEE6}"/>
                  </a:ext>
                </a:extLst>
              </p:cNvPr>
              <p:cNvPicPr>
                <a:picLocks noChangeAspect="1"/>
              </p:cNvPicPr>
              <p:nvPr userDrawn="1"/>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21822170" y="42456065"/>
                <a:ext cx="354001" cy="354001"/>
              </a:xfrm>
              <a:prstGeom prst="rect">
                <a:avLst/>
              </a:prstGeom>
            </p:spPr>
          </p:pic>
        </p:grpSp>
        <p:pic>
          <p:nvPicPr>
            <p:cNvPr id="167" name="그림 166" descr="그래픽, 텍스트, 그래픽 디자인, 폰트이(가) 표시된 사진&#10;&#10;자동 생성된 설명">
              <a:extLst>
                <a:ext uri="{FF2B5EF4-FFF2-40B4-BE49-F238E27FC236}">
                  <a16:creationId xmlns:a16="http://schemas.microsoft.com/office/drawing/2014/main" id="{C0C3A66B-1DCE-A4CB-22D6-589A2AFB5F54}"/>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6944376" y="40580572"/>
              <a:ext cx="4700822" cy="1747034"/>
            </a:xfrm>
            <a:prstGeom prst="rect">
              <a:avLst/>
            </a:prstGeom>
          </p:spPr>
        </p:pic>
      </p:grpSp>
      <p:grpSp>
        <p:nvGrpSpPr>
          <p:cNvPr id="448" name="그룹 447">
            <a:extLst>
              <a:ext uri="{FF2B5EF4-FFF2-40B4-BE49-F238E27FC236}">
                <a16:creationId xmlns:a16="http://schemas.microsoft.com/office/drawing/2014/main" id="{BE27578D-2E6F-8221-D160-12A1A698E051}"/>
              </a:ext>
            </a:extLst>
          </p:cNvPr>
          <p:cNvGrpSpPr/>
          <p:nvPr/>
        </p:nvGrpSpPr>
        <p:grpSpPr>
          <a:xfrm>
            <a:off x="298576" y="7625794"/>
            <a:ext cx="31801902" cy="5565762"/>
            <a:chOff x="298576" y="7625794"/>
            <a:chExt cx="31801902" cy="5565762"/>
          </a:xfrm>
        </p:grpSpPr>
        <p:sp>
          <p:nvSpPr>
            <p:cNvPr id="177" name="사각형: 둥근 모서리 176">
              <a:extLst>
                <a:ext uri="{FF2B5EF4-FFF2-40B4-BE49-F238E27FC236}">
                  <a16:creationId xmlns:a16="http://schemas.microsoft.com/office/drawing/2014/main" id="{73A3C35D-13B7-E0AF-7A18-687921BD4A16}"/>
                </a:ext>
              </a:extLst>
            </p:cNvPr>
            <p:cNvSpPr/>
            <p:nvPr/>
          </p:nvSpPr>
          <p:spPr>
            <a:xfrm>
              <a:off x="298576" y="8401385"/>
              <a:ext cx="31801902" cy="4790171"/>
            </a:xfrm>
            <a:prstGeom prst="roundRect">
              <a:avLst>
                <a:gd name="adj" fmla="val 16137"/>
              </a:avLst>
            </a:prstGeom>
            <a:noFill/>
            <a:ln w="57150">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lIns="288000" tIns="0" rIns="288000" bIns="180000" rtlCol="0" anchor="ctr"/>
            <a:lstStyle/>
            <a:p>
              <a:pPr marL="0" marR="0" lvl="0" indent="0" algn="just" defTabSz="4215874" rtl="0" eaLnBrk="1" fontAlgn="auto" latinLnBrk="1" hangingPunct="1">
                <a:lnSpc>
                  <a:spcPct val="150000"/>
                </a:lnSpc>
                <a:spcBef>
                  <a:spcPts val="0"/>
                </a:spcBef>
                <a:spcAft>
                  <a:spcPts val="0"/>
                </a:spcAft>
                <a:buClrTx/>
                <a:buSzTx/>
                <a:buFontTx/>
                <a:buNone/>
                <a:tabLst/>
                <a:defRPr/>
              </a:pPr>
              <a:r>
                <a:rPr lang="de-DE" altLang="ko-KR" sz="2400" b="1" kern="100" dirty="0">
                  <a:solidFill>
                    <a:srgbClr val="0000FF"/>
                  </a:solidFill>
                  <a:effectLst/>
                  <a:latin typeface="Arial" panose="020B0604020202020204" pitchFamily="34" charset="0"/>
                  <a:ea typeface="맑은 고딕" panose="020B0503020000020004" pitchFamily="50" charset="-127"/>
                  <a:cs typeface="Arial" panose="020B0604020202020204" pitchFamily="34" charset="0"/>
                </a:rPr>
                <a:t>Vanadium diselenides (VSe</a:t>
              </a:r>
              <a:r>
                <a:rPr lang="de-DE" altLang="ko-KR" sz="2400" b="1" kern="100" baseline="-25000" dirty="0">
                  <a:solidFill>
                    <a:srgbClr val="0000FF"/>
                  </a:solidFill>
                  <a:effectLst/>
                  <a:latin typeface="Arial" panose="020B0604020202020204" pitchFamily="34" charset="0"/>
                  <a:ea typeface="맑은 고딕" panose="020B0503020000020004" pitchFamily="50" charset="-127"/>
                  <a:cs typeface="Arial" panose="020B0604020202020204" pitchFamily="34" charset="0"/>
                </a:rPr>
                <a:t>2</a:t>
              </a:r>
              <a:r>
                <a:rPr lang="de-DE" altLang="ko-KR" sz="2400" b="1" kern="100" dirty="0">
                  <a:solidFill>
                    <a:srgbClr val="0000FF"/>
                  </a:solidFill>
                  <a:effectLst/>
                  <a:latin typeface="Arial" panose="020B0604020202020204" pitchFamily="34" charset="0"/>
                  <a:ea typeface="맑은 고딕" panose="020B0503020000020004" pitchFamily="50" charset="-127"/>
                  <a:cs typeface="Arial" panose="020B0604020202020204" pitchFamily="34" charset="0"/>
                </a:rPr>
                <a:t>)</a:t>
              </a:r>
              <a:r>
                <a:rPr lang="de-DE" altLang="ko-KR" sz="2400" b="1" kern="100" dirty="0">
                  <a:solidFill>
                    <a:schemeClr val="tx1"/>
                  </a:solidFill>
                  <a:effectLst/>
                  <a:latin typeface="Arial" panose="020B0604020202020204" pitchFamily="34" charset="0"/>
                  <a:ea typeface="맑은 고딕" panose="020B0503020000020004" pitchFamily="50" charset="-127"/>
                  <a:cs typeface="Arial" panose="020B0604020202020204" pitchFamily="34" charset="0"/>
                </a:rPr>
                <a:t>, which is known as </a:t>
              </a:r>
              <a:r>
                <a:rPr lang="de-DE" altLang="ko-KR" sz="2400" b="1" kern="100" dirty="0">
                  <a:solidFill>
                    <a:srgbClr val="0000FF"/>
                  </a:solidFill>
                  <a:effectLst/>
                  <a:latin typeface="Arial" panose="020B0604020202020204" pitchFamily="34" charset="0"/>
                  <a:ea typeface="맑은 고딕" panose="020B0503020000020004" pitchFamily="50" charset="-127"/>
                  <a:cs typeface="Arial" panose="020B0604020202020204" pitchFamily="34" charset="0"/>
                </a:rPr>
                <a:t>a room-temperature (RT) ferromagentic </a:t>
              </a:r>
              <a:r>
                <a:rPr lang="de-DE" altLang="ko-KR" sz="2400" b="1" kern="100" dirty="0">
                  <a:solidFill>
                    <a:schemeClr val="tx1"/>
                  </a:solidFill>
                  <a:effectLst/>
                  <a:latin typeface="Arial" panose="020B0604020202020204" pitchFamily="34" charset="0"/>
                  <a:ea typeface="맑은 고딕" panose="020B0503020000020004" pitchFamily="50" charset="-127"/>
                  <a:cs typeface="Arial" panose="020B0604020202020204" pitchFamily="34" charset="0"/>
                </a:rPr>
                <a:t>two-dimensional (2D) semiconductor, is a promising candidate f</a:t>
              </a:r>
              <a:r>
                <a:rPr lang="de-DE" altLang="ko-KR" sz="2400" b="1" kern="100" dirty="0">
                  <a:solidFill>
                    <a:schemeClr val="tx1"/>
                  </a:solidFill>
                  <a:effectLst/>
                  <a:latin typeface="Arial" panose="020B0604020202020204" pitchFamily="34" charset="0"/>
                  <a:ea typeface="MS Mincho" panose="02020609040205080304" pitchFamily="49" charset="-128"/>
                  <a:cs typeface="Arial" panose="020B0604020202020204" pitchFamily="34" charset="0"/>
                </a:rPr>
                <a:t>or emerging spintronics applications.</a:t>
              </a:r>
              <a:r>
                <a:rPr lang="de-DE" altLang="ko-KR" sz="2400" b="1" kern="100" dirty="0">
                  <a:solidFill>
                    <a:schemeClr val="tx1"/>
                  </a:solidFill>
                  <a:effectLst/>
                  <a:latin typeface="Arial" panose="020B0604020202020204" pitchFamily="34" charset="0"/>
                  <a:ea typeface="맑은 고딕" panose="020B0503020000020004" pitchFamily="50" charset="-127"/>
                  <a:cs typeface="Arial" panose="020B0604020202020204" pitchFamily="34" charset="0"/>
                </a:rPr>
                <a:t> The ferromagnetism of 2D van der Waals VSe</a:t>
              </a:r>
              <a:r>
                <a:rPr lang="de-DE" altLang="ko-KR" sz="2400" b="1" kern="100" baseline="-25000" dirty="0">
                  <a:solidFill>
                    <a:schemeClr val="tx1"/>
                  </a:solidFill>
                  <a:effectLst/>
                  <a:latin typeface="Arial" panose="020B0604020202020204" pitchFamily="34" charset="0"/>
                  <a:ea typeface="맑은 고딕" panose="020B0503020000020004" pitchFamily="50" charset="-127"/>
                  <a:cs typeface="Arial" panose="020B0604020202020204" pitchFamily="34" charset="0"/>
                </a:rPr>
                <a:t>2</a:t>
              </a:r>
              <a:r>
                <a:rPr lang="de-DE" altLang="ko-KR" sz="2400" b="1" kern="100" dirty="0">
                  <a:solidFill>
                    <a:schemeClr val="tx1"/>
                  </a:solidFill>
                  <a:effectLst/>
                  <a:latin typeface="Arial" panose="020B0604020202020204" pitchFamily="34" charset="0"/>
                  <a:ea typeface="맑은 고딕" panose="020B0503020000020004" pitchFamily="50" charset="-127"/>
                  <a:cs typeface="Arial" panose="020B0604020202020204" pitchFamily="34" charset="0"/>
                </a:rPr>
                <a:t> can be influenced by several factors, including point defects, number of layers, and phase, but its origin is still debatable to date. The development of new synthesis platforms that can efficiently control the factors mentioned above is a good step towards understanding the origin of magnetism in 2D materials</a:t>
              </a:r>
              <a:r>
                <a:rPr lang="de-DE" altLang="ko-KR" sz="2400" b="1" kern="100" dirty="0">
                  <a:solidFill>
                    <a:srgbClr val="FF0000"/>
                  </a:solidFill>
                  <a:effectLst/>
                  <a:latin typeface="Arial" panose="020B0604020202020204" pitchFamily="34" charset="0"/>
                  <a:ea typeface="맑은 고딕" panose="020B0503020000020004" pitchFamily="50" charset="-127"/>
                  <a:cs typeface="Arial" panose="020B0604020202020204" pitchFamily="34" charset="0"/>
                </a:rPr>
                <a:t>.  </a:t>
              </a:r>
              <a:r>
                <a:rPr lang="de-DE" altLang="ko-KR" sz="2400" b="1" kern="100" dirty="0">
                  <a:solidFill>
                    <a:srgbClr val="FF0000"/>
                  </a:solidFill>
                  <a:effectLst/>
                  <a:latin typeface="Arial" panose="020B0604020202020204" pitchFamily="34" charset="0"/>
                  <a:ea typeface="바탕" panose="02030600000101010101" pitchFamily="18" charset="-127"/>
                  <a:cs typeface="Arial" panose="020B0604020202020204" pitchFamily="34" charset="0"/>
                </a:rPr>
                <a:t>In this study, we successfully synthesized VSe</a:t>
              </a:r>
              <a:r>
                <a:rPr lang="de-DE" altLang="ko-KR" sz="2400" b="1" kern="100" baseline="-25000" dirty="0">
                  <a:solidFill>
                    <a:srgbClr val="FF0000"/>
                  </a:solidFill>
                  <a:effectLst/>
                  <a:latin typeface="Arial" panose="020B0604020202020204" pitchFamily="34" charset="0"/>
                  <a:ea typeface="바탕" panose="02030600000101010101" pitchFamily="18" charset="-127"/>
                  <a:cs typeface="Arial" panose="020B0604020202020204" pitchFamily="34" charset="0"/>
                </a:rPr>
                <a:t>2</a:t>
              </a:r>
              <a:r>
                <a:rPr lang="de-DE" altLang="ko-KR" sz="2400" b="1" kern="100" dirty="0">
                  <a:solidFill>
                    <a:srgbClr val="FF0000"/>
                  </a:solidFill>
                  <a:effectLst/>
                  <a:latin typeface="Arial" panose="020B0604020202020204" pitchFamily="34" charset="0"/>
                  <a:ea typeface="바탕" panose="02030600000101010101" pitchFamily="18" charset="-127"/>
                  <a:cs typeface="Arial" panose="020B0604020202020204" pitchFamily="34" charset="0"/>
                </a:rPr>
                <a:t> thin films via a hybrid deposition method. </a:t>
              </a:r>
              <a:r>
                <a:rPr lang="en-US" altLang="ko-KR" sz="2400" b="1" kern="100" dirty="0">
                  <a:solidFill>
                    <a:srgbClr val="FF0000"/>
                  </a:solidFill>
                  <a:effectLst/>
                  <a:latin typeface="Arial" panose="020B0604020202020204" pitchFamily="34" charset="0"/>
                  <a:ea typeface="바탕" panose="02030600000101010101" pitchFamily="18" charset="-127"/>
                  <a:cs typeface="Arial" panose="020B0604020202020204" pitchFamily="34" charset="0"/>
                </a:rPr>
                <a:t>In this hybrid deposition method, a vanadium flux is supplied by a pulsed laser to a vanadium metal target, and a sufficient amount of Se flux is introduced by a thermal evaporator to ensure adsorption-controlled growth conditions.</a:t>
              </a:r>
              <a:r>
                <a:rPr lang="en-US" altLang="ko-KR" sz="2400" b="1" kern="100" dirty="0">
                  <a:solidFill>
                    <a:schemeClr val="tx1"/>
                  </a:solidFill>
                  <a:effectLst/>
                  <a:latin typeface="Arial" panose="020B0604020202020204" pitchFamily="34" charset="0"/>
                  <a:ea typeface="바탕" panose="02030600000101010101" pitchFamily="18" charset="-127"/>
                  <a:cs typeface="Arial" panose="020B0604020202020204" pitchFamily="34" charset="0"/>
                </a:rPr>
                <a:t> Notably, highly </a:t>
              </a:r>
              <a:r>
                <a:rPr lang="en-US" altLang="ko-KR" sz="2400" b="1" i="1" kern="100" dirty="0">
                  <a:solidFill>
                    <a:schemeClr val="tx1"/>
                  </a:solidFill>
                  <a:effectLst/>
                  <a:latin typeface="Arial" panose="020B0604020202020204" pitchFamily="34" charset="0"/>
                  <a:ea typeface="바탕" panose="02030600000101010101" pitchFamily="18" charset="-127"/>
                  <a:cs typeface="Arial" panose="020B0604020202020204" pitchFamily="34" charset="0"/>
                </a:rPr>
                <a:t>c</a:t>
              </a:r>
              <a:r>
                <a:rPr lang="en-US" altLang="ko-KR" sz="2400" b="1" kern="100" dirty="0">
                  <a:solidFill>
                    <a:schemeClr val="tx1"/>
                  </a:solidFill>
                  <a:effectLst/>
                  <a:latin typeface="Arial" panose="020B0604020202020204" pitchFamily="34" charset="0"/>
                  <a:ea typeface="바탕" panose="02030600000101010101" pitchFamily="18" charset="-127"/>
                  <a:cs typeface="Arial" panose="020B0604020202020204" pitchFamily="34" charset="0"/>
                </a:rPr>
                <a:t>-axis oriented 1T-VSe</a:t>
              </a:r>
              <a:r>
                <a:rPr lang="en-US" altLang="ko-KR" sz="2400" b="1" kern="100" baseline="-25000" dirty="0">
                  <a:solidFill>
                    <a:schemeClr val="tx1"/>
                  </a:solidFill>
                  <a:effectLst/>
                  <a:latin typeface="Arial" panose="020B0604020202020204" pitchFamily="34" charset="0"/>
                  <a:ea typeface="바탕" panose="02030600000101010101" pitchFamily="18" charset="-127"/>
                  <a:cs typeface="Arial" panose="020B0604020202020204" pitchFamily="34" charset="0"/>
                </a:rPr>
                <a:t>2</a:t>
              </a:r>
              <a:r>
                <a:rPr lang="en-US" altLang="ko-KR" sz="2400" b="1" kern="100" dirty="0">
                  <a:solidFill>
                    <a:schemeClr val="tx1"/>
                  </a:solidFill>
                  <a:effectLst/>
                  <a:latin typeface="Arial" panose="020B0604020202020204" pitchFamily="34" charset="0"/>
                  <a:ea typeface="바탕" panose="02030600000101010101" pitchFamily="18" charset="-127"/>
                  <a:cs typeface="Arial" panose="020B0604020202020204" pitchFamily="34" charset="0"/>
                </a:rPr>
                <a:t> film is obtained on Si substrate with native oxides, indicating that the grain orientation of VSe</a:t>
              </a:r>
              <a:r>
                <a:rPr lang="en-US" altLang="ko-KR" sz="2400" b="1" kern="100" baseline="-25000" dirty="0">
                  <a:solidFill>
                    <a:schemeClr val="tx1"/>
                  </a:solidFill>
                  <a:effectLst/>
                  <a:latin typeface="Arial" panose="020B0604020202020204" pitchFamily="34" charset="0"/>
                  <a:ea typeface="바탕" panose="02030600000101010101" pitchFamily="18" charset="-127"/>
                  <a:cs typeface="Arial" panose="020B0604020202020204" pitchFamily="34" charset="0"/>
                </a:rPr>
                <a:t>2</a:t>
              </a:r>
              <a:r>
                <a:rPr lang="en-US" altLang="ko-KR" sz="2400" b="1" kern="100" dirty="0">
                  <a:solidFill>
                    <a:schemeClr val="tx1"/>
                  </a:solidFill>
                  <a:effectLst/>
                  <a:latin typeface="Arial" panose="020B0604020202020204" pitchFamily="34" charset="0"/>
                  <a:ea typeface="바탕" panose="02030600000101010101" pitchFamily="18" charset="-127"/>
                  <a:cs typeface="Arial" panose="020B0604020202020204" pitchFamily="34" charset="0"/>
                </a:rPr>
                <a:t> film is insensitive to the structural relationship or crystallographic orientation between the film and substrate.</a:t>
              </a:r>
              <a:r>
                <a:rPr lang="en-US" altLang="ko-KR" sz="2400" b="1" kern="100" dirty="0">
                  <a:solidFill>
                    <a:schemeClr val="tx1"/>
                  </a:solidFill>
                  <a:effectLst/>
                  <a:latin typeface="Arial" panose="020B0604020202020204" pitchFamily="34" charset="0"/>
                  <a:ea typeface="MS Mincho" panose="02020609040205080304" pitchFamily="49" charset="-128"/>
                  <a:cs typeface="Arial" panose="020B0604020202020204" pitchFamily="34" charset="0"/>
                </a:rPr>
                <a:t> </a:t>
              </a:r>
              <a:r>
                <a:rPr lang="en-US" altLang="ko-KR" sz="2400" b="1" kern="100" dirty="0">
                  <a:solidFill>
                    <a:schemeClr val="tx1"/>
                  </a:solidFill>
                  <a:effectLst/>
                  <a:latin typeface="Arial" panose="020B0604020202020204" pitchFamily="34" charset="0"/>
                  <a:ea typeface="바탕" panose="02030600000101010101" pitchFamily="18" charset="-127"/>
                  <a:cs typeface="Arial" panose="020B0604020202020204" pitchFamily="34" charset="0"/>
                </a:rPr>
                <a:t>Furthermore, by post-annealing process of the as-grown 1T-VSe</a:t>
              </a:r>
              <a:r>
                <a:rPr lang="en-US" altLang="ko-KR" sz="2400" b="1" kern="100" baseline="-25000" dirty="0">
                  <a:solidFill>
                    <a:schemeClr val="tx1"/>
                  </a:solidFill>
                  <a:effectLst/>
                  <a:latin typeface="Arial" panose="020B0604020202020204" pitchFamily="34" charset="0"/>
                  <a:ea typeface="바탕" panose="02030600000101010101" pitchFamily="18" charset="-127"/>
                  <a:cs typeface="Arial" panose="020B0604020202020204" pitchFamily="34" charset="0"/>
                </a:rPr>
                <a:t>2</a:t>
              </a:r>
              <a:r>
                <a:rPr lang="en-US" altLang="ko-KR" sz="2400" b="1" kern="100" dirty="0">
                  <a:solidFill>
                    <a:schemeClr val="tx1"/>
                  </a:solidFill>
                  <a:effectLst/>
                  <a:latin typeface="Arial" panose="020B0604020202020204" pitchFamily="34" charset="0"/>
                  <a:ea typeface="바탕" panose="02030600000101010101" pitchFamily="18" charset="-127"/>
                  <a:cs typeface="Arial" panose="020B0604020202020204" pitchFamily="34" charset="0"/>
                </a:rPr>
                <a:t>, we observed a phase transition to 2H-VSe</a:t>
              </a:r>
              <a:r>
                <a:rPr lang="en-US" altLang="ko-KR" sz="2400" b="1" kern="100" baseline="-25000" dirty="0">
                  <a:solidFill>
                    <a:schemeClr val="tx1"/>
                  </a:solidFill>
                  <a:effectLst/>
                  <a:latin typeface="Arial" panose="020B0604020202020204" pitchFamily="34" charset="0"/>
                  <a:ea typeface="바탕" panose="02030600000101010101" pitchFamily="18" charset="-127"/>
                  <a:cs typeface="Arial" panose="020B0604020202020204" pitchFamily="34" charset="0"/>
                </a:rPr>
                <a:t>2</a:t>
              </a:r>
              <a:r>
                <a:rPr lang="en-US" altLang="ko-KR" sz="2400" b="1" kern="100" dirty="0">
                  <a:solidFill>
                    <a:schemeClr val="tx1"/>
                  </a:solidFill>
                  <a:effectLst/>
                  <a:latin typeface="Arial" panose="020B0604020202020204" pitchFamily="34" charset="0"/>
                  <a:ea typeface="바탕" panose="02030600000101010101" pitchFamily="18" charset="-127"/>
                  <a:cs typeface="Arial" panose="020B0604020202020204" pitchFamily="34" charset="0"/>
                </a:rPr>
                <a:t> phase, which was confirmed by Raman spectrum analysis. The effect of structural change from 1T to 2H and selenium deficiency on magnetic properties in VSe</a:t>
              </a:r>
              <a:r>
                <a:rPr lang="en-US" altLang="ko-KR" sz="2400" b="1" kern="100" baseline="-25000" dirty="0">
                  <a:solidFill>
                    <a:schemeClr val="tx1"/>
                  </a:solidFill>
                  <a:effectLst/>
                  <a:latin typeface="Arial" panose="020B0604020202020204" pitchFamily="34" charset="0"/>
                  <a:ea typeface="바탕" panose="02030600000101010101" pitchFamily="18" charset="-127"/>
                  <a:cs typeface="Arial" panose="020B0604020202020204" pitchFamily="34" charset="0"/>
                </a:rPr>
                <a:t>2</a:t>
              </a:r>
              <a:r>
                <a:rPr lang="en-US" altLang="ko-KR" sz="2400" b="1" kern="100" dirty="0">
                  <a:solidFill>
                    <a:schemeClr val="tx1"/>
                  </a:solidFill>
                  <a:effectLst/>
                  <a:latin typeface="Arial" panose="020B0604020202020204" pitchFamily="34" charset="0"/>
                  <a:ea typeface="바탕" panose="02030600000101010101" pitchFamily="18" charset="-127"/>
                  <a:cs typeface="Arial" panose="020B0604020202020204" pitchFamily="34" charset="0"/>
                </a:rPr>
                <a:t> thin films will be discussed.</a:t>
              </a:r>
              <a:r>
                <a:rPr lang="en-US" altLang="ko-KR" sz="2400" b="1" kern="100" dirty="0">
                  <a:solidFill>
                    <a:schemeClr val="tx1"/>
                  </a:solidFill>
                  <a:effectLst/>
                  <a:latin typeface="Arial" panose="020B0604020202020204" pitchFamily="34" charset="0"/>
                  <a:ea typeface="MS Mincho" panose="02020609040205080304" pitchFamily="49" charset="-128"/>
                  <a:cs typeface="Arial" panose="020B0604020202020204" pitchFamily="34" charset="0"/>
                </a:rPr>
                <a:t> </a:t>
              </a:r>
              <a:r>
                <a:rPr lang="en-US" altLang="ko-KR" sz="2400" b="1" kern="100" dirty="0">
                  <a:solidFill>
                    <a:schemeClr val="tx1"/>
                  </a:solidFill>
                  <a:effectLst/>
                  <a:latin typeface="Arial" panose="020B0604020202020204" pitchFamily="34" charset="0"/>
                  <a:ea typeface="바탕" panose="02030600000101010101" pitchFamily="18" charset="-127"/>
                  <a:cs typeface="Arial" panose="020B0604020202020204" pitchFamily="34" charset="0"/>
                </a:rPr>
                <a:t>We expect this study to provide a fundamental understanding of the magnetic properties of 2D systems and a cornerstone for the next generation of spintronics.</a:t>
              </a:r>
              <a:endParaRPr lang="ko-KR" altLang="ko-KR" sz="2400" b="1" kern="100" dirty="0">
                <a:solidFill>
                  <a:schemeClr val="tx1"/>
                </a:solidFill>
                <a:effectLst/>
                <a:latin typeface="Arial" panose="020B0604020202020204" pitchFamily="34" charset="0"/>
                <a:ea typeface="MS Mincho" panose="02020609040205080304" pitchFamily="49" charset="-128"/>
                <a:cs typeface="Arial" panose="020B0604020202020204" pitchFamily="34" charset="0"/>
              </a:endParaRPr>
            </a:p>
          </p:txBody>
        </p:sp>
        <p:sp>
          <p:nvSpPr>
            <p:cNvPr id="185" name="TextBox 184">
              <a:extLst>
                <a:ext uri="{FF2B5EF4-FFF2-40B4-BE49-F238E27FC236}">
                  <a16:creationId xmlns:a16="http://schemas.microsoft.com/office/drawing/2014/main" id="{9702C3FD-CD3F-261D-31F3-E19371ACD95F}"/>
                </a:ext>
              </a:extLst>
            </p:cNvPr>
            <p:cNvSpPr txBox="1"/>
            <p:nvPr/>
          </p:nvSpPr>
          <p:spPr>
            <a:xfrm>
              <a:off x="1449628" y="7625794"/>
              <a:ext cx="5580000" cy="919401"/>
            </a:xfrm>
            <a:prstGeom prst="roundRect">
              <a:avLst/>
            </a:prstGeom>
            <a:solidFill>
              <a:srgbClr val="E8E8E8"/>
            </a:solidFill>
            <a:ln>
              <a:noFill/>
            </a:ln>
          </p:spPr>
          <p:txBody>
            <a:bodyPr wrap="square" rtlCol="0">
              <a:spAutoFit/>
            </a:bodyPr>
            <a:lstStyle/>
            <a:p>
              <a:pPr marL="0" marR="0" lvl="0" indent="0" algn="ctr" defTabSz="4215874" rtl="0" eaLnBrk="1" fontAlgn="auto" latinLnBrk="1" hangingPunct="1">
                <a:lnSpc>
                  <a:spcPct val="100000"/>
                </a:lnSpc>
                <a:spcBef>
                  <a:spcPts val="0"/>
                </a:spcBef>
                <a:spcAft>
                  <a:spcPts val="0"/>
                </a:spcAft>
                <a:buClrTx/>
                <a:buSzTx/>
                <a:buFontTx/>
                <a:buNone/>
                <a:tabLst/>
                <a:defRPr/>
              </a:pPr>
              <a:r>
                <a:rPr lang="en-US" altLang="ko-KR" sz="4800" b="1" i="1" dirty="0">
                  <a:solidFill>
                    <a:schemeClr val="tx1"/>
                  </a:solidFill>
                  <a:latin typeface="Arial" panose="020B0604020202020204" pitchFamily="34" charset="0"/>
                  <a:cs typeface="Arial" panose="020B0604020202020204" pitchFamily="34" charset="0"/>
                </a:rPr>
                <a:t>Abstract</a:t>
              </a:r>
              <a:endParaRPr lang="en-US" altLang="ko-KR" sz="5400" b="1" i="1" dirty="0">
                <a:solidFill>
                  <a:schemeClr val="tx1"/>
                </a:solidFill>
                <a:latin typeface="Arial" panose="020B0604020202020204" pitchFamily="34" charset="0"/>
                <a:cs typeface="Arial" panose="020B0604020202020204" pitchFamily="34" charset="0"/>
              </a:endParaRPr>
            </a:p>
          </p:txBody>
        </p:sp>
      </p:grpSp>
      <p:grpSp>
        <p:nvGrpSpPr>
          <p:cNvPr id="1204" name="그룹 1203">
            <a:extLst>
              <a:ext uri="{FF2B5EF4-FFF2-40B4-BE49-F238E27FC236}">
                <a16:creationId xmlns:a16="http://schemas.microsoft.com/office/drawing/2014/main" id="{0957EB6A-6F59-AD4F-213D-1849A4AA400C}"/>
              </a:ext>
            </a:extLst>
          </p:cNvPr>
          <p:cNvGrpSpPr/>
          <p:nvPr/>
        </p:nvGrpSpPr>
        <p:grpSpPr>
          <a:xfrm>
            <a:off x="16324501" y="34799250"/>
            <a:ext cx="15778062" cy="4795873"/>
            <a:chOff x="16326075" y="13323801"/>
            <a:chExt cx="15778062" cy="4668315"/>
          </a:xfrm>
        </p:grpSpPr>
        <p:sp>
          <p:nvSpPr>
            <p:cNvPr id="1205" name="사각형: 둥근 모서리 1204">
              <a:extLst>
                <a:ext uri="{FF2B5EF4-FFF2-40B4-BE49-F238E27FC236}">
                  <a16:creationId xmlns:a16="http://schemas.microsoft.com/office/drawing/2014/main" id="{2CD3BF5D-A8F8-53AB-6D60-FD9C8FF429A1}"/>
                </a:ext>
              </a:extLst>
            </p:cNvPr>
            <p:cNvSpPr/>
            <p:nvPr/>
          </p:nvSpPr>
          <p:spPr>
            <a:xfrm>
              <a:off x="16326075" y="14080923"/>
              <a:ext cx="15778062" cy="3911193"/>
            </a:xfrm>
            <a:prstGeom prst="roundRect">
              <a:avLst>
                <a:gd name="adj" fmla="val 19074"/>
              </a:avLst>
            </a:prstGeom>
            <a:noFill/>
            <a:ln w="57150">
              <a:solidFill>
                <a:srgbClr val="7F7F7F"/>
              </a:solidFill>
            </a:ln>
          </p:spPr>
          <p:style>
            <a:lnRef idx="2">
              <a:schemeClr val="accent1">
                <a:shade val="15000"/>
              </a:schemeClr>
            </a:lnRef>
            <a:fillRef idx="1">
              <a:schemeClr val="accent1"/>
            </a:fillRef>
            <a:effectRef idx="0">
              <a:schemeClr val="accent1"/>
            </a:effectRef>
            <a:fontRef idx="minor">
              <a:schemeClr val="lt1"/>
            </a:fontRef>
          </p:style>
          <p:txBody>
            <a:bodyPr wrap="square" lIns="288000" tIns="0" rIns="288000" bIns="180000" rtlCol="0" anchor="ctr"/>
            <a:lstStyle/>
            <a:p>
              <a:pPr marL="457200" marR="0" lvl="0" indent="-457200" algn="just" defTabSz="4215874" rtl="0" eaLnBrk="1" fontAlgn="auto" latinLnBrk="1" hangingPunct="1">
                <a:lnSpc>
                  <a:spcPct val="150000"/>
                </a:lnSpc>
                <a:spcBef>
                  <a:spcPts val="0"/>
                </a:spcBef>
                <a:spcAft>
                  <a:spcPts val="0"/>
                </a:spcAft>
                <a:buClrTx/>
                <a:buSzTx/>
                <a:buFontTx/>
                <a:buAutoNum type="arabicPeriod"/>
                <a:tabLst/>
                <a:defRPr/>
              </a:pPr>
              <a:r>
                <a:rPr lang="en-US" altLang="ko-KR" sz="2400" b="1" kern="100" dirty="0">
                  <a:solidFill>
                    <a:schemeClr val="tx1"/>
                  </a:solidFill>
                  <a:latin typeface="Arial" panose="020B0604020202020204" pitchFamily="34" charset="0"/>
                  <a:ea typeface="MS Mincho" panose="02020609040205080304" pitchFamily="49" charset="-128"/>
                  <a:cs typeface="Arial" panose="020B0604020202020204" pitchFamily="34" charset="0"/>
                </a:rPr>
                <a:t>We successfully synthesized </a:t>
              </a:r>
              <a:r>
                <a:rPr lang="en-US" altLang="ko-KR" sz="2400" b="1" kern="100" dirty="0">
                  <a:solidFill>
                    <a:srgbClr val="0000FF"/>
                  </a:solidFill>
                  <a:latin typeface="Arial" panose="020B0604020202020204" pitchFamily="34" charset="0"/>
                  <a:ea typeface="MS Mincho" panose="02020609040205080304" pitchFamily="49" charset="-128"/>
                  <a:cs typeface="Arial" panose="020B0604020202020204" pitchFamily="34" charset="0"/>
                </a:rPr>
                <a:t>VSe</a:t>
              </a:r>
              <a:r>
                <a:rPr lang="en-US" altLang="ko-KR" sz="2400" b="1" kern="100" baseline="-25000" dirty="0">
                  <a:solidFill>
                    <a:srgbClr val="0000FF"/>
                  </a:solidFill>
                  <a:latin typeface="Arial" panose="020B0604020202020204" pitchFamily="34" charset="0"/>
                  <a:ea typeface="MS Mincho" panose="02020609040205080304" pitchFamily="49" charset="-128"/>
                  <a:cs typeface="Arial" panose="020B0604020202020204" pitchFamily="34" charset="0"/>
                </a:rPr>
                <a:t>2</a:t>
              </a:r>
              <a:r>
                <a:rPr lang="en-US" altLang="ko-KR" sz="2400" b="1" kern="100" dirty="0">
                  <a:solidFill>
                    <a:srgbClr val="0000FF"/>
                  </a:solidFill>
                  <a:latin typeface="Arial" panose="020B0604020202020204" pitchFamily="34" charset="0"/>
                  <a:ea typeface="MS Mincho" panose="02020609040205080304" pitchFamily="49" charset="-128"/>
                  <a:cs typeface="Arial" panose="020B0604020202020204" pitchFamily="34" charset="0"/>
                </a:rPr>
                <a:t> thin films via an in-situ chalcogen-controlled hybrid deposition system</a:t>
              </a:r>
              <a:r>
                <a:rPr lang="en-US" altLang="ko-KR" sz="2400" b="1" kern="100" dirty="0">
                  <a:solidFill>
                    <a:schemeClr val="tx1"/>
                  </a:solidFill>
                  <a:latin typeface="Arial" panose="020B0604020202020204" pitchFamily="34" charset="0"/>
                  <a:ea typeface="MS Mincho" panose="02020609040205080304" pitchFamily="49" charset="-128"/>
                  <a:cs typeface="Arial" panose="020B0604020202020204" pitchFamily="34" charset="0"/>
                </a:rPr>
                <a:t>. Post-annealing process induced a phase transition from as-grown 1T to 2H phase, resulting in </a:t>
              </a:r>
              <a:r>
                <a:rPr lang="en-US" altLang="ko-KR" sz="2400" b="1" kern="100" dirty="0">
                  <a:solidFill>
                    <a:srgbClr val="0000FF"/>
                  </a:solidFill>
                  <a:latin typeface="Arial" panose="020B0604020202020204" pitchFamily="34" charset="0"/>
                  <a:ea typeface="MS Mincho" panose="02020609040205080304" pitchFamily="49" charset="-128"/>
                  <a:cs typeface="Arial" panose="020B0604020202020204" pitchFamily="34" charset="0"/>
                </a:rPr>
                <a:t>ferromagnetism in the multi-layer 2H-VSe</a:t>
              </a:r>
              <a:r>
                <a:rPr lang="en-US" altLang="ko-KR" sz="2400" b="1" kern="100" baseline="-25000" dirty="0">
                  <a:solidFill>
                    <a:srgbClr val="0000FF"/>
                  </a:solidFill>
                  <a:latin typeface="Arial" panose="020B0604020202020204" pitchFamily="34" charset="0"/>
                  <a:ea typeface="MS Mincho" panose="02020609040205080304" pitchFamily="49" charset="-128"/>
                  <a:cs typeface="Arial" panose="020B0604020202020204" pitchFamily="34" charset="0"/>
                </a:rPr>
                <a:t>2</a:t>
              </a:r>
              <a:r>
                <a:rPr lang="en-US" altLang="ko-KR" sz="2400" b="1" kern="100" dirty="0">
                  <a:solidFill>
                    <a:srgbClr val="0000FF"/>
                  </a:solidFill>
                  <a:latin typeface="Arial" panose="020B0604020202020204" pitchFamily="34" charset="0"/>
                  <a:ea typeface="MS Mincho" panose="02020609040205080304" pitchFamily="49" charset="-128"/>
                  <a:cs typeface="Arial" panose="020B0604020202020204" pitchFamily="34" charset="0"/>
                </a:rPr>
                <a:t> films</a:t>
              </a:r>
              <a:r>
                <a:rPr lang="en-US" altLang="ko-KR" sz="2400" b="1" kern="100" dirty="0">
                  <a:solidFill>
                    <a:schemeClr val="tx1"/>
                  </a:solidFill>
                  <a:latin typeface="Arial" panose="020B0604020202020204" pitchFamily="34" charset="0"/>
                  <a:ea typeface="MS Mincho" panose="02020609040205080304" pitchFamily="49" charset="-128"/>
                  <a:cs typeface="Arial" panose="020B0604020202020204" pitchFamily="34" charset="0"/>
                </a:rPr>
                <a:t>.</a:t>
              </a:r>
            </a:p>
            <a:p>
              <a:pPr marL="457200" marR="0" lvl="0" indent="-457200" algn="just" defTabSz="4215874" rtl="0" eaLnBrk="1" fontAlgn="auto" latinLnBrk="1" hangingPunct="1">
                <a:lnSpc>
                  <a:spcPct val="150000"/>
                </a:lnSpc>
                <a:spcBef>
                  <a:spcPts val="0"/>
                </a:spcBef>
                <a:spcAft>
                  <a:spcPts val="0"/>
                </a:spcAft>
                <a:buClrTx/>
                <a:buSzTx/>
                <a:buFontTx/>
                <a:buAutoNum type="arabicPeriod"/>
                <a:tabLst/>
                <a:defRPr/>
              </a:pPr>
              <a:r>
                <a:rPr lang="en-US" altLang="ko-KR" sz="2400" b="1" kern="100" dirty="0">
                  <a:solidFill>
                    <a:schemeClr val="tx1"/>
                  </a:solidFill>
                  <a:latin typeface="Arial" panose="020B0604020202020204" pitchFamily="34" charset="0"/>
                  <a:ea typeface="MS Mincho" panose="02020609040205080304" pitchFamily="49" charset="-128"/>
                  <a:cs typeface="Arial" panose="020B0604020202020204" pitchFamily="34" charset="0"/>
                </a:rPr>
                <a:t>With careful </a:t>
              </a:r>
              <a:r>
                <a:rPr lang="en-US" altLang="ko-KR" sz="2400" b="1" kern="100" dirty="0">
                  <a:solidFill>
                    <a:srgbClr val="0000FF"/>
                  </a:solidFill>
                  <a:latin typeface="Arial" panose="020B0604020202020204" pitchFamily="34" charset="0"/>
                  <a:ea typeface="MS Mincho" panose="02020609040205080304" pitchFamily="49" charset="-128"/>
                  <a:cs typeface="Arial" panose="020B0604020202020204" pitchFamily="34" charset="0"/>
                </a:rPr>
                <a:t>control of the Se/V flux ratio</a:t>
              </a:r>
              <a:r>
                <a:rPr lang="en-US" altLang="ko-KR" sz="2400" b="1" kern="100" dirty="0">
                  <a:solidFill>
                    <a:schemeClr val="tx1"/>
                  </a:solidFill>
                  <a:latin typeface="Arial" panose="020B0604020202020204" pitchFamily="34" charset="0"/>
                  <a:ea typeface="MS Mincho" panose="02020609040205080304" pitchFamily="49" charset="-128"/>
                  <a:cs typeface="Arial" panose="020B0604020202020204" pitchFamily="34" charset="0"/>
                </a:rPr>
                <a:t>, we identified optimized growth conditions for observation of the </a:t>
              </a:r>
              <a:r>
                <a:rPr lang="en-US" altLang="ko-KR" sz="2400" b="1" kern="100" dirty="0">
                  <a:solidFill>
                    <a:srgbClr val="0000FF"/>
                  </a:solidFill>
                  <a:latin typeface="Arial" panose="020B0604020202020204" pitchFamily="34" charset="0"/>
                  <a:ea typeface="MS Mincho" panose="02020609040205080304" pitchFamily="49" charset="-128"/>
                  <a:cs typeface="Arial" panose="020B0604020202020204" pitchFamily="34" charset="0"/>
                </a:rPr>
                <a:t>ferromagnetism</a:t>
              </a:r>
              <a:r>
                <a:rPr lang="en-US" altLang="ko-KR" sz="2400" b="1" kern="100" dirty="0">
                  <a:solidFill>
                    <a:schemeClr val="tx1"/>
                  </a:solidFill>
                  <a:latin typeface="Arial" panose="020B0604020202020204" pitchFamily="34" charset="0"/>
                  <a:ea typeface="MS Mincho" panose="02020609040205080304" pitchFamily="49" charset="-128"/>
                  <a:cs typeface="Arial" panose="020B0604020202020204" pitchFamily="34" charset="0"/>
                </a:rPr>
                <a:t> of VSe</a:t>
              </a:r>
              <a:r>
                <a:rPr lang="en-US" altLang="ko-KR" sz="2400" b="1" kern="100" baseline="-25000" dirty="0">
                  <a:solidFill>
                    <a:schemeClr val="tx1"/>
                  </a:solidFill>
                  <a:latin typeface="Arial" panose="020B0604020202020204" pitchFamily="34" charset="0"/>
                  <a:ea typeface="MS Mincho" panose="02020609040205080304" pitchFamily="49" charset="-128"/>
                  <a:cs typeface="Arial" panose="020B0604020202020204" pitchFamily="34" charset="0"/>
                </a:rPr>
                <a:t>2</a:t>
              </a:r>
              <a:r>
                <a:rPr lang="en-US" altLang="ko-KR" sz="2400" b="1" kern="100" dirty="0">
                  <a:solidFill>
                    <a:schemeClr val="tx1"/>
                  </a:solidFill>
                  <a:latin typeface="Arial" panose="020B0604020202020204" pitchFamily="34" charset="0"/>
                  <a:ea typeface="MS Mincho" panose="02020609040205080304" pitchFamily="49" charset="-128"/>
                  <a:cs typeface="Arial" panose="020B0604020202020204" pitchFamily="34" charset="0"/>
                </a:rPr>
                <a:t> thin films </a:t>
              </a:r>
              <a:r>
                <a:rPr lang="en-US" altLang="ko-KR" sz="2400" b="1" kern="100" dirty="0">
                  <a:solidFill>
                    <a:srgbClr val="0000FF"/>
                  </a:solidFill>
                  <a:latin typeface="Arial" panose="020B0604020202020204" pitchFamily="34" charset="0"/>
                  <a:ea typeface="MS Mincho" panose="02020609040205080304" pitchFamily="49" charset="-128"/>
                  <a:cs typeface="Arial" panose="020B0604020202020204" pitchFamily="34" charset="0"/>
                </a:rPr>
                <a:t>on Si substrates</a:t>
              </a:r>
              <a:r>
                <a:rPr lang="en-US" altLang="ko-KR" sz="2400" b="1" kern="100" dirty="0">
                  <a:solidFill>
                    <a:schemeClr val="tx1"/>
                  </a:solidFill>
                  <a:latin typeface="Arial" panose="020B0604020202020204" pitchFamily="34" charset="0"/>
                  <a:ea typeface="MS Mincho" panose="02020609040205080304" pitchFamily="49" charset="-128"/>
                  <a:cs typeface="Arial" panose="020B0604020202020204" pitchFamily="34" charset="0"/>
                </a:rPr>
                <a:t>.</a:t>
              </a:r>
            </a:p>
            <a:p>
              <a:pPr marL="457200" marR="0" lvl="0" indent="-457200" algn="just" defTabSz="4215874" rtl="0" eaLnBrk="1" fontAlgn="auto" latinLnBrk="1" hangingPunct="1">
                <a:lnSpc>
                  <a:spcPct val="150000"/>
                </a:lnSpc>
                <a:spcBef>
                  <a:spcPts val="0"/>
                </a:spcBef>
                <a:spcAft>
                  <a:spcPts val="0"/>
                </a:spcAft>
                <a:buClrTx/>
                <a:buSzTx/>
                <a:buFontTx/>
                <a:buAutoNum type="arabicPeriod"/>
                <a:tabLst/>
                <a:defRPr/>
              </a:pPr>
              <a:r>
                <a:rPr lang="en-US" altLang="ko-KR" sz="2400" b="1" kern="100" dirty="0">
                  <a:solidFill>
                    <a:schemeClr val="tx1"/>
                  </a:solidFill>
                  <a:latin typeface="Arial" panose="020B0604020202020204" pitchFamily="34" charset="0"/>
                  <a:ea typeface="MS Mincho" panose="02020609040205080304" pitchFamily="49" charset="-128"/>
                  <a:cs typeface="Arial" panose="020B0604020202020204" pitchFamily="34" charset="0"/>
                </a:rPr>
                <a:t>Our next step is to correlate ferromagnetism with chalcogen vacancies through quantitative analysis.</a:t>
              </a:r>
              <a:endParaRPr lang="ko-KR" altLang="ko-KR" sz="2400" b="1" kern="100" dirty="0">
                <a:solidFill>
                  <a:schemeClr val="tx1"/>
                </a:solidFill>
                <a:effectLst/>
                <a:latin typeface="Arial" panose="020B0604020202020204" pitchFamily="34" charset="0"/>
                <a:ea typeface="MS Mincho" panose="02020609040205080304" pitchFamily="49" charset="-128"/>
                <a:cs typeface="Arial" panose="020B0604020202020204" pitchFamily="34" charset="0"/>
              </a:endParaRPr>
            </a:p>
          </p:txBody>
        </p:sp>
        <p:sp>
          <p:nvSpPr>
            <p:cNvPr id="1206" name="TextBox 1205">
              <a:extLst>
                <a:ext uri="{FF2B5EF4-FFF2-40B4-BE49-F238E27FC236}">
                  <a16:creationId xmlns:a16="http://schemas.microsoft.com/office/drawing/2014/main" id="{DDAC34D0-3404-061D-1961-153461A03069}"/>
                </a:ext>
              </a:extLst>
            </p:cNvPr>
            <p:cNvSpPr txBox="1"/>
            <p:nvPr/>
          </p:nvSpPr>
          <p:spPr>
            <a:xfrm>
              <a:off x="17477127" y="13323801"/>
              <a:ext cx="5580000" cy="894947"/>
            </a:xfrm>
            <a:prstGeom prst="roundRect">
              <a:avLst/>
            </a:prstGeom>
            <a:solidFill>
              <a:schemeClr val="bg1">
                <a:lumMod val="50000"/>
              </a:schemeClr>
            </a:solidFill>
          </p:spPr>
          <p:txBody>
            <a:bodyPr wrap="square" rtlCol="0">
              <a:spAutoFit/>
            </a:bodyPr>
            <a:lstStyle/>
            <a:p>
              <a:pPr marL="0" marR="0" lvl="0" indent="0" algn="ctr" defTabSz="4215874" rtl="0" eaLnBrk="1" fontAlgn="auto" latinLnBrk="1" hangingPunct="1">
                <a:lnSpc>
                  <a:spcPct val="100000"/>
                </a:lnSpc>
                <a:spcBef>
                  <a:spcPts val="0"/>
                </a:spcBef>
                <a:spcAft>
                  <a:spcPts val="0"/>
                </a:spcAft>
                <a:buClrTx/>
                <a:buSzTx/>
                <a:buFontTx/>
                <a:buNone/>
                <a:tabLst/>
                <a:defRPr/>
              </a:pPr>
              <a:r>
                <a:rPr lang="en-US" altLang="ko-KR" sz="4800" b="1" i="1" dirty="0">
                  <a:solidFill>
                    <a:schemeClr val="bg1"/>
                  </a:solidFill>
                  <a:latin typeface="Arial" panose="020B0604020202020204" pitchFamily="34" charset="0"/>
                  <a:cs typeface="Arial" panose="020B0604020202020204" pitchFamily="34" charset="0"/>
                </a:rPr>
                <a:t>Conclusion</a:t>
              </a:r>
              <a:endParaRPr lang="en-US" altLang="ko-KR" sz="5400" b="1" i="1" dirty="0">
                <a:solidFill>
                  <a:schemeClr val="bg1"/>
                </a:solidFill>
                <a:latin typeface="Arial" panose="020B0604020202020204" pitchFamily="34" charset="0"/>
                <a:cs typeface="Arial" panose="020B0604020202020204" pitchFamily="34" charset="0"/>
              </a:endParaRPr>
            </a:p>
          </p:txBody>
        </p:sp>
      </p:grpSp>
      <p:grpSp>
        <p:nvGrpSpPr>
          <p:cNvPr id="451" name="그룹 450">
            <a:extLst>
              <a:ext uri="{FF2B5EF4-FFF2-40B4-BE49-F238E27FC236}">
                <a16:creationId xmlns:a16="http://schemas.microsoft.com/office/drawing/2014/main" id="{5E2D3803-00A6-FF92-3DE2-D100A694FAB2}"/>
              </a:ext>
            </a:extLst>
          </p:cNvPr>
          <p:cNvGrpSpPr/>
          <p:nvPr/>
        </p:nvGrpSpPr>
        <p:grpSpPr>
          <a:xfrm>
            <a:off x="16326075" y="13359623"/>
            <a:ext cx="15778062" cy="9911897"/>
            <a:chOff x="16326075" y="13359623"/>
            <a:chExt cx="15778062" cy="9911897"/>
          </a:xfrm>
        </p:grpSpPr>
        <p:grpSp>
          <p:nvGrpSpPr>
            <p:cNvPr id="702" name="그룹 701">
              <a:extLst>
                <a:ext uri="{FF2B5EF4-FFF2-40B4-BE49-F238E27FC236}">
                  <a16:creationId xmlns:a16="http://schemas.microsoft.com/office/drawing/2014/main" id="{C71A8E49-B4FF-465D-7479-F3DAC3037FF4}"/>
                </a:ext>
              </a:extLst>
            </p:cNvPr>
            <p:cNvGrpSpPr/>
            <p:nvPr/>
          </p:nvGrpSpPr>
          <p:grpSpPr>
            <a:xfrm>
              <a:off x="17697125" y="19334930"/>
              <a:ext cx="4765728" cy="3726217"/>
              <a:chOff x="17941360" y="19161436"/>
              <a:chExt cx="4765728" cy="3726217"/>
            </a:xfrm>
          </p:grpSpPr>
          <p:pic>
            <p:nvPicPr>
              <p:cNvPr id="493" name="그림 492">
                <a:extLst>
                  <a:ext uri="{FF2B5EF4-FFF2-40B4-BE49-F238E27FC236}">
                    <a16:creationId xmlns:a16="http://schemas.microsoft.com/office/drawing/2014/main" id="{654AE0ED-B536-C9C7-8214-2E7FB3A66AC2}"/>
                  </a:ext>
                </a:extLst>
              </p:cNvPr>
              <p:cNvPicPr>
                <a:picLocks noChangeAspect="1"/>
              </p:cNvPicPr>
              <p:nvPr userDrawn="1"/>
            </p:nvPicPr>
            <p:blipFill>
              <a:blip r:embed="rId13"/>
              <a:stretch>
                <a:fillRect/>
              </a:stretch>
            </p:blipFill>
            <p:spPr>
              <a:xfrm>
                <a:off x="18356857" y="19161436"/>
                <a:ext cx="3934735" cy="2545783"/>
              </a:xfrm>
              <a:prstGeom prst="rect">
                <a:avLst/>
              </a:prstGeom>
            </p:spPr>
          </p:pic>
          <p:sp>
            <p:nvSpPr>
              <p:cNvPr id="496" name="TextBox 495">
                <a:extLst>
                  <a:ext uri="{FF2B5EF4-FFF2-40B4-BE49-F238E27FC236}">
                    <a16:creationId xmlns:a16="http://schemas.microsoft.com/office/drawing/2014/main" id="{931191AD-4DEC-2AF8-904A-14240798ECBE}"/>
                  </a:ext>
                </a:extLst>
              </p:cNvPr>
              <p:cNvSpPr txBox="1"/>
              <p:nvPr userDrawn="1"/>
            </p:nvSpPr>
            <p:spPr>
              <a:xfrm>
                <a:off x="17941360" y="21779657"/>
                <a:ext cx="4765728" cy="1107996"/>
              </a:xfrm>
              <a:prstGeom prst="rect">
                <a:avLst/>
              </a:prstGeom>
              <a:noFill/>
            </p:spPr>
            <p:txBody>
              <a:bodyPr wrap="none" lIns="0" tIns="0" rIns="0" bIns="0" rtlCol="0">
                <a:spAutoFit/>
              </a:bodyPr>
              <a:lstStyle/>
              <a:p>
                <a:pPr algn="ctr"/>
                <a:r>
                  <a:rPr lang="en-US" altLang="ko-KR" sz="2400" b="1" dirty="0">
                    <a:solidFill>
                      <a:srgbClr val="0000FF"/>
                    </a:solidFill>
                    <a:latin typeface="Arial" panose="020B0604020202020204" pitchFamily="34" charset="0"/>
                    <a:cs typeface="Arial" panose="020B0604020202020204" pitchFamily="34" charset="0"/>
                  </a:rPr>
                  <a:t>2D TMD growth</a:t>
                </a:r>
                <a:br>
                  <a:rPr lang="en-US" altLang="ko-KR" sz="2400" b="1" dirty="0">
                    <a:solidFill>
                      <a:srgbClr val="0000FF"/>
                    </a:solidFill>
                    <a:latin typeface="Arial" panose="020B0604020202020204" pitchFamily="34" charset="0"/>
                    <a:cs typeface="Arial" panose="020B0604020202020204" pitchFamily="34" charset="0"/>
                  </a:rPr>
                </a:br>
                <a:r>
                  <a:rPr lang="en-US" altLang="ko-KR" sz="2400" b="1" dirty="0">
                    <a:latin typeface="Arial" panose="020B0604020202020204" pitchFamily="34" charset="0"/>
                    <a:cs typeface="Arial" panose="020B0604020202020204" pitchFamily="34" charset="0"/>
                  </a:rPr>
                  <a:t>by </a:t>
                </a:r>
                <a:r>
                  <a:rPr lang="en-US" altLang="ko-KR" sz="2400" b="1" dirty="0">
                    <a:solidFill>
                      <a:srgbClr val="FF0000"/>
                    </a:solidFill>
                    <a:latin typeface="Arial" panose="020B0604020202020204" pitchFamily="34" charset="0"/>
                    <a:cs typeface="Arial" panose="020B0604020202020204" pitchFamily="34" charset="0"/>
                  </a:rPr>
                  <a:t>limited</a:t>
                </a:r>
                <a:r>
                  <a:rPr lang="en-US" altLang="ko-KR" sz="2400" b="1" dirty="0">
                    <a:latin typeface="Arial" panose="020B0604020202020204" pitchFamily="34" charset="0"/>
                    <a:cs typeface="Arial" panose="020B0604020202020204" pitchFamily="34" charset="0"/>
                  </a:rPr>
                  <a:t> </a:t>
                </a:r>
                <a:r>
                  <a:rPr lang="en-US" altLang="ko-KR" sz="2400" b="1" dirty="0">
                    <a:solidFill>
                      <a:srgbClr val="FF0000"/>
                    </a:solidFill>
                    <a:latin typeface="Arial" panose="020B0604020202020204" pitchFamily="34" charset="0"/>
                    <a:cs typeface="Arial" panose="020B0604020202020204" pitchFamily="34" charset="0"/>
                  </a:rPr>
                  <a:t>metal flux </a:t>
                </a:r>
                <a:r>
                  <a:rPr lang="en-US" altLang="ko-KR" sz="2400" b="1" dirty="0">
                    <a:latin typeface="Arial" panose="020B0604020202020204" pitchFamily="34" charset="0"/>
                    <a:cs typeface="Arial" panose="020B0604020202020204" pitchFamily="34" charset="0"/>
                  </a:rPr>
                  <a:t>supply</a:t>
                </a:r>
                <a:br>
                  <a:rPr lang="en-US" altLang="ko-KR" sz="2400" b="1" dirty="0">
                    <a:latin typeface="Arial" panose="020B0604020202020204" pitchFamily="34" charset="0"/>
                    <a:cs typeface="Arial" panose="020B0604020202020204" pitchFamily="34" charset="0"/>
                  </a:rPr>
                </a:br>
                <a:r>
                  <a:rPr lang="en-US" altLang="ko-KR" sz="2400" b="1" dirty="0">
                    <a:latin typeface="Arial" panose="020B0604020202020204" pitchFamily="34" charset="0"/>
                    <a:cs typeface="Arial" panose="020B0604020202020204" pitchFamily="34" charset="0"/>
                  </a:rPr>
                  <a:t>under </a:t>
                </a:r>
                <a:r>
                  <a:rPr lang="en-US" altLang="ko-KR" sz="2400" b="1" dirty="0">
                    <a:solidFill>
                      <a:srgbClr val="FF0000"/>
                    </a:solidFill>
                    <a:latin typeface="Arial" panose="020B0604020202020204" pitchFamily="34" charset="0"/>
                    <a:cs typeface="Arial" panose="020B0604020202020204" pitchFamily="34" charset="0"/>
                  </a:rPr>
                  <a:t>chalcogen-rich </a:t>
                </a:r>
                <a:r>
                  <a:rPr lang="en-US" altLang="ko-KR" sz="2400" b="1" dirty="0">
                    <a:latin typeface="Arial" panose="020B0604020202020204" pitchFamily="34" charset="0"/>
                    <a:cs typeface="Arial" panose="020B0604020202020204" pitchFamily="34" charset="0"/>
                  </a:rPr>
                  <a:t>conditions</a:t>
                </a:r>
                <a:endParaRPr lang="ko-KR" altLang="en-US" sz="2400" b="1" dirty="0">
                  <a:latin typeface="Arial" panose="020B0604020202020204" pitchFamily="34" charset="0"/>
                  <a:cs typeface="Arial" panose="020B0604020202020204" pitchFamily="34" charset="0"/>
                </a:endParaRPr>
              </a:p>
            </p:txBody>
          </p:sp>
        </p:grpSp>
        <p:grpSp>
          <p:nvGrpSpPr>
            <p:cNvPr id="59" name="그룹 58">
              <a:extLst>
                <a:ext uri="{FF2B5EF4-FFF2-40B4-BE49-F238E27FC236}">
                  <a16:creationId xmlns:a16="http://schemas.microsoft.com/office/drawing/2014/main" id="{E1421DF0-16AB-BD55-8EAD-443D94ACD258}"/>
                </a:ext>
              </a:extLst>
            </p:cNvPr>
            <p:cNvGrpSpPr/>
            <p:nvPr/>
          </p:nvGrpSpPr>
          <p:grpSpPr>
            <a:xfrm>
              <a:off x="16583279" y="14407087"/>
              <a:ext cx="8453912" cy="5047280"/>
              <a:chOff x="16583279" y="14407087"/>
              <a:chExt cx="8453912" cy="5047280"/>
            </a:xfrm>
          </p:grpSpPr>
          <p:sp>
            <p:nvSpPr>
              <p:cNvPr id="497" name="TextBox 496">
                <a:extLst>
                  <a:ext uri="{FF2B5EF4-FFF2-40B4-BE49-F238E27FC236}">
                    <a16:creationId xmlns:a16="http://schemas.microsoft.com/office/drawing/2014/main" id="{8687187D-5497-8C48-8D19-A40E2CFF0B3D}"/>
                  </a:ext>
                </a:extLst>
              </p:cNvPr>
              <p:cNvSpPr txBox="1"/>
              <p:nvPr/>
            </p:nvSpPr>
            <p:spPr>
              <a:xfrm>
                <a:off x="18196692" y="14407087"/>
                <a:ext cx="5881650" cy="885349"/>
              </a:xfrm>
              <a:prstGeom prst="roundRect">
                <a:avLst/>
              </a:prstGeom>
              <a:noFill/>
            </p:spPr>
            <p:txBody>
              <a:bodyPr wrap="none" lIns="0" tIns="0" rIns="0" bIns="0" rtlCol="0">
                <a:spAutoFit/>
              </a:bodyPr>
              <a:lstStyle/>
              <a:p>
                <a:pPr algn="ctr"/>
                <a:r>
                  <a:rPr lang="en-US" altLang="ko-KR" sz="2800" b="1" dirty="0">
                    <a:solidFill>
                      <a:srgbClr val="1B4F7F"/>
                    </a:solidFill>
                    <a:latin typeface="Arial" panose="020B0604020202020204" pitchFamily="34" charset="0"/>
                    <a:cs typeface="Arial" panose="020B0604020202020204" pitchFamily="34" charset="0"/>
                  </a:rPr>
                  <a:t>Hybrid</a:t>
                </a:r>
                <a:r>
                  <a:rPr lang="ko-KR" altLang="en-US" sz="2800" b="1" dirty="0">
                    <a:solidFill>
                      <a:srgbClr val="1B4F7F"/>
                    </a:solidFill>
                    <a:latin typeface="Arial" panose="020B0604020202020204" pitchFamily="34" charset="0"/>
                    <a:cs typeface="Arial" panose="020B0604020202020204" pitchFamily="34" charset="0"/>
                  </a:rPr>
                  <a:t> </a:t>
                </a:r>
                <a:r>
                  <a:rPr lang="en-US" altLang="ko-KR" sz="2800" b="1" dirty="0">
                    <a:solidFill>
                      <a:srgbClr val="1B4F7F"/>
                    </a:solidFill>
                    <a:latin typeface="Arial" panose="020B0604020202020204" pitchFamily="34" charset="0"/>
                    <a:cs typeface="Arial" panose="020B0604020202020204" pitchFamily="34" charset="0"/>
                  </a:rPr>
                  <a:t>deposition system</a:t>
                </a:r>
              </a:p>
              <a:p>
                <a:pPr algn="ctr"/>
                <a:r>
                  <a:rPr lang="en-US" altLang="ko-KR" sz="2400" b="1" dirty="0">
                    <a:solidFill>
                      <a:srgbClr val="1B4F7F"/>
                    </a:solidFill>
                    <a:latin typeface="Arial" panose="020B0604020202020204" pitchFamily="34" charset="0"/>
                    <a:cs typeface="Arial" panose="020B0604020202020204" pitchFamily="34" charset="0"/>
                  </a:rPr>
                  <a:t>Absorption-Controlled Growth Reaction</a:t>
                </a:r>
                <a:endParaRPr lang="ko-KR" altLang="en-US" sz="2400" b="1" dirty="0">
                  <a:solidFill>
                    <a:srgbClr val="1B4F7F"/>
                  </a:solidFill>
                  <a:latin typeface="Arial" panose="020B0604020202020204" pitchFamily="34" charset="0"/>
                  <a:cs typeface="Arial" panose="020B0604020202020204" pitchFamily="34" charset="0"/>
                </a:endParaRPr>
              </a:p>
            </p:txBody>
          </p:sp>
          <p:grpSp>
            <p:nvGrpSpPr>
              <p:cNvPr id="699" name="그룹 698">
                <a:extLst>
                  <a:ext uri="{FF2B5EF4-FFF2-40B4-BE49-F238E27FC236}">
                    <a16:creationId xmlns:a16="http://schemas.microsoft.com/office/drawing/2014/main" id="{71D13F29-E12A-6095-DF94-ABA80411A21B}"/>
                  </a:ext>
                </a:extLst>
              </p:cNvPr>
              <p:cNvGrpSpPr/>
              <p:nvPr/>
            </p:nvGrpSpPr>
            <p:grpSpPr>
              <a:xfrm>
                <a:off x="16583279" y="15245403"/>
                <a:ext cx="5348756" cy="4208964"/>
                <a:chOff x="16583279" y="15245403"/>
                <a:chExt cx="5348756" cy="4208964"/>
              </a:xfrm>
            </p:grpSpPr>
            <p:pic>
              <p:nvPicPr>
                <p:cNvPr id="494" name="그림 493">
                  <a:extLst>
                    <a:ext uri="{FF2B5EF4-FFF2-40B4-BE49-F238E27FC236}">
                      <a16:creationId xmlns:a16="http://schemas.microsoft.com/office/drawing/2014/main" id="{4E450178-DE4C-ED1B-D929-9130890A35A2}"/>
                    </a:ext>
                  </a:extLst>
                </p:cNvPr>
                <p:cNvPicPr>
                  <a:picLocks noChangeAspect="1"/>
                </p:cNvPicPr>
                <p:nvPr userDrawn="1"/>
              </p:nvPicPr>
              <p:blipFill>
                <a:blip r:embed="rId14"/>
                <a:stretch>
                  <a:fillRect/>
                </a:stretch>
              </p:blipFill>
              <p:spPr>
                <a:xfrm>
                  <a:off x="16662467" y="15245403"/>
                  <a:ext cx="4500632" cy="4208964"/>
                </a:xfrm>
                <a:prstGeom prst="rect">
                  <a:avLst/>
                </a:prstGeom>
              </p:spPr>
            </p:pic>
            <p:sp>
              <p:nvSpPr>
                <p:cNvPr id="498" name="TextBox 497">
                  <a:extLst>
                    <a:ext uri="{FF2B5EF4-FFF2-40B4-BE49-F238E27FC236}">
                      <a16:creationId xmlns:a16="http://schemas.microsoft.com/office/drawing/2014/main" id="{1DBC06C8-119D-E977-9D79-9973459001D6}"/>
                    </a:ext>
                  </a:extLst>
                </p:cNvPr>
                <p:cNvSpPr txBox="1"/>
                <p:nvPr userDrawn="1"/>
              </p:nvSpPr>
              <p:spPr>
                <a:xfrm>
                  <a:off x="16583279" y="15249445"/>
                  <a:ext cx="1249060" cy="369332"/>
                </a:xfrm>
                <a:prstGeom prst="rect">
                  <a:avLst/>
                </a:prstGeom>
                <a:noFill/>
              </p:spPr>
              <p:txBody>
                <a:bodyPr wrap="none" rtlCol="0">
                  <a:spAutoFit/>
                </a:bodyPr>
                <a:lstStyle/>
                <a:p>
                  <a:pPr algn="ctr"/>
                  <a:r>
                    <a:rPr lang="en-US" altLang="ko-KR" b="1" dirty="0">
                      <a:latin typeface="Arial" panose="020B0604020202020204" pitchFamily="34" charset="0"/>
                      <a:cs typeface="Arial" panose="020B0604020202020204" pitchFamily="34" charset="0"/>
                    </a:rPr>
                    <a:t>Substrate</a:t>
                  </a:r>
                </a:p>
              </p:txBody>
            </p:sp>
            <p:sp>
              <p:nvSpPr>
                <p:cNvPr id="499" name="TextBox 498">
                  <a:extLst>
                    <a:ext uri="{FF2B5EF4-FFF2-40B4-BE49-F238E27FC236}">
                      <a16:creationId xmlns:a16="http://schemas.microsoft.com/office/drawing/2014/main" id="{80067FAE-AF8A-1A5D-E539-3D6B1F160912}"/>
                    </a:ext>
                  </a:extLst>
                </p:cNvPr>
                <p:cNvSpPr txBox="1"/>
                <p:nvPr userDrawn="1"/>
              </p:nvSpPr>
              <p:spPr>
                <a:xfrm>
                  <a:off x="19676441" y="15602890"/>
                  <a:ext cx="1582484" cy="369332"/>
                </a:xfrm>
                <a:prstGeom prst="rect">
                  <a:avLst/>
                </a:prstGeom>
                <a:noFill/>
              </p:spPr>
              <p:txBody>
                <a:bodyPr wrap="none" rtlCol="0">
                  <a:spAutoFit/>
                </a:bodyPr>
                <a:lstStyle/>
                <a:p>
                  <a:pPr algn="ctr"/>
                  <a:r>
                    <a:rPr lang="en-US" altLang="ko-KR" b="1" dirty="0">
                      <a:solidFill>
                        <a:srgbClr val="0000D0"/>
                      </a:solidFill>
                      <a:latin typeface="Arial" panose="020B0604020202020204" pitchFamily="34" charset="0"/>
                      <a:cs typeface="Arial" panose="020B0604020202020204" pitchFamily="34" charset="0"/>
                    </a:rPr>
                    <a:t>2D TMD Film</a:t>
                  </a:r>
                  <a:endParaRPr lang="en-US" altLang="ko-KR" b="1" dirty="0">
                    <a:latin typeface="Arial" panose="020B0604020202020204" pitchFamily="34" charset="0"/>
                    <a:cs typeface="Arial" panose="020B0604020202020204" pitchFamily="34" charset="0"/>
                  </a:endParaRPr>
                </a:p>
              </p:txBody>
            </p:sp>
            <p:sp>
              <p:nvSpPr>
                <p:cNvPr id="500" name="TextBox 499">
                  <a:extLst>
                    <a:ext uri="{FF2B5EF4-FFF2-40B4-BE49-F238E27FC236}">
                      <a16:creationId xmlns:a16="http://schemas.microsoft.com/office/drawing/2014/main" id="{42E6BDB3-6607-1D85-A002-078F0AD4C5EF}"/>
                    </a:ext>
                  </a:extLst>
                </p:cNvPr>
                <p:cNvSpPr txBox="1"/>
                <p:nvPr userDrawn="1"/>
              </p:nvSpPr>
              <p:spPr>
                <a:xfrm rot="2814730">
                  <a:off x="16109605" y="17601417"/>
                  <a:ext cx="2648482" cy="338554"/>
                </a:xfrm>
                <a:prstGeom prst="rect">
                  <a:avLst/>
                </a:prstGeom>
                <a:noFill/>
              </p:spPr>
              <p:txBody>
                <a:bodyPr wrap="none" rtlCol="0">
                  <a:spAutoFit/>
                </a:bodyPr>
                <a:lstStyle/>
                <a:p>
                  <a:pPr algn="ctr"/>
                  <a:r>
                    <a:rPr lang="en-US" altLang="ko-KR" sz="1600" b="1" dirty="0">
                      <a:solidFill>
                        <a:srgbClr val="002060"/>
                      </a:solidFill>
                      <a:latin typeface="Arial" panose="020B0604020202020204" pitchFamily="34" charset="0"/>
                      <a:cs typeface="Arial" panose="020B0604020202020204" pitchFamily="34" charset="0"/>
                    </a:rPr>
                    <a:t>248 nm </a:t>
                  </a:r>
                  <a:r>
                    <a:rPr lang="en-US" altLang="ko-KR" sz="1600" b="1" dirty="0" err="1">
                      <a:solidFill>
                        <a:srgbClr val="002060"/>
                      </a:solidFill>
                      <a:latin typeface="Arial" panose="020B0604020202020204" pitchFamily="34" charset="0"/>
                      <a:cs typeface="Arial" panose="020B0604020202020204" pitchFamily="34" charset="0"/>
                    </a:rPr>
                    <a:t>KrF</a:t>
                  </a:r>
                  <a:r>
                    <a:rPr lang="en-US" altLang="ko-KR" sz="1600" b="1" dirty="0">
                      <a:solidFill>
                        <a:srgbClr val="002060"/>
                      </a:solidFill>
                      <a:latin typeface="Arial" panose="020B0604020202020204" pitchFamily="34" charset="0"/>
                      <a:cs typeface="Arial" panose="020B0604020202020204" pitchFamily="34" charset="0"/>
                    </a:rPr>
                    <a:t> </a:t>
                  </a:r>
                  <a:r>
                    <a:rPr lang="en-US" altLang="ko-KR" sz="1600" b="1" dirty="0" err="1">
                      <a:solidFill>
                        <a:srgbClr val="002060"/>
                      </a:solidFill>
                      <a:latin typeface="Arial" panose="020B0604020202020204" pitchFamily="34" charset="0"/>
                      <a:cs typeface="Arial" panose="020B0604020202020204" pitchFamily="34" charset="0"/>
                    </a:rPr>
                    <a:t>Eximer</a:t>
                  </a:r>
                  <a:r>
                    <a:rPr lang="en-US" altLang="ko-KR" sz="1600" b="1" dirty="0">
                      <a:solidFill>
                        <a:srgbClr val="002060"/>
                      </a:solidFill>
                      <a:latin typeface="Arial" panose="020B0604020202020204" pitchFamily="34" charset="0"/>
                      <a:cs typeface="Arial" panose="020B0604020202020204" pitchFamily="34" charset="0"/>
                    </a:rPr>
                    <a:t> Laser</a:t>
                  </a:r>
                </a:p>
              </p:txBody>
            </p:sp>
            <p:sp>
              <p:nvSpPr>
                <p:cNvPr id="501" name="TextBox 500">
                  <a:extLst>
                    <a:ext uri="{FF2B5EF4-FFF2-40B4-BE49-F238E27FC236}">
                      <a16:creationId xmlns:a16="http://schemas.microsoft.com/office/drawing/2014/main" id="{D99E4DE9-C03C-1712-DBFD-D1B234916C50}"/>
                    </a:ext>
                  </a:extLst>
                </p:cNvPr>
                <p:cNvSpPr txBox="1"/>
                <p:nvPr userDrawn="1"/>
              </p:nvSpPr>
              <p:spPr>
                <a:xfrm>
                  <a:off x="19881080" y="16858057"/>
                  <a:ext cx="1620957" cy="369332"/>
                </a:xfrm>
                <a:prstGeom prst="rect">
                  <a:avLst/>
                </a:prstGeom>
                <a:noFill/>
              </p:spPr>
              <p:txBody>
                <a:bodyPr wrap="none" rtlCol="0">
                  <a:spAutoFit/>
                </a:bodyPr>
                <a:lstStyle/>
                <a:p>
                  <a:pPr algn="ctr"/>
                  <a:r>
                    <a:rPr lang="en-US" altLang="ko-KR" b="1" dirty="0">
                      <a:solidFill>
                        <a:srgbClr val="7030A0"/>
                      </a:solidFill>
                      <a:latin typeface="Arial" panose="020B0604020202020204" pitchFamily="34" charset="0"/>
                      <a:cs typeface="Arial" panose="020B0604020202020204" pitchFamily="34" charset="0"/>
                    </a:rPr>
                    <a:t>Metal</a:t>
                  </a:r>
                  <a:r>
                    <a:rPr lang="en-US" altLang="ko-KR" b="1" dirty="0">
                      <a:latin typeface="Arial" panose="020B0604020202020204" pitchFamily="34" charset="0"/>
                      <a:cs typeface="Arial" panose="020B0604020202020204" pitchFamily="34" charset="0"/>
                    </a:rPr>
                    <a:t> </a:t>
                  </a:r>
                  <a:r>
                    <a:rPr lang="en-US" altLang="ko-KR" b="1" dirty="0">
                      <a:solidFill>
                        <a:srgbClr val="7030A0"/>
                      </a:solidFill>
                      <a:latin typeface="Arial" panose="020B0604020202020204" pitchFamily="34" charset="0"/>
                      <a:cs typeface="Arial" panose="020B0604020202020204" pitchFamily="34" charset="0"/>
                    </a:rPr>
                    <a:t>Source</a:t>
                  </a:r>
                  <a:endParaRPr lang="en-US" altLang="ko-KR" dirty="0">
                    <a:solidFill>
                      <a:srgbClr val="7030A0"/>
                    </a:solidFill>
                    <a:latin typeface="Arial" panose="020B0604020202020204" pitchFamily="34" charset="0"/>
                    <a:cs typeface="Arial" panose="020B0604020202020204" pitchFamily="34" charset="0"/>
                  </a:endParaRPr>
                </a:p>
              </p:txBody>
            </p:sp>
            <p:sp>
              <p:nvSpPr>
                <p:cNvPr id="502" name="TextBox 501">
                  <a:extLst>
                    <a:ext uri="{FF2B5EF4-FFF2-40B4-BE49-F238E27FC236}">
                      <a16:creationId xmlns:a16="http://schemas.microsoft.com/office/drawing/2014/main" id="{84092941-7DA4-1DA2-0DB3-7158D72F00A1}"/>
                    </a:ext>
                  </a:extLst>
                </p:cNvPr>
                <p:cNvSpPr txBox="1"/>
                <p:nvPr userDrawn="1"/>
              </p:nvSpPr>
              <p:spPr>
                <a:xfrm>
                  <a:off x="18450331" y="18787703"/>
                  <a:ext cx="872868" cy="646331"/>
                </a:xfrm>
                <a:prstGeom prst="rect">
                  <a:avLst/>
                </a:prstGeom>
                <a:noFill/>
              </p:spPr>
              <p:txBody>
                <a:bodyPr wrap="none" rtlCol="0">
                  <a:spAutoFit/>
                </a:bodyPr>
                <a:lstStyle/>
                <a:p>
                  <a:pPr algn="ctr"/>
                  <a:r>
                    <a:rPr lang="en-US" altLang="ko-KR" b="1" dirty="0">
                      <a:solidFill>
                        <a:schemeClr val="bg1"/>
                      </a:solidFill>
                      <a:latin typeface="Arial" panose="020B0604020202020204" pitchFamily="34" charset="0"/>
                      <a:cs typeface="Arial" panose="020B0604020202020204" pitchFamily="34" charset="0"/>
                    </a:rPr>
                    <a:t>Metal</a:t>
                  </a:r>
                  <a:br>
                    <a:rPr lang="en-US" altLang="ko-KR" b="1" dirty="0">
                      <a:solidFill>
                        <a:schemeClr val="bg1"/>
                      </a:solidFill>
                      <a:latin typeface="Arial" panose="020B0604020202020204" pitchFamily="34" charset="0"/>
                      <a:cs typeface="Arial" panose="020B0604020202020204" pitchFamily="34" charset="0"/>
                    </a:rPr>
                  </a:br>
                  <a:r>
                    <a:rPr lang="en-US" altLang="ko-KR" b="1" dirty="0">
                      <a:solidFill>
                        <a:schemeClr val="bg1"/>
                      </a:solidFill>
                      <a:latin typeface="Arial" panose="020B0604020202020204" pitchFamily="34" charset="0"/>
                      <a:cs typeface="Arial" panose="020B0604020202020204" pitchFamily="34" charset="0"/>
                    </a:rPr>
                    <a:t>Target</a:t>
                  </a:r>
                </a:p>
              </p:txBody>
            </p:sp>
            <p:sp>
              <p:nvSpPr>
                <p:cNvPr id="503" name="TextBox 502">
                  <a:extLst>
                    <a:ext uri="{FF2B5EF4-FFF2-40B4-BE49-F238E27FC236}">
                      <a16:creationId xmlns:a16="http://schemas.microsoft.com/office/drawing/2014/main" id="{79C0D220-FD46-A5DE-C4BD-9BA2C3DC3240}"/>
                    </a:ext>
                  </a:extLst>
                </p:cNvPr>
                <p:cNvSpPr txBox="1"/>
                <p:nvPr userDrawn="1"/>
              </p:nvSpPr>
              <p:spPr>
                <a:xfrm>
                  <a:off x="19721173" y="16255670"/>
                  <a:ext cx="2210862" cy="369332"/>
                </a:xfrm>
                <a:prstGeom prst="rect">
                  <a:avLst/>
                </a:prstGeom>
                <a:noFill/>
              </p:spPr>
              <p:txBody>
                <a:bodyPr wrap="none" rtlCol="0">
                  <a:spAutoFit/>
                </a:bodyPr>
                <a:lstStyle/>
                <a:p>
                  <a:pPr algn="ctr"/>
                  <a:r>
                    <a:rPr lang="en-US" altLang="ko-KR" b="1" dirty="0">
                      <a:solidFill>
                        <a:srgbClr val="FF6600"/>
                      </a:solidFill>
                      <a:latin typeface="Arial" panose="020B0604020202020204" pitchFamily="34" charset="0"/>
                      <a:cs typeface="Arial" panose="020B0604020202020204" pitchFamily="34" charset="0"/>
                    </a:rPr>
                    <a:t>Chalcogen Source</a:t>
                  </a:r>
                  <a:endParaRPr lang="en-US" altLang="ko-KR" dirty="0">
                    <a:solidFill>
                      <a:srgbClr val="FF6600"/>
                    </a:solidFill>
                    <a:latin typeface="Arial" panose="020B0604020202020204" pitchFamily="34" charset="0"/>
                    <a:cs typeface="Arial" panose="020B0604020202020204" pitchFamily="34" charset="0"/>
                  </a:endParaRPr>
                </a:p>
              </p:txBody>
            </p:sp>
            <p:sp>
              <p:nvSpPr>
                <p:cNvPr id="504" name="TextBox 503">
                  <a:extLst>
                    <a:ext uri="{FF2B5EF4-FFF2-40B4-BE49-F238E27FC236}">
                      <a16:creationId xmlns:a16="http://schemas.microsoft.com/office/drawing/2014/main" id="{3431EBC4-C83D-DA9E-AD8A-07B459852F2A}"/>
                    </a:ext>
                  </a:extLst>
                </p:cNvPr>
                <p:cNvSpPr txBox="1"/>
                <p:nvPr userDrawn="1"/>
              </p:nvSpPr>
              <p:spPr>
                <a:xfrm>
                  <a:off x="19687715" y="17767241"/>
                  <a:ext cx="1518364" cy="646331"/>
                </a:xfrm>
                <a:prstGeom prst="rect">
                  <a:avLst/>
                </a:prstGeom>
                <a:noFill/>
              </p:spPr>
              <p:txBody>
                <a:bodyPr wrap="none" rtlCol="0">
                  <a:spAutoFit/>
                </a:bodyPr>
                <a:lstStyle/>
                <a:p>
                  <a:pPr algn="ctr"/>
                  <a:r>
                    <a:rPr lang="en-US" altLang="ko-KR" b="1" dirty="0">
                      <a:latin typeface="Arial" panose="020B0604020202020204" pitchFamily="34" charset="0"/>
                      <a:cs typeface="Arial" panose="020B0604020202020204" pitchFamily="34" charset="0"/>
                    </a:rPr>
                    <a:t>Thermal</a:t>
                  </a:r>
                </a:p>
                <a:p>
                  <a:pPr algn="ctr"/>
                  <a:r>
                    <a:rPr lang="en-US" altLang="ko-KR" b="1" dirty="0">
                      <a:latin typeface="Arial" panose="020B0604020202020204" pitchFamily="34" charset="0"/>
                      <a:cs typeface="Arial" panose="020B0604020202020204" pitchFamily="34" charset="0"/>
                    </a:rPr>
                    <a:t>Evaporation</a:t>
                  </a:r>
                </a:p>
              </p:txBody>
            </p:sp>
            <p:cxnSp>
              <p:nvCxnSpPr>
                <p:cNvPr id="507" name="직선 연결선 506">
                  <a:extLst>
                    <a:ext uri="{FF2B5EF4-FFF2-40B4-BE49-F238E27FC236}">
                      <a16:creationId xmlns:a16="http://schemas.microsoft.com/office/drawing/2014/main" id="{8ABB02B6-5B43-1363-5904-3CBA54D5442D}"/>
                    </a:ext>
                  </a:extLst>
                </p:cNvPr>
                <p:cNvCxnSpPr>
                  <a:cxnSpLocks/>
                  <a:stCxn id="501" idx="1"/>
                </p:cNvCxnSpPr>
                <p:nvPr userDrawn="1"/>
              </p:nvCxnSpPr>
              <p:spPr>
                <a:xfrm flipH="1">
                  <a:off x="18632220" y="17042723"/>
                  <a:ext cx="1248860" cy="798652"/>
                </a:xfrm>
                <a:prstGeom prst="line">
                  <a:avLst/>
                </a:prstGeom>
                <a:ln w="12700">
                  <a:solidFill>
                    <a:schemeClr val="tx1"/>
                  </a:solidFill>
                  <a:headEnd type="none" w="sm" len="sm"/>
                  <a:tailEnd type="oval" w="sm" len="sm"/>
                </a:ln>
              </p:spPr>
              <p:style>
                <a:lnRef idx="1">
                  <a:schemeClr val="accent1"/>
                </a:lnRef>
                <a:fillRef idx="0">
                  <a:schemeClr val="accent1"/>
                </a:fillRef>
                <a:effectRef idx="0">
                  <a:schemeClr val="accent1"/>
                </a:effectRef>
                <a:fontRef idx="minor">
                  <a:schemeClr val="tx1"/>
                </a:fontRef>
              </p:style>
            </p:cxnSp>
            <p:cxnSp>
              <p:nvCxnSpPr>
                <p:cNvPr id="509" name="직선 연결선 508">
                  <a:extLst>
                    <a:ext uri="{FF2B5EF4-FFF2-40B4-BE49-F238E27FC236}">
                      <a16:creationId xmlns:a16="http://schemas.microsoft.com/office/drawing/2014/main" id="{297C1687-680A-3CA1-27C6-039391949F3B}"/>
                    </a:ext>
                  </a:extLst>
                </p:cNvPr>
                <p:cNvCxnSpPr>
                  <a:cxnSpLocks/>
                  <a:stCxn id="503" idx="1"/>
                </p:cNvCxnSpPr>
                <p:nvPr userDrawn="1"/>
              </p:nvCxnSpPr>
              <p:spPr>
                <a:xfrm flipH="1">
                  <a:off x="19112144" y="16440336"/>
                  <a:ext cx="609029" cy="337093"/>
                </a:xfrm>
                <a:prstGeom prst="line">
                  <a:avLst/>
                </a:prstGeom>
                <a:ln w="12700">
                  <a:solidFill>
                    <a:schemeClr val="tx1"/>
                  </a:solidFill>
                  <a:headEnd type="none" w="sm" len="sm"/>
                  <a:tailEnd type="oval" w="sm" len="sm"/>
                </a:ln>
              </p:spPr>
              <p:style>
                <a:lnRef idx="1">
                  <a:schemeClr val="accent1"/>
                </a:lnRef>
                <a:fillRef idx="0">
                  <a:schemeClr val="accent1"/>
                </a:fillRef>
                <a:effectRef idx="0">
                  <a:schemeClr val="accent1"/>
                </a:effectRef>
                <a:fontRef idx="minor">
                  <a:schemeClr val="tx1"/>
                </a:fontRef>
              </p:style>
            </p:cxnSp>
            <p:cxnSp>
              <p:nvCxnSpPr>
                <p:cNvPr id="511" name="직선 연결선 510">
                  <a:extLst>
                    <a:ext uri="{FF2B5EF4-FFF2-40B4-BE49-F238E27FC236}">
                      <a16:creationId xmlns:a16="http://schemas.microsoft.com/office/drawing/2014/main" id="{49BF581C-37CC-766B-E371-707376369E61}"/>
                    </a:ext>
                  </a:extLst>
                </p:cNvPr>
                <p:cNvCxnSpPr>
                  <a:cxnSpLocks/>
                  <a:stCxn id="498" idx="3"/>
                </p:cNvCxnSpPr>
                <p:nvPr userDrawn="1"/>
              </p:nvCxnSpPr>
              <p:spPr>
                <a:xfrm>
                  <a:off x="17832339" y="15434111"/>
                  <a:ext cx="263937" cy="292953"/>
                </a:xfrm>
                <a:prstGeom prst="line">
                  <a:avLst/>
                </a:prstGeom>
                <a:ln w="12700">
                  <a:solidFill>
                    <a:schemeClr val="tx1"/>
                  </a:solidFill>
                  <a:headEnd type="none" w="sm" len="sm"/>
                  <a:tailEnd type="oval" w="sm" len="sm"/>
                </a:ln>
              </p:spPr>
              <p:style>
                <a:lnRef idx="1">
                  <a:schemeClr val="accent1"/>
                </a:lnRef>
                <a:fillRef idx="0">
                  <a:schemeClr val="accent1"/>
                </a:fillRef>
                <a:effectRef idx="0">
                  <a:schemeClr val="accent1"/>
                </a:effectRef>
                <a:fontRef idx="minor">
                  <a:schemeClr val="tx1"/>
                </a:fontRef>
              </p:style>
            </p:cxnSp>
            <p:cxnSp>
              <p:nvCxnSpPr>
                <p:cNvPr id="1793" name="직선 연결선 1792">
                  <a:extLst>
                    <a:ext uri="{FF2B5EF4-FFF2-40B4-BE49-F238E27FC236}">
                      <a16:creationId xmlns:a16="http://schemas.microsoft.com/office/drawing/2014/main" id="{98728DBC-ADD5-F0D6-D805-38B0F8CB1F6E}"/>
                    </a:ext>
                  </a:extLst>
                </p:cNvPr>
                <p:cNvCxnSpPr>
                  <a:cxnSpLocks/>
                  <a:stCxn id="499" idx="1"/>
                </p:cNvCxnSpPr>
                <p:nvPr userDrawn="1"/>
              </p:nvCxnSpPr>
              <p:spPr>
                <a:xfrm flipH="1">
                  <a:off x="18712299" y="15787556"/>
                  <a:ext cx="964142" cy="387579"/>
                </a:xfrm>
                <a:prstGeom prst="line">
                  <a:avLst/>
                </a:prstGeom>
                <a:ln w="12700">
                  <a:solidFill>
                    <a:schemeClr val="tx1"/>
                  </a:solidFill>
                  <a:headEnd type="none" w="sm" len="sm"/>
                  <a:tailEnd type="oval" w="sm" len="sm"/>
                </a:ln>
              </p:spPr>
              <p:style>
                <a:lnRef idx="1">
                  <a:schemeClr val="accent1"/>
                </a:lnRef>
                <a:fillRef idx="0">
                  <a:schemeClr val="accent1"/>
                </a:fillRef>
                <a:effectRef idx="0">
                  <a:schemeClr val="accent1"/>
                </a:effectRef>
                <a:fontRef idx="minor">
                  <a:schemeClr val="tx1"/>
                </a:fontRef>
              </p:style>
            </p:cxnSp>
          </p:grpSp>
          <p:grpSp>
            <p:nvGrpSpPr>
              <p:cNvPr id="698" name="그룹 697">
                <a:extLst>
                  <a:ext uri="{FF2B5EF4-FFF2-40B4-BE49-F238E27FC236}">
                    <a16:creationId xmlns:a16="http://schemas.microsoft.com/office/drawing/2014/main" id="{279EF2C5-CCAE-D401-A9E5-033B234E5758}"/>
                  </a:ext>
                </a:extLst>
              </p:cNvPr>
              <p:cNvGrpSpPr/>
              <p:nvPr/>
            </p:nvGrpSpPr>
            <p:grpSpPr>
              <a:xfrm>
                <a:off x="21929609" y="15618777"/>
                <a:ext cx="3107582" cy="3595475"/>
                <a:chOff x="22026000" y="15618777"/>
                <a:chExt cx="3107582" cy="3595475"/>
              </a:xfrm>
            </p:grpSpPr>
            <p:pic>
              <p:nvPicPr>
                <p:cNvPr id="1906" name="그림 1905">
                  <a:extLst>
                    <a:ext uri="{FF2B5EF4-FFF2-40B4-BE49-F238E27FC236}">
                      <a16:creationId xmlns:a16="http://schemas.microsoft.com/office/drawing/2014/main" id="{476C49E0-B152-CE15-F8BB-BFA275513FD9}"/>
                    </a:ext>
                  </a:extLst>
                </p:cNvPr>
                <p:cNvPicPr>
                  <a:picLocks noChangeAspect="1"/>
                </p:cNvPicPr>
                <p:nvPr/>
              </p:nvPicPr>
              <p:blipFill rotWithShape="1">
                <a:blip r:embed="rId15"/>
                <a:srcRect l="13348"/>
                <a:stretch/>
              </p:blipFill>
              <p:spPr>
                <a:xfrm rot="5400000">
                  <a:off x="21798312" y="15859186"/>
                  <a:ext cx="3575679" cy="3094861"/>
                </a:xfrm>
                <a:prstGeom prst="rect">
                  <a:avLst/>
                </a:prstGeom>
                <a:ln w="19050">
                  <a:noFill/>
                </a:ln>
              </p:spPr>
            </p:pic>
            <p:cxnSp>
              <p:nvCxnSpPr>
                <p:cNvPr id="1907" name="직선 연결선 1906">
                  <a:extLst>
                    <a:ext uri="{FF2B5EF4-FFF2-40B4-BE49-F238E27FC236}">
                      <a16:creationId xmlns:a16="http://schemas.microsoft.com/office/drawing/2014/main" id="{8C36D5E8-10D9-7D0B-091E-34867C4179AF}"/>
                    </a:ext>
                  </a:extLst>
                </p:cNvPr>
                <p:cNvCxnSpPr>
                  <a:cxnSpLocks/>
                </p:cNvCxnSpPr>
                <p:nvPr/>
              </p:nvCxnSpPr>
              <p:spPr>
                <a:xfrm flipH="1">
                  <a:off x="23679491" y="16277530"/>
                  <a:ext cx="1425658" cy="1141920"/>
                </a:xfrm>
                <a:prstGeom prst="line">
                  <a:avLst/>
                </a:prstGeom>
                <a:ln w="38100">
                  <a:solidFill>
                    <a:schemeClr val="bg1"/>
                  </a:solidFill>
                </a:ln>
                <a:effectLst>
                  <a:glow rad="228600">
                    <a:srgbClr val="0000FF">
                      <a:alpha val="40000"/>
                    </a:srgbClr>
                  </a:glow>
                </a:effectLst>
              </p:spPr>
              <p:style>
                <a:lnRef idx="1">
                  <a:schemeClr val="accent1"/>
                </a:lnRef>
                <a:fillRef idx="0">
                  <a:schemeClr val="accent1"/>
                </a:fillRef>
                <a:effectRef idx="0">
                  <a:schemeClr val="accent1"/>
                </a:effectRef>
                <a:fontRef idx="minor">
                  <a:schemeClr val="tx1"/>
                </a:fontRef>
              </p:style>
            </p:cxnSp>
            <p:sp>
              <p:nvSpPr>
                <p:cNvPr id="1914" name="자유형: 도형 1913">
                  <a:extLst>
                    <a:ext uri="{FF2B5EF4-FFF2-40B4-BE49-F238E27FC236}">
                      <a16:creationId xmlns:a16="http://schemas.microsoft.com/office/drawing/2014/main" id="{4C25F61E-2503-489E-85E1-5CD1FCB3367F}"/>
                    </a:ext>
                  </a:extLst>
                </p:cNvPr>
                <p:cNvSpPr/>
                <p:nvPr/>
              </p:nvSpPr>
              <p:spPr>
                <a:xfrm>
                  <a:off x="22597437" y="16183181"/>
                  <a:ext cx="2477565" cy="1447918"/>
                </a:xfrm>
                <a:custGeom>
                  <a:avLst/>
                  <a:gdLst>
                    <a:gd name="connsiteX0" fmla="*/ 396477 w 1614021"/>
                    <a:gd name="connsiteY0" fmla="*/ 0 h 1517640"/>
                    <a:gd name="connsiteX1" fmla="*/ 1614021 w 1614021"/>
                    <a:gd name="connsiteY1" fmla="*/ 0 h 1517640"/>
                    <a:gd name="connsiteX2" fmla="*/ 441988 w 1614021"/>
                    <a:gd name="connsiteY2" fmla="*/ 1517640 h 1517640"/>
                    <a:gd name="connsiteX3" fmla="*/ 0 w 1614021"/>
                    <a:gd name="connsiteY3" fmla="*/ 1288634 h 1517640"/>
                    <a:gd name="connsiteX4" fmla="*/ 396477 w 1614021"/>
                    <a:gd name="connsiteY4" fmla="*/ 0 h 1517640"/>
                    <a:gd name="connsiteX0" fmla="*/ 27366 w 1614021"/>
                    <a:gd name="connsiteY0" fmla="*/ 8327 h 1517640"/>
                    <a:gd name="connsiteX1" fmla="*/ 1614021 w 1614021"/>
                    <a:gd name="connsiteY1" fmla="*/ 0 h 1517640"/>
                    <a:gd name="connsiteX2" fmla="*/ 441988 w 1614021"/>
                    <a:gd name="connsiteY2" fmla="*/ 1517640 h 1517640"/>
                    <a:gd name="connsiteX3" fmla="*/ 0 w 1614021"/>
                    <a:gd name="connsiteY3" fmla="*/ 1288634 h 1517640"/>
                    <a:gd name="connsiteX4" fmla="*/ 27366 w 1614021"/>
                    <a:gd name="connsiteY4" fmla="*/ 8327 h 1517640"/>
                    <a:gd name="connsiteX0" fmla="*/ 27366 w 1614021"/>
                    <a:gd name="connsiteY0" fmla="*/ 8327 h 1517640"/>
                    <a:gd name="connsiteX1" fmla="*/ 1614021 w 1614021"/>
                    <a:gd name="connsiteY1" fmla="*/ 0 h 1517640"/>
                    <a:gd name="connsiteX2" fmla="*/ 441988 w 1614021"/>
                    <a:gd name="connsiteY2" fmla="*/ 1517640 h 1517640"/>
                    <a:gd name="connsiteX3" fmla="*/ 0 w 1614021"/>
                    <a:gd name="connsiteY3" fmla="*/ 1288634 h 1517640"/>
                    <a:gd name="connsiteX4" fmla="*/ 27366 w 1614021"/>
                    <a:gd name="connsiteY4" fmla="*/ 8327 h 1517640"/>
                    <a:gd name="connsiteX0" fmla="*/ 27366 w 1614021"/>
                    <a:gd name="connsiteY0" fmla="*/ 8327 h 1517640"/>
                    <a:gd name="connsiteX1" fmla="*/ 1614021 w 1614021"/>
                    <a:gd name="connsiteY1" fmla="*/ 0 h 1517640"/>
                    <a:gd name="connsiteX2" fmla="*/ 441988 w 1614021"/>
                    <a:gd name="connsiteY2" fmla="*/ 1517640 h 1517640"/>
                    <a:gd name="connsiteX3" fmla="*/ 0 w 1614021"/>
                    <a:gd name="connsiteY3" fmla="*/ 1288634 h 1517640"/>
                    <a:gd name="connsiteX4" fmla="*/ 27366 w 1614021"/>
                    <a:gd name="connsiteY4" fmla="*/ 8327 h 1517640"/>
                    <a:gd name="connsiteX0" fmla="*/ 0 w 1727268"/>
                    <a:gd name="connsiteY0" fmla="*/ 8327 h 1517640"/>
                    <a:gd name="connsiteX1" fmla="*/ 1727268 w 1727268"/>
                    <a:gd name="connsiteY1" fmla="*/ 0 h 1517640"/>
                    <a:gd name="connsiteX2" fmla="*/ 555235 w 1727268"/>
                    <a:gd name="connsiteY2" fmla="*/ 1517640 h 1517640"/>
                    <a:gd name="connsiteX3" fmla="*/ 113247 w 1727268"/>
                    <a:gd name="connsiteY3" fmla="*/ 1288634 h 1517640"/>
                    <a:gd name="connsiteX4" fmla="*/ 0 w 1727268"/>
                    <a:gd name="connsiteY4" fmla="*/ 8327 h 1517640"/>
                    <a:gd name="connsiteX0" fmla="*/ 0 w 1926471"/>
                    <a:gd name="connsiteY0" fmla="*/ 8327 h 1517640"/>
                    <a:gd name="connsiteX1" fmla="*/ 1926471 w 1926471"/>
                    <a:gd name="connsiteY1" fmla="*/ 0 h 1517640"/>
                    <a:gd name="connsiteX2" fmla="*/ 555235 w 1926471"/>
                    <a:gd name="connsiteY2" fmla="*/ 1517640 h 1517640"/>
                    <a:gd name="connsiteX3" fmla="*/ 113247 w 1926471"/>
                    <a:gd name="connsiteY3" fmla="*/ 1288634 h 1517640"/>
                    <a:gd name="connsiteX4" fmla="*/ 0 w 1926471"/>
                    <a:gd name="connsiteY4" fmla="*/ 8327 h 1517640"/>
                    <a:gd name="connsiteX0" fmla="*/ 0 w 1967483"/>
                    <a:gd name="connsiteY0" fmla="*/ 0 h 1509313"/>
                    <a:gd name="connsiteX1" fmla="*/ 1967483 w 1967483"/>
                    <a:gd name="connsiteY1" fmla="*/ 0 h 1509313"/>
                    <a:gd name="connsiteX2" fmla="*/ 555235 w 1967483"/>
                    <a:gd name="connsiteY2" fmla="*/ 1509313 h 1509313"/>
                    <a:gd name="connsiteX3" fmla="*/ 113247 w 1967483"/>
                    <a:gd name="connsiteY3" fmla="*/ 1280307 h 1509313"/>
                    <a:gd name="connsiteX4" fmla="*/ 0 w 1967483"/>
                    <a:gd name="connsiteY4" fmla="*/ 0 h 1509313"/>
                    <a:gd name="connsiteX0" fmla="*/ 0 w 1967483"/>
                    <a:gd name="connsiteY0" fmla="*/ 0 h 1509313"/>
                    <a:gd name="connsiteX1" fmla="*/ 1967483 w 1967483"/>
                    <a:gd name="connsiteY1" fmla="*/ 0 h 1509313"/>
                    <a:gd name="connsiteX2" fmla="*/ 555235 w 1967483"/>
                    <a:gd name="connsiteY2" fmla="*/ 1509313 h 1509313"/>
                    <a:gd name="connsiteX3" fmla="*/ 259719 w 1967483"/>
                    <a:gd name="connsiteY3" fmla="*/ 1197035 h 1509313"/>
                    <a:gd name="connsiteX4" fmla="*/ 0 w 1967483"/>
                    <a:gd name="connsiteY4" fmla="*/ 0 h 1509313"/>
                    <a:gd name="connsiteX0" fmla="*/ 0 w 1967483"/>
                    <a:gd name="connsiteY0" fmla="*/ 0 h 1634221"/>
                    <a:gd name="connsiteX1" fmla="*/ 1967483 w 1967483"/>
                    <a:gd name="connsiteY1" fmla="*/ 0 h 1634221"/>
                    <a:gd name="connsiteX2" fmla="*/ 590388 w 1967483"/>
                    <a:gd name="connsiteY2" fmla="*/ 1634221 h 1634221"/>
                    <a:gd name="connsiteX3" fmla="*/ 259719 w 1967483"/>
                    <a:gd name="connsiteY3" fmla="*/ 1197035 h 1634221"/>
                    <a:gd name="connsiteX4" fmla="*/ 0 w 1967483"/>
                    <a:gd name="connsiteY4" fmla="*/ 0 h 16342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7483" h="1634221">
                      <a:moveTo>
                        <a:pt x="0" y="0"/>
                      </a:moveTo>
                      <a:lnTo>
                        <a:pt x="1967483" y="0"/>
                      </a:lnTo>
                      <a:lnTo>
                        <a:pt x="590388" y="1634221"/>
                      </a:lnTo>
                      <a:lnTo>
                        <a:pt x="259719" y="1197035"/>
                      </a:lnTo>
                      <a:cubicBezTo>
                        <a:pt x="268841" y="770266"/>
                        <a:pt x="184222" y="535023"/>
                        <a:pt x="0" y="0"/>
                      </a:cubicBezTo>
                      <a:close/>
                    </a:path>
                  </a:pathLst>
                </a:custGeom>
                <a:solidFill>
                  <a:srgbClr val="FFFF00"/>
                </a:solidFill>
                <a:ln>
                  <a:noFill/>
                </a:ln>
                <a:effectLst>
                  <a:softEdge rad="228600"/>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oAutofit/>
                </a:bodyPr>
                <a:lstStyle/>
                <a:p>
                  <a:pPr algn="ctr"/>
                  <a:endParaRPr lang="ko-KR" altLang="en-US" sz="1400"/>
                </a:p>
              </p:txBody>
            </p:sp>
            <p:sp>
              <p:nvSpPr>
                <p:cNvPr id="1915" name="타원 1914">
                  <a:extLst>
                    <a:ext uri="{FF2B5EF4-FFF2-40B4-BE49-F238E27FC236}">
                      <a16:creationId xmlns:a16="http://schemas.microsoft.com/office/drawing/2014/main" id="{CAAF12AA-62C2-1C83-5ED8-72498ADBB821}"/>
                    </a:ext>
                  </a:extLst>
                </p:cNvPr>
                <p:cNvSpPr/>
                <p:nvPr/>
              </p:nvSpPr>
              <p:spPr>
                <a:xfrm>
                  <a:off x="23824840" y="17039638"/>
                  <a:ext cx="121990" cy="344889"/>
                </a:xfrm>
                <a:prstGeom prst="ellipse">
                  <a:avLst/>
                </a:prstGeom>
                <a:solidFill>
                  <a:schemeClr val="bg1"/>
                </a:solidFill>
                <a:ln>
                  <a:noFill/>
                </a:ln>
                <a:effectLst>
                  <a:softEdge rad="88900"/>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ko-KR" altLang="en-US" sz="1400"/>
                </a:p>
              </p:txBody>
            </p:sp>
            <p:sp>
              <p:nvSpPr>
                <p:cNvPr id="1911" name="타원 1910">
                  <a:extLst>
                    <a:ext uri="{FF2B5EF4-FFF2-40B4-BE49-F238E27FC236}">
                      <a16:creationId xmlns:a16="http://schemas.microsoft.com/office/drawing/2014/main" id="{AA9DB3E9-CBED-6FC7-A514-DA1F411F5A1E}"/>
                    </a:ext>
                  </a:extLst>
                </p:cNvPr>
                <p:cNvSpPr/>
                <p:nvPr/>
              </p:nvSpPr>
              <p:spPr>
                <a:xfrm>
                  <a:off x="23364541" y="16600954"/>
                  <a:ext cx="530065" cy="964980"/>
                </a:xfrm>
                <a:prstGeom prst="ellipse">
                  <a:avLst/>
                </a:prstGeom>
                <a:solidFill>
                  <a:srgbClr val="0000FF"/>
                </a:solidFill>
                <a:ln>
                  <a:noFill/>
                </a:ln>
                <a:effectLst>
                  <a:softEdge rad="88900"/>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ko-KR" altLang="en-US" sz="1400"/>
                </a:p>
              </p:txBody>
            </p:sp>
            <p:sp>
              <p:nvSpPr>
                <p:cNvPr id="1912" name="타원 1911">
                  <a:extLst>
                    <a:ext uri="{FF2B5EF4-FFF2-40B4-BE49-F238E27FC236}">
                      <a16:creationId xmlns:a16="http://schemas.microsoft.com/office/drawing/2014/main" id="{6D28E951-9588-8453-68DA-C27F51F52E2B}"/>
                    </a:ext>
                  </a:extLst>
                </p:cNvPr>
                <p:cNvSpPr/>
                <p:nvPr/>
              </p:nvSpPr>
              <p:spPr>
                <a:xfrm>
                  <a:off x="23419176" y="16811244"/>
                  <a:ext cx="420796" cy="754690"/>
                </a:xfrm>
                <a:prstGeom prst="ellipse">
                  <a:avLst/>
                </a:prstGeom>
                <a:solidFill>
                  <a:srgbClr val="00B0F0"/>
                </a:solidFill>
                <a:ln>
                  <a:noFill/>
                </a:ln>
                <a:effectLst>
                  <a:softEdge rad="88900"/>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ko-KR" altLang="en-US" sz="1400"/>
                </a:p>
              </p:txBody>
            </p:sp>
            <p:sp>
              <p:nvSpPr>
                <p:cNvPr id="1913" name="타원 1912">
                  <a:extLst>
                    <a:ext uri="{FF2B5EF4-FFF2-40B4-BE49-F238E27FC236}">
                      <a16:creationId xmlns:a16="http://schemas.microsoft.com/office/drawing/2014/main" id="{37E59F16-E000-F655-D807-BF6C606D8043}"/>
                    </a:ext>
                  </a:extLst>
                </p:cNvPr>
                <p:cNvSpPr/>
                <p:nvPr/>
              </p:nvSpPr>
              <p:spPr>
                <a:xfrm>
                  <a:off x="23462818" y="17005347"/>
                  <a:ext cx="333509" cy="560587"/>
                </a:xfrm>
                <a:prstGeom prst="ellipse">
                  <a:avLst/>
                </a:prstGeom>
                <a:solidFill>
                  <a:schemeClr val="bg1"/>
                </a:solidFill>
                <a:ln>
                  <a:noFill/>
                </a:ln>
                <a:effectLst>
                  <a:softEdge rad="88900"/>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ko-KR" altLang="en-US" sz="1400"/>
                </a:p>
              </p:txBody>
            </p:sp>
            <p:pic>
              <p:nvPicPr>
                <p:cNvPr id="1910" name="그림 1909">
                  <a:extLst>
                    <a:ext uri="{FF2B5EF4-FFF2-40B4-BE49-F238E27FC236}">
                      <a16:creationId xmlns:a16="http://schemas.microsoft.com/office/drawing/2014/main" id="{5DF6419E-9B52-7CFA-1F93-8FEE8B112F27}"/>
                    </a:ext>
                  </a:extLst>
                </p:cNvPr>
                <p:cNvPicPr>
                  <a:picLocks noChangeAspect="1"/>
                </p:cNvPicPr>
                <p:nvPr/>
              </p:nvPicPr>
              <p:blipFill>
                <a:blip r:embed="rId16">
                  <a:clrChange>
                    <a:clrFrom>
                      <a:srgbClr val="FFFFFF"/>
                    </a:clrFrom>
                    <a:clrTo>
                      <a:srgbClr val="FFFFFF">
                        <a:alpha val="0"/>
                      </a:srgbClr>
                    </a:clrTo>
                  </a:clrChange>
                </a:blip>
                <a:stretch>
                  <a:fillRect/>
                </a:stretch>
              </p:blipFill>
              <p:spPr>
                <a:xfrm>
                  <a:off x="22774060" y="16254582"/>
                  <a:ext cx="1597656" cy="456474"/>
                </a:xfrm>
                <a:prstGeom prst="rect">
                  <a:avLst/>
                </a:prstGeom>
              </p:spPr>
            </p:pic>
            <p:sp>
              <p:nvSpPr>
                <p:cNvPr id="1875" name="TextBox 1874">
                  <a:extLst>
                    <a:ext uri="{FF2B5EF4-FFF2-40B4-BE49-F238E27FC236}">
                      <a16:creationId xmlns:a16="http://schemas.microsoft.com/office/drawing/2014/main" id="{D22EA2D6-2854-10D9-2C50-3C677EB39C79}"/>
                    </a:ext>
                  </a:extLst>
                </p:cNvPr>
                <p:cNvSpPr txBox="1"/>
                <p:nvPr/>
              </p:nvSpPr>
              <p:spPr>
                <a:xfrm>
                  <a:off x="23378829" y="17465406"/>
                  <a:ext cx="1396536" cy="307777"/>
                </a:xfrm>
                <a:prstGeom prst="rect">
                  <a:avLst/>
                </a:prstGeom>
                <a:noFill/>
              </p:spPr>
              <p:txBody>
                <a:bodyPr wrap="none" rtlCol="0">
                  <a:spAutoFit/>
                </a:bodyPr>
                <a:lstStyle/>
                <a:p>
                  <a:pPr algn="ctr"/>
                  <a:r>
                    <a:rPr lang="en-US" altLang="ko-KR" sz="1400" b="1" dirty="0">
                      <a:solidFill>
                        <a:schemeClr val="bg1"/>
                      </a:solidFill>
                      <a:highlight>
                        <a:srgbClr val="808080"/>
                      </a:highlight>
                      <a:latin typeface="Arial" panose="020B0604020202020204" pitchFamily="34" charset="0"/>
                      <a:cs typeface="Arial" panose="020B0604020202020204" pitchFamily="34" charset="0"/>
                    </a:rPr>
                    <a:t>Laser ablation</a:t>
                  </a:r>
                </a:p>
              </p:txBody>
            </p:sp>
            <p:sp>
              <p:nvSpPr>
                <p:cNvPr id="1876" name="TextBox 1875">
                  <a:extLst>
                    <a:ext uri="{FF2B5EF4-FFF2-40B4-BE49-F238E27FC236}">
                      <a16:creationId xmlns:a16="http://schemas.microsoft.com/office/drawing/2014/main" id="{1E672FF2-0FA0-04B3-D5ED-46887C0164F8}"/>
                    </a:ext>
                  </a:extLst>
                </p:cNvPr>
                <p:cNvSpPr txBox="1"/>
                <p:nvPr/>
              </p:nvSpPr>
              <p:spPr>
                <a:xfrm>
                  <a:off x="22026000" y="17008773"/>
                  <a:ext cx="1197764" cy="523220"/>
                </a:xfrm>
                <a:prstGeom prst="rect">
                  <a:avLst/>
                </a:prstGeom>
                <a:noFill/>
              </p:spPr>
              <p:txBody>
                <a:bodyPr wrap="none" rtlCol="0">
                  <a:spAutoFit/>
                </a:bodyPr>
                <a:lstStyle/>
                <a:p>
                  <a:pPr algn="ctr"/>
                  <a:r>
                    <a:rPr lang="en-US" altLang="ko-KR" sz="1400" b="1" dirty="0">
                      <a:solidFill>
                        <a:schemeClr val="bg1"/>
                      </a:solidFill>
                      <a:highlight>
                        <a:srgbClr val="808080"/>
                      </a:highlight>
                      <a:latin typeface="Arial" panose="020B0604020202020204" pitchFamily="34" charset="0"/>
                      <a:cs typeface="Arial" panose="020B0604020202020204" pitchFamily="34" charset="0"/>
                    </a:rPr>
                    <a:t>Thermal</a:t>
                  </a:r>
                </a:p>
                <a:p>
                  <a:pPr algn="ctr"/>
                  <a:r>
                    <a:rPr lang="en-US" altLang="ko-KR" sz="1400" b="1" dirty="0">
                      <a:solidFill>
                        <a:schemeClr val="bg1"/>
                      </a:solidFill>
                      <a:highlight>
                        <a:srgbClr val="808080"/>
                      </a:highlight>
                      <a:latin typeface="Arial" panose="020B0604020202020204" pitchFamily="34" charset="0"/>
                      <a:cs typeface="Arial" panose="020B0604020202020204" pitchFamily="34" charset="0"/>
                    </a:rPr>
                    <a:t>evaporation</a:t>
                  </a:r>
                </a:p>
              </p:txBody>
            </p:sp>
            <p:sp>
              <p:nvSpPr>
                <p:cNvPr id="1877" name="TextBox 1876">
                  <a:extLst>
                    <a:ext uri="{FF2B5EF4-FFF2-40B4-BE49-F238E27FC236}">
                      <a16:creationId xmlns:a16="http://schemas.microsoft.com/office/drawing/2014/main" id="{EE29929B-7ED9-6A13-E822-AAEBDA1B8690}"/>
                    </a:ext>
                  </a:extLst>
                </p:cNvPr>
                <p:cNvSpPr txBox="1"/>
                <p:nvPr/>
              </p:nvSpPr>
              <p:spPr>
                <a:xfrm>
                  <a:off x="22875377" y="15833952"/>
                  <a:ext cx="1518364" cy="369332"/>
                </a:xfrm>
                <a:prstGeom prst="rect">
                  <a:avLst/>
                </a:prstGeom>
                <a:noFill/>
              </p:spPr>
              <p:txBody>
                <a:bodyPr wrap="none" rtlCol="0">
                  <a:spAutoFit/>
                </a:bodyPr>
                <a:lstStyle/>
                <a:p>
                  <a:pPr algn="ctr"/>
                  <a:r>
                    <a:rPr lang="en-US" altLang="ko-KR" b="1" dirty="0">
                      <a:ln w="1270">
                        <a:solidFill>
                          <a:schemeClr val="bg1">
                            <a:alpha val="20000"/>
                          </a:schemeClr>
                        </a:solidFill>
                      </a:ln>
                      <a:solidFill>
                        <a:srgbClr val="FFFF00"/>
                      </a:solidFill>
                      <a:latin typeface="Arial" panose="020B0604020202020204" pitchFamily="34" charset="0"/>
                      <a:cs typeface="Arial" panose="020B0604020202020204" pitchFamily="34" charset="0"/>
                    </a:rPr>
                    <a:t>2D</a:t>
                  </a:r>
                  <a:r>
                    <a:rPr lang="ko-KR" altLang="en-US" b="1" dirty="0">
                      <a:ln w="1270">
                        <a:solidFill>
                          <a:schemeClr val="bg1">
                            <a:alpha val="20000"/>
                          </a:schemeClr>
                        </a:solidFill>
                      </a:ln>
                      <a:solidFill>
                        <a:srgbClr val="FFFF00"/>
                      </a:solidFill>
                      <a:latin typeface="Arial" panose="020B0604020202020204" pitchFamily="34" charset="0"/>
                      <a:cs typeface="Arial" panose="020B0604020202020204" pitchFamily="34" charset="0"/>
                    </a:rPr>
                    <a:t> </a:t>
                  </a:r>
                  <a:r>
                    <a:rPr lang="en-US" altLang="ko-KR" b="1" dirty="0">
                      <a:ln w="1270">
                        <a:solidFill>
                          <a:schemeClr val="bg1">
                            <a:alpha val="20000"/>
                          </a:schemeClr>
                        </a:solidFill>
                      </a:ln>
                      <a:solidFill>
                        <a:srgbClr val="FFFF00"/>
                      </a:solidFill>
                      <a:latin typeface="Arial" panose="020B0604020202020204" pitchFamily="34" charset="0"/>
                      <a:cs typeface="Arial" panose="020B0604020202020204" pitchFamily="34" charset="0"/>
                    </a:rPr>
                    <a:t>TMD film</a:t>
                  </a:r>
                </a:p>
              </p:txBody>
            </p:sp>
            <p:sp>
              <p:nvSpPr>
                <p:cNvPr id="1878" name="타원 1877">
                  <a:extLst>
                    <a:ext uri="{FF2B5EF4-FFF2-40B4-BE49-F238E27FC236}">
                      <a16:creationId xmlns:a16="http://schemas.microsoft.com/office/drawing/2014/main" id="{DCB83722-62A2-229F-05D4-C84576CD87BF}"/>
                    </a:ext>
                  </a:extLst>
                </p:cNvPr>
                <p:cNvSpPr/>
                <p:nvPr/>
              </p:nvSpPr>
              <p:spPr>
                <a:xfrm rot="2700000">
                  <a:off x="23485544" y="18464459"/>
                  <a:ext cx="233489" cy="233489"/>
                </a:xfrm>
                <a:prstGeom prst="ellipse">
                  <a:avLst/>
                </a:prstGeom>
                <a:solidFill>
                  <a:srgbClr val="0000FF"/>
                </a:solidFill>
                <a:ln>
                  <a:noFill/>
                </a:ln>
                <a:scene3d>
                  <a:camera prst="orthographicFront"/>
                  <a:lightRig rig="threePt" dir="t"/>
                </a:scene3d>
                <a:sp3d prstMaterial="plastic">
                  <a:bevelT w="116840" h="116840"/>
                  <a:bevelB w="116840" h="116840"/>
                </a:sp3d>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ko-KR" altLang="en-US" sz="1400" dirty="0"/>
                </a:p>
              </p:txBody>
            </p:sp>
            <p:sp>
              <p:nvSpPr>
                <p:cNvPr id="1879" name="타원 1878">
                  <a:extLst>
                    <a:ext uri="{FF2B5EF4-FFF2-40B4-BE49-F238E27FC236}">
                      <a16:creationId xmlns:a16="http://schemas.microsoft.com/office/drawing/2014/main" id="{FF59D9FD-E290-C9B9-90B2-0C5EA25CD9E3}"/>
                    </a:ext>
                  </a:extLst>
                </p:cNvPr>
                <p:cNvSpPr/>
                <p:nvPr/>
              </p:nvSpPr>
              <p:spPr>
                <a:xfrm rot="15000000">
                  <a:off x="23514215" y="18934016"/>
                  <a:ext cx="176149" cy="176148"/>
                </a:xfrm>
                <a:prstGeom prst="ellipse">
                  <a:avLst/>
                </a:prstGeom>
                <a:solidFill>
                  <a:srgbClr val="FFFF00"/>
                </a:solidFill>
                <a:ln>
                  <a:noFill/>
                </a:ln>
                <a:scene3d>
                  <a:camera prst="orthographicFront"/>
                  <a:lightRig rig="threePt" dir="t"/>
                </a:scene3d>
                <a:sp3d prstMaterial="plastic">
                  <a:bevelT w="88900" h="88900"/>
                  <a:bevelB w="88900" h="88900"/>
                </a:sp3d>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ko-KR" altLang="en-US" sz="1400">
                    <a:solidFill>
                      <a:srgbClr val="FFFF00"/>
                    </a:solidFill>
                  </a:endParaRPr>
                </a:p>
              </p:txBody>
            </p:sp>
            <p:sp>
              <p:nvSpPr>
                <p:cNvPr id="1880" name="TextBox 1879">
                  <a:extLst>
                    <a:ext uri="{FF2B5EF4-FFF2-40B4-BE49-F238E27FC236}">
                      <a16:creationId xmlns:a16="http://schemas.microsoft.com/office/drawing/2014/main" id="{DFB19E08-636C-9757-7027-3C44155FE81A}"/>
                    </a:ext>
                  </a:extLst>
                </p:cNvPr>
                <p:cNvSpPr txBox="1"/>
                <p:nvPr/>
              </p:nvSpPr>
              <p:spPr>
                <a:xfrm>
                  <a:off x="23704612" y="18403774"/>
                  <a:ext cx="1338893" cy="810478"/>
                </a:xfrm>
                <a:prstGeom prst="rect">
                  <a:avLst/>
                </a:prstGeom>
                <a:noFill/>
              </p:spPr>
              <p:txBody>
                <a:bodyPr wrap="none" rtlCol="0">
                  <a:spAutoFit/>
                </a:bodyPr>
                <a:lstStyle/>
                <a:p>
                  <a:r>
                    <a:rPr lang="en-US" altLang="ko-KR" b="1" dirty="0">
                      <a:solidFill>
                        <a:schemeClr val="bg1"/>
                      </a:solidFill>
                      <a:latin typeface="Arial" panose="020B0604020202020204" pitchFamily="34" charset="0"/>
                      <a:cs typeface="Arial" panose="020B0604020202020204" pitchFamily="34" charset="0"/>
                    </a:rPr>
                    <a:t> Vanadium</a:t>
                  </a:r>
                </a:p>
                <a:p>
                  <a:endParaRPr lang="en-US" altLang="ko-KR" sz="1600" b="1" baseline="-36000" dirty="0">
                    <a:solidFill>
                      <a:schemeClr val="bg1"/>
                    </a:solidFill>
                    <a:latin typeface="Arial" panose="020B0604020202020204" pitchFamily="34" charset="0"/>
                    <a:cs typeface="Arial" panose="020B0604020202020204" pitchFamily="34" charset="0"/>
                  </a:endParaRPr>
                </a:p>
                <a:p>
                  <a:r>
                    <a:rPr lang="en-US" altLang="ko-KR" b="1" dirty="0">
                      <a:solidFill>
                        <a:schemeClr val="bg1"/>
                      </a:solidFill>
                      <a:latin typeface="Arial" panose="020B0604020202020204" pitchFamily="34" charset="0"/>
                      <a:cs typeface="Arial" panose="020B0604020202020204" pitchFamily="34" charset="0"/>
                    </a:rPr>
                    <a:t> Selenium</a:t>
                  </a:r>
                  <a:endParaRPr lang="en-US" altLang="ko-KR" sz="1050" b="1" baseline="-36000" dirty="0">
                    <a:solidFill>
                      <a:schemeClr val="bg1"/>
                    </a:solidFill>
                    <a:latin typeface="Arial" panose="020B0604020202020204" pitchFamily="34" charset="0"/>
                    <a:cs typeface="Arial" panose="020B0604020202020204" pitchFamily="34" charset="0"/>
                  </a:endParaRPr>
                </a:p>
              </p:txBody>
            </p:sp>
            <p:sp>
              <p:nvSpPr>
                <p:cNvPr id="1881" name="직사각형 1880">
                  <a:extLst>
                    <a:ext uri="{FF2B5EF4-FFF2-40B4-BE49-F238E27FC236}">
                      <a16:creationId xmlns:a16="http://schemas.microsoft.com/office/drawing/2014/main" id="{2506E8BC-6792-6CF2-1460-4DEEE95075E8}"/>
                    </a:ext>
                  </a:extLst>
                </p:cNvPr>
                <p:cNvSpPr/>
                <p:nvPr/>
              </p:nvSpPr>
              <p:spPr>
                <a:xfrm>
                  <a:off x="22213017" y="15729308"/>
                  <a:ext cx="843068" cy="37688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endParaRPr lang="ko-KR" altLang="en-US" sz="1400" b="1" dirty="0">
                    <a:solidFill>
                      <a:schemeClr val="bg1"/>
                    </a:solidFill>
                  </a:endParaRPr>
                </a:p>
              </p:txBody>
            </p:sp>
            <p:pic>
              <p:nvPicPr>
                <p:cNvPr id="1882" name="그림 1881">
                  <a:extLst>
                    <a:ext uri="{FF2B5EF4-FFF2-40B4-BE49-F238E27FC236}">
                      <a16:creationId xmlns:a16="http://schemas.microsoft.com/office/drawing/2014/main" id="{00AC7AF1-AF16-4F3E-7070-E4DC6C653C29}"/>
                    </a:ext>
                  </a:extLst>
                </p:cNvPr>
                <p:cNvPicPr>
                  <a:picLocks noChangeAspect="1"/>
                </p:cNvPicPr>
                <p:nvPr/>
              </p:nvPicPr>
              <p:blipFill>
                <a:blip r:embed="rId17"/>
                <a:stretch>
                  <a:fillRect/>
                </a:stretch>
              </p:blipFill>
              <p:spPr>
                <a:xfrm rot="9910855">
                  <a:off x="23474269" y="17131215"/>
                  <a:ext cx="110386" cy="108914"/>
                </a:xfrm>
                <a:prstGeom prst="rect">
                  <a:avLst/>
                </a:prstGeom>
              </p:spPr>
            </p:pic>
            <p:pic>
              <p:nvPicPr>
                <p:cNvPr id="1883" name="그림 1882">
                  <a:extLst>
                    <a:ext uri="{FF2B5EF4-FFF2-40B4-BE49-F238E27FC236}">
                      <a16:creationId xmlns:a16="http://schemas.microsoft.com/office/drawing/2014/main" id="{B84387B9-9F1D-B0E2-8A62-415860780C7F}"/>
                    </a:ext>
                  </a:extLst>
                </p:cNvPr>
                <p:cNvPicPr>
                  <a:picLocks noChangeAspect="1"/>
                </p:cNvPicPr>
                <p:nvPr/>
              </p:nvPicPr>
              <p:blipFill>
                <a:blip r:embed="rId18"/>
                <a:stretch>
                  <a:fillRect/>
                </a:stretch>
              </p:blipFill>
              <p:spPr>
                <a:xfrm rot="15289740">
                  <a:off x="23191404" y="16970506"/>
                  <a:ext cx="78006" cy="76534"/>
                </a:xfrm>
                <a:prstGeom prst="rect">
                  <a:avLst/>
                </a:prstGeom>
              </p:spPr>
            </p:pic>
            <p:pic>
              <p:nvPicPr>
                <p:cNvPr id="1884" name="그림 1883">
                  <a:extLst>
                    <a:ext uri="{FF2B5EF4-FFF2-40B4-BE49-F238E27FC236}">
                      <a16:creationId xmlns:a16="http://schemas.microsoft.com/office/drawing/2014/main" id="{FA0FF57E-341A-E60A-6A54-7665D0E2C0AB}"/>
                    </a:ext>
                  </a:extLst>
                </p:cNvPr>
                <p:cNvPicPr>
                  <a:picLocks noChangeAspect="1"/>
                </p:cNvPicPr>
                <p:nvPr/>
              </p:nvPicPr>
              <p:blipFill>
                <a:blip r:embed="rId18"/>
                <a:stretch>
                  <a:fillRect/>
                </a:stretch>
              </p:blipFill>
              <p:spPr>
                <a:xfrm rot="4293660">
                  <a:off x="23194937" y="16838042"/>
                  <a:ext cx="78006" cy="76534"/>
                </a:xfrm>
                <a:prstGeom prst="rect">
                  <a:avLst/>
                </a:prstGeom>
              </p:spPr>
            </p:pic>
            <p:pic>
              <p:nvPicPr>
                <p:cNvPr id="1885" name="그림 1884">
                  <a:extLst>
                    <a:ext uri="{FF2B5EF4-FFF2-40B4-BE49-F238E27FC236}">
                      <a16:creationId xmlns:a16="http://schemas.microsoft.com/office/drawing/2014/main" id="{554EAE36-630A-82A0-AFFC-72D7C8274F7A}"/>
                    </a:ext>
                  </a:extLst>
                </p:cNvPr>
                <p:cNvPicPr>
                  <a:picLocks noChangeAspect="1"/>
                </p:cNvPicPr>
                <p:nvPr/>
              </p:nvPicPr>
              <p:blipFill>
                <a:blip r:embed="rId18"/>
                <a:stretch>
                  <a:fillRect/>
                </a:stretch>
              </p:blipFill>
              <p:spPr>
                <a:xfrm rot="7187821">
                  <a:off x="23327578" y="16803367"/>
                  <a:ext cx="78006" cy="76534"/>
                </a:xfrm>
                <a:prstGeom prst="rect">
                  <a:avLst/>
                </a:prstGeom>
              </p:spPr>
            </p:pic>
            <p:pic>
              <p:nvPicPr>
                <p:cNvPr id="1886" name="그림 1885">
                  <a:extLst>
                    <a:ext uri="{FF2B5EF4-FFF2-40B4-BE49-F238E27FC236}">
                      <a16:creationId xmlns:a16="http://schemas.microsoft.com/office/drawing/2014/main" id="{8793116A-0AE7-110A-6607-488A8928B01A}"/>
                    </a:ext>
                  </a:extLst>
                </p:cNvPr>
                <p:cNvPicPr>
                  <a:picLocks noChangeAspect="1"/>
                </p:cNvPicPr>
                <p:nvPr/>
              </p:nvPicPr>
              <p:blipFill>
                <a:blip r:embed="rId18"/>
                <a:stretch>
                  <a:fillRect/>
                </a:stretch>
              </p:blipFill>
              <p:spPr>
                <a:xfrm>
                  <a:off x="23307695" y="17002628"/>
                  <a:ext cx="78006" cy="76534"/>
                </a:xfrm>
                <a:prstGeom prst="rect">
                  <a:avLst/>
                </a:prstGeom>
              </p:spPr>
            </p:pic>
            <p:pic>
              <p:nvPicPr>
                <p:cNvPr id="1887" name="그림 1886">
                  <a:extLst>
                    <a:ext uri="{FF2B5EF4-FFF2-40B4-BE49-F238E27FC236}">
                      <a16:creationId xmlns:a16="http://schemas.microsoft.com/office/drawing/2014/main" id="{A38BFC3F-1D16-F996-9329-7BCDD06D636D}"/>
                    </a:ext>
                  </a:extLst>
                </p:cNvPr>
                <p:cNvPicPr>
                  <a:picLocks noChangeAspect="1"/>
                </p:cNvPicPr>
                <p:nvPr/>
              </p:nvPicPr>
              <p:blipFill>
                <a:blip r:embed="rId18"/>
                <a:stretch>
                  <a:fillRect/>
                </a:stretch>
              </p:blipFill>
              <p:spPr>
                <a:xfrm>
                  <a:off x="23203443" y="17145669"/>
                  <a:ext cx="78006" cy="76534"/>
                </a:xfrm>
                <a:prstGeom prst="rect">
                  <a:avLst/>
                </a:prstGeom>
              </p:spPr>
            </p:pic>
            <p:pic>
              <p:nvPicPr>
                <p:cNvPr id="1888" name="그림 1887">
                  <a:extLst>
                    <a:ext uri="{FF2B5EF4-FFF2-40B4-BE49-F238E27FC236}">
                      <a16:creationId xmlns:a16="http://schemas.microsoft.com/office/drawing/2014/main" id="{231A1FA7-D5A3-CE1B-5153-38D551808686}"/>
                    </a:ext>
                  </a:extLst>
                </p:cNvPr>
                <p:cNvPicPr>
                  <a:picLocks noChangeAspect="1"/>
                </p:cNvPicPr>
                <p:nvPr/>
              </p:nvPicPr>
              <p:blipFill>
                <a:blip r:embed="rId18"/>
                <a:stretch>
                  <a:fillRect/>
                </a:stretch>
              </p:blipFill>
              <p:spPr>
                <a:xfrm>
                  <a:off x="23084040" y="16846989"/>
                  <a:ext cx="78006" cy="76534"/>
                </a:xfrm>
                <a:prstGeom prst="rect">
                  <a:avLst/>
                </a:prstGeom>
              </p:spPr>
            </p:pic>
            <p:pic>
              <p:nvPicPr>
                <p:cNvPr id="1889" name="그림 1888">
                  <a:extLst>
                    <a:ext uri="{FF2B5EF4-FFF2-40B4-BE49-F238E27FC236}">
                      <a16:creationId xmlns:a16="http://schemas.microsoft.com/office/drawing/2014/main" id="{A3D838E3-629B-F567-46D9-E4A8E15E1F1D}"/>
                    </a:ext>
                  </a:extLst>
                </p:cNvPr>
                <p:cNvPicPr>
                  <a:picLocks noChangeAspect="1"/>
                </p:cNvPicPr>
                <p:nvPr/>
              </p:nvPicPr>
              <p:blipFill>
                <a:blip r:embed="rId18"/>
                <a:stretch>
                  <a:fillRect/>
                </a:stretch>
              </p:blipFill>
              <p:spPr>
                <a:xfrm rot="9133057">
                  <a:off x="23493148" y="16653951"/>
                  <a:ext cx="78006" cy="76534"/>
                </a:xfrm>
                <a:prstGeom prst="rect">
                  <a:avLst/>
                </a:prstGeom>
              </p:spPr>
            </p:pic>
            <p:pic>
              <p:nvPicPr>
                <p:cNvPr id="1890" name="그림 1889">
                  <a:extLst>
                    <a:ext uri="{FF2B5EF4-FFF2-40B4-BE49-F238E27FC236}">
                      <a16:creationId xmlns:a16="http://schemas.microsoft.com/office/drawing/2014/main" id="{EBFEE77D-32FD-7B86-151A-66FE3187A950}"/>
                    </a:ext>
                  </a:extLst>
                </p:cNvPr>
                <p:cNvPicPr>
                  <a:picLocks noChangeAspect="1"/>
                </p:cNvPicPr>
                <p:nvPr/>
              </p:nvPicPr>
              <p:blipFill>
                <a:blip r:embed="rId18"/>
                <a:stretch>
                  <a:fillRect/>
                </a:stretch>
              </p:blipFill>
              <p:spPr>
                <a:xfrm rot="1390593">
                  <a:off x="23793338" y="16726833"/>
                  <a:ext cx="78006" cy="76534"/>
                </a:xfrm>
                <a:prstGeom prst="rect">
                  <a:avLst/>
                </a:prstGeom>
              </p:spPr>
            </p:pic>
            <p:pic>
              <p:nvPicPr>
                <p:cNvPr id="1891" name="그림 1890">
                  <a:extLst>
                    <a:ext uri="{FF2B5EF4-FFF2-40B4-BE49-F238E27FC236}">
                      <a16:creationId xmlns:a16="http://schemas.microsoft.com/office/drawing/2014/main" id="{1757BBA1-CCCF-AED1-DF4A-3FE776FB2E8D}"/>
                    </a:ext>
                  </a:extLst>
                </p:cNvPr>
                <p:cNvPicPr>
                  <a:picLocks noChangeAspect="1"/>
                </p:cNvPicPr>
                <p:nvPr/>
              </p:nvPicPr>
              <p:blipFill>
                <a:blip r:embed="rId18"/>
                <a:stretch>
                  <a:fillRect/>
                </a:stretch>
              </p:blipFill>
              <p:spPr>
                <a:xfrm rot="5582018">
                  <a:off x="24047950" y="16699030"/>
                  <a:ext cx="78006" cy="76534"/>
                </a:xfrm>
                <a:prstGeom prst="rect">
                  <a:avLst/>
                </a:prstGeom>
              </p:spPr>
            </p:pic>
            <p:pic>
              <p:nvPicPr>
                <p:cNvPr id="1892" name="그림 1891">
                  <a:extLst>
                    <a:ext uri="{FF2B5EF4-FFF2-40B4-BE49-F238E27FC236}">
                      <a16:creationId xmlns:a16="http://schemas.microsoft.com/office/drawing/2014/main" id="{BDDC5833-E176-D81B-3C5B-59597F22C8C9}"/>
                    </a:ext>
                  </a:extLst>
                </p:cNvPr>
                <p:cNvPicPr>
                  <a:picLocks noChangeAspect="1"/>
                </p:cNvPicPr>
                <p:nvPr/>
              </p:nvPicPr>
              <p:blipFill>
                <a:blip r:embed="rId18"/>
                <a:stretch>
                  <a:fillRect/>
                </a:stretch>
              </p:blipFill>
              <p:spPr>
                <a:xfrm rot="11162407">
                  <a:off x="23904472" y="16806308"/>
                  <a:ext cx="78006" cy="76534"/>
                </a:xfrm>
                <a:prstGeom prst="rect">
                  <a:avLst/>
                </a:prstGeom>
              </p:spPr>
            </p:pic>
            <p:pic>
              <p:nvPicPr>
                <p:cNvPr id="1893" name="그림 1892">
                  <a:extLst>
                    <a:ext uri="{FF2B5EF4-FFF2-40B4-BE49-F238E27FC236}">
                      <a16:creationId xmlns:a16="http://schemas.microsoft.com/office/drawing/2014/main" id="{10482A3F-3597-6E4C-D54F-8FC50916269E}"/>
                    </a:ext>
                  </a:extLst>
                </p:cNvPr>
                <p:cNvPicPr>
                  <a:picLocks noChangeAspect="1"/>
                </p:cNvPicPr>
                <p:nvPr/>
              </p:nvPicPr>
              <p:blipFill>
                <a:blip r:embed="rId18"/>
                <a:stretch>
                  <a:fillRect/>
                </a:stretch>
              </p:blipFill>
              <p:spPr>
                <a:xfrm rot="8309192">
                  <a:off x="24323000" y="16482819"/>
                  <a:ext cx="78006" cy="76534"/>
                </a:xfrm>
                <a:prstGeom prst="rect">
                  <a:avLst/>
                </a:prstGeom>
              </p:spPr>
            </p:pic>
            <p:pic>
              <p:nvPicPr>
                <p:cNvPr id="1894" name="그림 1893">
                  <a:extLst>
                    <a:ext uri="{FF2B5EF4-FFF2-40B4-BE49-F238E27FC236}">
                      <a16:creationId xmlns:a16="http://schemas.microsoft.com/office/drawing/2014/main" id="{F2488E8B-6690-A4A4-E34E-055192532F47}"/>
                    </a:ext>
                  </a:extLst>
                </p:cNvPr>
                <p:cNvPicPr>
                  <a:picLocks noChangeAspect="1"/>
                </p:cNvPicPr>
                <p:nvPr/>
              </p:nvPicPr>
              <p:blipFill>
                <a:blip r:embed="rId18"/>
                <a:stretch>
                  <a:fillRect/>
                </a:stretch>
              </p:blipFill>
              <p:spPr>
                <a:xfrm rot="14329624">
                  <a:off x="23808805" y="16549631"/>
                  <a:ext cx="78006" cy="76534"/>
                </a:xfrm>
                <a:prstGeom prst="rect">
                  <a:avLst/>
                </a:prstGeom>
              </p:spPr>
            </p:pic>
            <p:pic>
              <p:nvPicPr>
                <p:cNvPr id="1895" name="그림 1894">
                  <a:extLst>
                    <a:ext uri="{FF2B5EF4-FFF2-40B4-BE49-F238E27FC236}">
                      <a16:creationId xmlns:a16="http://schemas.microsoft.com/office/drawing/2014/main" id="{EF7BB20D-B63A-5A2E-C34B-F60B2766817C}"/>
                    </a:ext>
                  </a:extLst>
                </p:cNvPr>
                <p:cNvPicPr>
                  <a:picLocks noChangeAspect="1"/>
                </p:cNvPicPr>
                <p:nvPr/>
              </p:nvPicPr>
              <p:blipFill>
                <a:blip r:embed="rId18"/>
                <a:stretch>
                  <a:fillRect/>
                </a:stretch>
              </p:blipFill>
              <p:spPr>
                <a:xfrm rot="9717095">
                  <a:off x="22990265" y="16693359"/>
                  <a:ext cx="78006" cy="76534"/>
                </a:xfrm>
                <a:prstGeom prst="rect">
                  <a:avLst/>
                </a:prstGeom>
              </p:spPr>
            </p:pic>
            <p:pic>
              <p:nvPicPr>
                <p:cNvPr id="1896" name="그림 1895">
                  <a:extLst>
                    <a:ext uri="{FF2B5EF4-FFF2-40B4-BE49-F238E27FC236}">
                      <a16:creationId xmlns:a16="http://schemas.microsoft.com/office/drawing/2014/main" id="{3C014CAE-792B-8409-D5D7-31A1627A5778}"/>
                    </a:ext>
                  </a:extLst>
                </p:cNvPr>
                <p:cNvPicPr>
                  <a:picLocks noChangeAspect="1"/>
                </p:cNvPicPr>
                <p:nvPr/>
              </p:nvPicPr>
              <p:blipFill>
                <a:blip r:embed="rId18"/>
                <a:stretch>
                  <a:fillRect/>
                </a:stretch>
              </p:blipFill>
              <p:spPr>
                <a:xfrm>
                  <a:off x="23227507" y="16704253"/>
                  <a:ext cx="78006" cy="76534"/>
                </a:xfrm>
                <a:prstGeom prst="rect">
                  <a:avLst/>
                </a:prstGeom>
              </p:spPr>
            </p:pic>
            <p:pic>
              <p:nvPicPr>
                <p:cNvPr id="1897" name="그림 1896">
                  <a:extLst>
                    <a:ext uri="{FF2B5EF4-FFF2-40B4-BE49-F238E27FC236}">
                      <a16:creationId xmlns:a16="http://schemas.microsoft.com/office/drawing/2014/main" id="{FAB0D38B-0681-A3F7-5CEA-0B585B0FBA39}"/>
                    </a:ext>
                  </a:extLst>
                </p:cNvPr>
                <p:cNvPicPr>
                  <a:picLocks noChangeAspect="1"/>
                </p:cNvPicPr>
                <p:nvPr/>
              </p:nvPicPr>
              <p:blipFill>
                <a:blip r:embed="rId18"/>
                <a:stretch>
                  <a:fillRect/>
                </a:stretch>
              </p:blipFill>
              <p:spPr>
                <a:xfrm>
                  <a:off x="23253644" y="16603534"/>
                  <a:ext cx="78006" cy="76534"/>
                </a:xfrm>
                <a:prstGeom prst="rect">
                  <a:avLst/>
                </a:prstGeom>
              </p:spPr>
            </p:pic>
            <p:pic>
              <p:nvPicPr>
                <p:cNvPr id="1898" name="그림 1897">
                  <a:extLst>
                    <a:ext uri="{FF2B5EF4-FFF2-40B4-BE49-F238E27FC236}">
                      <a16:creationId xmlns:a16="http://schemas.microsoft.com/office/drawing/2014/main" id="{CC33DDC2-C6E5-9AF1-C2D7-0C998DC3EC9F}"/>
                    </a:ext>
                  </a:extLst>
                </p:cNvPr>
                <p:cNvPicPr>
                  <a:picLocks noChangeAspect="1"/>
                </p:cNvPicPr>
                <p:nvPr/>
              </p:nvPicPr>
              <p:blipFill>
                <a:blip r:embed="rId17"/>
                <a:stretch>
                  <a:fillRect/>
                </a:stretch>
              </p:blipFill>
              <p:spPr>
                <a:xfrm rot="6941397">
                  <a:off x="23578658" y="16751846"/>
                  <a:ext cx="110386" cy="108914"/>
                </a:xfrm>
                <a:prstGeom prst="rect">
                  <a:avLst/>
                </a:prstGeom>
              </p:spPr>
            </p:pic>
            <p:pic>
              <p:nvPicPr>
                <p:cNvPr id="1899" name="그림 1898">
                  <a:extLst>
                    <a:ext uri="{FF2B5EF4-FFF2-40B4-BE49-F238E27FC236}">
                      <a16:creationId xmlns:a16="http://schemas.microsoft.com/office/drawing/2014/main" id="{86FE1C56-1CF3-FB21-64C3-84FF161DFE90}"/>
                    </a:ext>
                  </a:extLst>
                </p:cNvPr>
                <p:cNvPicPr>
                  <a:picLocks noChangeAspect="1"/>
                </p:cNvPicPr>
                <p:nvPr/>
              </p:nvPicPr>
              <p:blipFill>
                <a:blip r:embed="rId17"/>
                <a:stretch>
                  <a:fillRect/>
                </a:stretch>
              </p:blipFill>
              <p:spPr>
                <a:xfrm rot="10800000">
                  <a:off x="23405112" y="16721107"/>
                  <a:ext cx="110386" cy="108914"/>
                </a:xfrm>
                <a:prstGeom prst="rect">
                  <a:avLst/>
                </a:prstGeom>
              </p:spPr>
            </p:pic>
            <p:pic>
              <p:nvPicPr>
                <p:cNvPr id="1900" name="그림 1899">
                  <a:extLst>
                    <a:ext uri="{FF2B5EF4-FFF2-40B4-BE49-F238E27FC236}">
                      <a16:creationId xmlns:a16="http://schemas.microsoft.com/office/drawing/2014/main" id="{756F404A-102F-4961-109C-BD978AF6DB55}"/>
                    </a:ext>
                  </a:extLst>
                </p:cNvPr>
                <p:cNvPicPr>
                  <a:picLocks noChangeAspect="1"/>
                </p:cNvPicPr>
                <p:nvPr/>
              </p:nvPicPr>
              <p:blipFill>
                <a:blip r:embed="rId17"/>
                <a:stretch>
                  <a:fillRect/>
                </a:stretch>
              </p:blipFill>
              <p:spPr>
                <a:xfrm rot="19455336">
                  <a:off x="23703361" y="16685873"/>
                  <a:ext cx="110386" cy="108914"/>
                </a:xfrm>
                <a:prstGeom prst="rect">
                  <a:avLst/>
                </a:prstGeom>
              </p:spPr>
            </p:pic>
            <p:pic>
              <p:nvPicPr>
                <p:cNvPr id="1901" name="그림 1900">
                  <a:extLst>
                    <a:ext uri="{FF2B5EF4-FFF2-40B4-BE49-F238E27FC236}">
                      <a16:creationId xmlns:a16="http://schemas.microsoft.com/office/drawing/2014/main" id="{A7D3F6D8-09CD-0DE6-2879-FDE2BF1B4484}"/>
                    </a:ext>
                  </a:extLst>
                </p:cNvPr>
                <p:cNvPicPr>
                  <a:picLocks noChangeAspect="1"/>
                </p:cNvPicPr>
                <p:nvPr/>
              </p:nvPicPr>
              <p:blipFill>
                <a:blip r:embed="rId17"/>
                <a:stretch>
                  <a:fillRect/>
                </a:stretch>
              </p:blipFill>
              <p:spPr>
                <a:xfrm rot="18986674">
                  <a:off x="23747875" y="16898630"/>
                  <a:ext cx="110386" cy="108914"/>
                </a:xfrm>
                <a:prstGeom prst="rect">
                  <a:avLst/>
                </a:prstGeom>
              </p:spPr>
            </p:pic>
            <p:pic>
              <p:nvPicPr>
                <p:cNvPr id="1902" name="그림 1901">
                  <a:extLst>
                    <a:ext uri="{FF2B5EF4-FFF2-40B4-BE49-F238E27FC236}">
                      <a16:creationId xmlns:a16="http://schemas.microsoft.com/office/drawing/2014/main" id="{B16A9EA3-F059-85AA-69DA-AD3C8A9C2A3C}"/>
                    </a:ext>
                  </a:extLst>
                </p:cNvPr>
                <p:cNvPicPr>
                  <a:picLocks noChangeAspect="1"/>
                </p:cNvPicPr>
                <p:nvPr/>
              </p:nvPicPr>
              <p:blipFill>
                <a:blip r:embed="rId17"/>
                <a:stretch>
                  <a:fillRect/>
                </a:stretch>
              </p:blipFill>
              <p:spPr>
                <a:xfrm rot="10521171">
                  <a:off x="23671040" y="17172983"/>
                  <a:ext cx="110386" cy="108914"/>
                </a:xfrm>
                <a:prstGeom prst="rect">
                  <a:avLst/>
                </a:prstGeom>
              </p:spPr>
            </p:pic>
            <p:pic>
              <p:nvPicPr>
                <p:cNvPr id="1903" name="그림 1902">
                  <a:extLst>
                    <a:ext uri="{FF2B5EF4-FFF2-40B4-BE49-F238E27FC236}">
                      <a16:creationId xmlns:a16="http://schemas.microsoft.com/office/drawing/2014/main" id="{336E703B-6A7F-2B68-BE35-F2654B1048E0}"/>
                    </a:ext>
                  </a:extLst>
                </p:cNvPr>
                <p:cNvPicPr>
                  <a:picLocks noChangeAspect="1"/>
                </p:cNvPicPr>
                <p:nvPr/>
              </p:nvPicPr>
              <p:blipFill>
                <a:blip r:embed="rId17"/>
                <a:stretch>
                  <a:fillRect/>
                </a:stretch>
              </p:blipFill>
              <p:spPr>
                <a:xfrm>
                  <a:off x="23489404" y="16878493"/>
                  <a:ext cx="110386" cy="108914"/>
                </a:xfrm>
                <a:prstGeom prst="rect">
                  <a:avLst/>
                </a:prstGeom>
              </p:spPr>
            </p:pic>
            <p:pic>
              <p:nvPicPr>
                <p:cNvPr id="1904" name="그림 1903">
                  <a:extLst>
                    <a:ext uri="{FF2B5EF4-FFF2-40B4-BE49-F238E27FC236}">
                      <a16:creationId xmlns:a16="http://schemas.microsoft.com/office/drawing/2014/main" id="{A9250E4D-745F-A9ED-99D6-81B682494C67}"/>
                    </a:ext>
                  </a:extLst>
                </p:cNvPr>
                <p:cNvPicPr>
                  <a:picLocks noChangeAspect="1"/>
                </p:cNvPicPr>
                <p:nvPr/>
              </p:nvPicPr>
              <p:blipFill>
                <a:blip r:embed="rId17"/>
                <a:stretch>
                  <a:fillRect/>
                </a:stretch>
              </p:blipFill>
              <p:spPr>
                <a:xfrm rot="13148840">
                  <a:off x="23597599" y="16965663"/>
                  <a:ext cx="110386" cy="108914"/>
                </a:xfrm>
                <a:prstGeom prst="rect">
                  <a:avLst/>
                </a:prstGeom>
              </p:spPr>
            </p:pic>
            <p:pic>
              <p:nvPicPr>
                <p:cNvPr id="1905" name="그림 1904">
                  <a:extLst>
                    <a:ext uri="{FF2B5EF4-FFF2-40B4-BE49-F238E27FC236}">
                      <a16:creationId xmlns:a16="http://schemas.microsoft.com/office/drawing/2014/main" id="{95E89742-C457-0F02-0D80-047BA4F9CCCE}"/>
                    </a:ext>
                  </a:extLst>
                </p:cNvPr>
                <p:cNvPicPr>
                  <a:picLocks noChangeAspect="1"/>
                </p:cNvPicPr>
                <p:nvPr/>
              </p:nvPicPr>
              <p:blipFill>
                <a:blip r:embed="rId17"/>
                <a:stretch>
                  <a:fillRect/>
                </a:stretch>
              </p:blipFill>
              <p:spPr>
                <a:xfrm rot="16200000">
                  <a:off x="23544002" y="17324810"/>
                  <a:ext cx="110386" cy="108914"/>
                </a:xfrm>
                <a:prstGeom prst="rect">
                  <a:avLst/>
                </a:prstGeom>
              </p:spPr>
            </p:pic>
          </p:grpSp>
        </p:grpSp>
        <p:grpSp>
          <p:nvGrpSpPr>
            <p:cNvPr id="1188" name="그룹 1187">
              <a:extLst>
                <a:ext uri="{FF2B5EF4-FFF2-40B4-BE49-F238E27FC236}">
                  <a16:creationId xmlns:a16="http://schemas.microsoft.com/office/drawing/2014/main" id="{B973EF52-B291-5237-B186-854B696ACBA9}"/>
                </a:ext>
              </a:extLst>
            </p:cNvPr>
            <p:cNvGrpSpPr/>
            <p:nvPr/>
          </p:nvGrpSpPr>
          <p:grpSpPr>
            <a:xfrm>
              <a:off x="16326075" y="13359623"/>
              <a:ext cx="15778062" cy="9911897"/>
              <a:chOff x="16326075" y="13323801"/>
              <a:chExt cx="15778062" cy="9648264"/>
            </a:xfrm>
          </p:grpSpPr>
          <p:sp>
            <p:nvSpPr>
              <p:cNvPr id="1185" name="사각형: 둥근 모서리 1184">
                <a:extLst>
                  <a:ext uri="{FF2B5EF4-FFF2-40B4-BE49-F238E27FC236}">
                    <a16:creationId xmlns:a16="http://schemas.microsoft.com/office/drawing/2014/main" id="{388F78BA-167B-379C-0608-520F4249582C}"/>
                  </a:ext>
                </a:extLst>
              </p:cNvPr>
              <p:cNvSpPr/>
              <p:nvPr/>
            </p:nvSpPr>
            <p:spPr>
              <a:xfrm>
                <a:off x="16326075" y="14080923"/>
                <a:ext cx="15778062" cy="8891142"/>
              </a:xfrm>
              <a:prstGeom prst="roundRect">
                <a:avLst>
                  <a:gd name="adj" fmla="val 8436"/>
                </a:avLst>
              </a:prstGeom>
              <a:noFill/>
              <a:ln w="57150">
                <a:solidFill>
                  <a:srgbClr val="3B7D23"/>
                </a:solidFill>
              </a:ln>
            </p:spPr>
            <p:style>
              <a:lnRef idx="2">
                <a:schemeClr val="accent1">
                  <a:shade val="15000"/>
                </a:schemeClr>
              </a:lnRef>
              <a:fillRef idx="1">
                <a:schemeClr val="accent1"/>
              </a:fillRef>
              <a:effectRef idx="0">
                <a:schemeClr val="accent1"/>
              </a:effectRef>
              <a:fontRef idx="minor">
                <a:schemeClr val="lt1"/>
              </a:fontRef>
            </p:style>
            <p:txBody>
              <a:bodyPr wrap="none" lIns="288000" tIns="0" rIns="288000" bIns="180000" rtlCol="0" anchor="ctr"/>
              <a:lstStyle/>
              <a:p>
                <a:pPr marL="0" marR="0" lvl="0" indent="0" algn="just" defTabSz="4215874" rtl="0" eaLnBrk="1" fontAlgn="auto" latinLnBrk="1" hangingPunct="1">
                  <a:lnSpc>
                    <a:spcPct val="150000"/>
                  </a:lnSpc>
                  <a:spcBef>
                    <a:spcPts val="0"/>
                  </a:spcBef>
                  <a:spcAft>
                    <a:spcPts val="0"/>
                  </a:spcAft>
                  <a:buClrTx/>
                  <a:buSzTx/>
                  <a:buFontTx/>
                  <a:buNone/>
                  <a:tabLst/>
                  <a:defRPr/>
                </a:pPr>
                <a:endParaRPr lang="ko-KR" altLang="ko-KR" sz="2400" b="1" kern="100" dirty="0">
                  <a:solidFill>
                    <a:schemeClr val="tx1"/>
                  </a:solidFill>
                  <a:effectLst/>
                  <a:latin typeface="Arial" panose="020B0604020202020204" pitchFamily="34" charset="0"/>
                  <a:ea typeface="MS Mincho" panose="02020609040205080304" pitchFamily="49" charset="-128"/>
                  <a:cs typeface="Arial" panose="020B0604020202020204" pitchFamily="34" charset="0"/>
                </a:endParaRPr>
              </a:p>
            </p:txBody>
          </p:sp>
          <p:sp>
            <p:nvSpPr>
              <p:cNvPr id="1186" name="TextBox 1185">
                <a:extLst>
                  <a:ext uri="{FF2B5EF4-FFF2-40B4-BE49-F238E27FC236}">
                    <a16:creationId xmlns:a16="http://schemas.microsoft.com/office/drawing/2014/main" id="{59D21749-4CA6-0D1F-CC7A-3B1DBB8FC319}"/>
                  </a:ext>
                </a:extLst>
              </p:cNvPr>
              <p:cNvSpPr txBox="1"/>
              <p:nvPr/>
            </p:nvSpPr>
            <p:spPr>
              <a:xfrm>
                <a:off x="17477127" y="13323801"/>
                <a:ext cx="5580000" cy="919401"/>
              </a:xfrm>
              <a:prstGeom prst="roundRect">
                <a:avLst/>
              </a:prstGeom>
              <a:solidFill>
                <a:schemeClr val="accent6">
                  <a:lumMod val="75000"/>
                </a:schemeClr>
              </a:solidFill>
            </p:spPr>
            <p:txBody>
              <a:bodyPr wrap="square" rtlCol="0">
                <a:spAutoFit/>
              </a:bodyPr>
              <a:lstStyle/>
              <a:p>
                <a:pPr marL="0" marR="0" lvl="0" indent="0" algn="ctr" defTabSz="4215874" rtl="0" eaLnBrk="1" fontAlgn="auto" latinLnBrk="1" hangingPunct="1">
                  <a:lnSpc>
                    <a:spcPct val="100000"/>
                  </a:lnSpc>
                  <a:spcBef>
                    <a:spcPts val="0"/>
                  </a:spcBef>
                  <a:spcAft>
                    <a:spcPts val="0"/>
                  </a:spcAft>
                  <a:buClrTx/>
                  <a:buSzTx/>
                  <a:buFontTx/>
                  <a:buNone/>
                  <a:tabLst/>
                  <a:defRPr/>
                </a:pPr>
                <a:r>
                  <a:rPr lang="en-US" altLang="ko-KR" sz="4800" b="1" i="1" dirty="0">
                    <a:solidFill>
                      <a:schemeClr val="bg1"/>
                    </a:solidFill>
                    <a:latin typeface="Arial" panose="020B0604020202020204" pitchFamily="34" charset="0"/>
                    <a:cs typeface="Arial" panose="020B0604020202020204" pitchFamily="34" charset="0"/>
                  </a:rPr>
                  <a:t>Our approach</a:t>
                </a:r>
                <a:endParaRPr lang="en-US" altLang="ko-KR" sz="5400" b="1" i="1" dirty="0">
                  <a:solidFill>
                    <a:schemeClr val="bg1"/>
                  </a:solidFill>
                  <a:latin typeface="Arial" panose="020B0604020202020204" pitchFamily="34" charset="0"/>
                  <a:cs typeface="Arial" panose="020B0604020202020204" pitchFamily="34" charset="0"/>
                </a:endParaRPr>
              </a:p>
            </p:txBody>
          </p:sp>
        </p:grpSp>
        <p:grpSp>
          <p:nvGrpSpPr>
            <p:cNvPr id="48" name="그룹 47">
              <a:extLst>
                <a:ext uri="{FF2B5EF4-FFF2-40B4-BE49-F238E27FC236}">
                  <a16:creationId xmlns:a16="http://schemas.microsoft.com/office/drawing/2014/main" id="{8EB657B6-B790-CD50-E7F6-CAAFA8751F55}"/>
                </a:ext>
              </a:extLst>
            </p:cNvPr>
            <p:cNvGrpSpPr/>
            <p:nvPr/>
          </p:nvGrpSpPr>
          <p:grpSpPr>
            <a:xfrm>
              <a:off x="22541631" y="20205884"/>
              <a:ext cx="9087438" cy="2555636"/>
              <a:chOff x="22860683" y="20294375"/>
              <a:chExt cx="9087438" cy="2555636"/>
            </a:xfrm>
          </p:grpSpPr>
          <p:sp>
            <p:nvSpPr>
              <p:cNvPr id="145" name="TextBox 144">
                <a:extLst>
                  <a:ext uri="{FF2B5EF4-FFF2-40B4-BE49-F238E27FC236}">
                    <a16:creationId xmlns:a16="http://schemas.microsoft.com/office/drawing/2014/main" id="{DA16206F-C197-F9AF-4883-FCD3A01D663E}"/>
                  </a:ext>
                </a:extLst>
              </p:cNvPr>
              <p:cNvSpPr txBox="1"/>
              <p:nvPr/>
            </p:nvSpPr>
            <p:spPr>
              <a:xfrm>
                <a:off x="23157253" y="20294375"/>
                <a:ext cx="8790868" cy="2555636"/>
              </a:xfrm>
              <a:prstGeom prst="rect">
                <a:avLst/>
              </a:prstGeom>
              <a:noFill/>
            </p:spPr>
            <p:txBody>
              <a:bodyPr wrap="none" lIns="0" tIns="0" rIns="0" bIns="0" rtlCol="0">
                <a:spAutoFit/>
              </a:bodyPr>
              <a:lstStyle/>
              <a:p>
                <a:pPr>
                  <a:lnSpc>
                    <a:spcPct val="200000"/>
                  </a:lnSpc>
                </a:pPr>
                <a:r>
                  <a:rPr lang="en-US" altLang="ko-KR" sz="2800" b="1" dirty="0">
                    <a:solidFill>
                      <a:srgbClr val="0000FF"/>
                    </a:solidFill>
                    <a:latin typeface="Arial" panose="020B0604020202020204" pitchFamily="34" charset="0"/>
                    <a:cs typeface="Arial" panose="020B0604020202020204" pitchFamily="34" charset="0"/>
                  </a:rPr>
                  <a:t>Metal flux </a:t>
                </a:r>
                <a:r>
                  <a:rPr lang="en-US" altLang="ko-KR" sz="2800" b="1" dirty="0">
                    <a:latin typeface="Arial" panose="020B0604020202020204" pitchFamily="34" charset="0"/>
                    <a:cs typeface="Arial" panose="020B0604020202020204" pitchFamily="34" charset="0"/>
                  </a:rPr>
                  <a:t>&amp; </a:t>
                </a:r>
                <a:r>
                  <a:rPr lang="en-US" altLang="ko-KR" sz="2800" b="1" dirty="0">
                    <a:solidFill>
                      <a:srgbClr val="FF0000"/>
                    </a:solidFill>
                    <a:latin typeface="Arial" panose="020B0604020202020204" pitchFamily="34" charset="0"/>
                    <a:cs typeface="Arial" panose="020B0604020202020204" pitchFamily="34" charset="0"/>
                  </a:rPr>
                  <a:t>Se/V flux ratio </a:t>
                </a:r>
                <a:r>
                  <a:rPr lang="en-US" altLang="ko-KR" sz="2800" b="1" dirty="0">
                    <a:latin typeface="Arial" panose="020B0604020202020204" pitchFamily="34" charset="0"/>
                    <a:cs typeface="Arial" panose="020B0604020202020204" pitchFamily="34" charset="0"/>
                  </a:rPr>
                  <a:t>control</a:t>
                </a:r>
                <a:endParaRPr lang="en-US" altLang="ko-KR" b="1" dirty="0">
                  <a:latin typeface="Arial" panose="020B0604020202020204" pitchFamily="34" charset="0"/>
                  <a:cs typeface="Arial" panose="020B0604020202020204" pitchFamily="34" charset="0"/>
                </a:endParaRPr>
              </a:p>
              <a:p>
                <a:pPr>
                  <a:lnSpc>
                    <a:spcPct val="200000"/>
                  </a:lnSpc>
                </a:pPr>
                <a:r>
                  <a:rPr lang="en-US" altLang="ko-KR" sz="2800" b="1" dirty="0">
                    <a:solidFill>
                      <a:srgbClr val="0000FF"/>
                    </a:solidFill>
                    <a:latin typeface="Arial" panose="020B0604020202020204" pitchFamily="34" charset="0"/>
                    <a:cs typeface="Arial" panose="020B0604020202020204" pitchFamily="34" charset="0"/>
                  </a:rPr>
                  <a:t>   Growth rate </a:t>
                </a:r>
                <a:r>
                  <a:rPr lang="en-US" altLang="ko-KR" sz="2800" b="1" dirty="0">
                    <a:latin typeface="Arial" panose="020B0604020202020204" pitchFamily="34" charset="0"/>
                    <a:cs typeface="Arial" panose="020B0604020202020204" pitchFamily="34" charset="0"/>
                  </a:rPr>
                  <a:t>&amp; </a:t>
                </a:r>
                <a:r>
                  <a:rPr lang="en-US" altLang="ko-KR" sz="2800" b="1" dirty="0">
                    <a:solidFill>
                      <a:srgbClr val="FF0000"/>
                    </a:solidFill>
                    <a:latin typeface="Arial" panose="020B0604020202020204" pitchFamily="34" charset="0"/>
                    <a:cs typeface="Arial" panose="020B0604020202020204" pitchFamily="34" charset="0"/>
                  </a:rPr>
                  <a:t>Stoichiometry</a:t>
                </a:r>
                <a:r>
                  <a:rPr lang="en-US" altLang="ko-KR" sz="2800" b="1" dirty="0">
                    <a:latin typeface="Arial" panose="020B0604020202020204" pitchFamily="34" charset="0"/>
                    <a:cs typeface="Arial" panose="020B0604020202020204" pitchFamily="34" charset="0"/>
                  </a:rPr>
                  <a:t> control</a:t>
                </a:r>
                <a:endParaRPr lang="en-US" altLang="ko-KR" sz="2800" b="1" dirty="0">
                  <a:solidFill>
                    <a:srgbClr val="FF0000"/>
                  </a:solidFill>
                  <a:latin typeface="Arial" panose="020B0604020202020204" pitchFamily="34" charset="0"/>
                  <a:cs typeface="Arial" panose="020B0604020202020204" pitchFamily="34" charset="0"/>
                </a:endParaRPr>
              </a:p>
              <a:p>
                <a:pPr>
                  <a:lnSpc>
                    <a:spcPct val="200000"/>
                  </a:lnSpc>
                </a:pPr>
                <a:r>
                  <a:rPr lang="en-US" altLang="ko-KR" sz="2800" b="1" dirty="0">
                    <a:solidFill>
                      <a:srgbClr val="0000FF"/>
                    </a:solidFill>
                    <a:latin typeface="Arial" panose="020B0604020202020204" pitchFamily="34" charset="0"/>
                    <a:cs typeface="Arial" panose="020B0604020202020204" pitchFamily="34" charset="0"/>
                  </a:rPr>
                  <a:t>      </a:t>
                </a:r>
                <a:r>
                  <a:rPr lang="en-US" altLang="ko-KR" sz="3200" b="1" dirty="0">
                    <a:solidFill>
                      <a:srgbClr val="0000FF"/>
                    </a:solidFill>
                    <a:latin typeface="Arial" panose="020B0604020202020204" pitchFamily="34" charset="0"/>
                    <a:cs typeface="Arial" panose="020B0604020202020204" pitchFamily="34" charset="0"/>
                  </a:rPr>
                  <a:t>Crystallinity </a:t>
                </a:r>
                <a:r>
                  <a:rPr lang="en-US" altLang="ko-KR" sz="3200" b="1" dirty="0">
                    <a:latin typeface="Arial" panose="020B0604020202020204" pitchFamily="34" charset="0"/>
                    <a:cs typeface="Arial" panose="020B0604020202020204" pitchFamily="34" charset="0"/>
                  </a:rPr>
                  <a:t>&amp; </a:t>
                </a:r>
                <a:r>
                  <a:rPr lang="en-US" altLang="ko-KR" sz="3200" b="1" dirty="0">
                    <a:solidFill>
                      <a:srgbClr val="FF0000"/>
                    </a:solidFill>
                    <a:latin typeface="Arial" panose="020B0604020202020204" pitchFamily="34" charset="0"/>
                    <a:cs typeface="Arial" panose="020B0604020202020204" pitchFamily="34" charset="0"/>
                  </a:rPr>
                  <a:t>Chalcogen vacancy </a:t>
                </a:r>
                <a:r>
                  <a:rPr lang="en-US" altLang="ko-KR" sz="3200" b="1" dirty="0">
                    <a:latin typeface="Arial" panose="020B0604020202020204" pitchFamily="34" charset="0"/>
                    <a:cs typeface="Arial" panose="020B0604020202020204" pitchFamily="34" charset="0"/>
                  </a:rPr>
                  <a:t>control</a:t>
                </a:r>
                <a:endParaRPr lang="en-US" altLang="ko-KR" sz="2800" dirty="0">
                  <a:latin typeface="Arial" panose="020B0604020202020204" pitchFamily="34" charset="0"/>
                  <a:cs typeface="Arial" panose="020B0604020202020204" pitchFamily="34" charset="0"/>
                </a:endParaRPr>
              </a:p>
            </p:txBody>
          </p:sp>
          <p:pic>
            <p:nvPicPr>
              <p:cNvPr id="400" name="그래픽 399" descr="시계 방향으로 굽은 화살표 단색으로 채워진">
                <a:extLst>
                  <a:ext uri="{FF2B5EF4-FFF2-40B4-BE49-F238E27FC236}">
                    <a16:creationId xmlns:a16="http://schemas.microsoft.com/office/drawing/2014/main" id="{F08B2EAC-67C9-6D5E-D72A-E85B79718778}"/>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rot="10800000">
                <a:off x="22860683" y="20980654"/>
                <a:ext cx="618871" cy="618871"/>
              </a:xfrm>
              <a:prstGeom prst="rect">
                <a:avLst/>
              </a:prstGeom>
            </p:spPr>
          </p:pic>
          <p:pic>
            <p:nvPicPr>
              <p:cNvPr id="403" name="그래픽 402" descr="시계 방향으로 굽은 화살표 단색으로 채워진">
                <a:extLst>
                  <a:ext uri="{FF2B5EF4-FFF2-40B4-BE49-F238E27FC236}">
                    <a16:creationId xmlns:a16="http://schemas.microsoft.com/office/drawing/2014/main" id="{8B40071D-8407-A462-C6CE-7EA9531263D6}"/>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rot="10800000">
                <a:off x="23169318" y="21863334"/>
                <a:ext cx="704161" cy="704161"/>
              </a:xfrm>
              <a:prstGeom prst="rect">
                <a:avLst/>
              </a:prstGeom>
            </p:spPr>
          </p:pic>
        </p:grpSp>
        <p:grpSp>
          <p:nvGrpSpPr>
            <p:cNvPr id="58" name="그룹 57">
              <a:extLst>
                <a:ext uri="{FF2B5EF4-FFF2-40B4-BE49-F238E27FC236}">
                  <a16:creationId xmlns:a16="http://schemas.microsoft.com/office/drawing/2014/main" id="{01BAC687-6441-38DC-EC5A-2CFCC87F29F6}"/>
                </a:ext>
              </a:extLst>
            </p:cNvPr>
            <p:cNvGrpSpPr/>
            <p:nvPr/>
          </p:nvGrpSpPr>
          <p:grpSpPr>
            <a:xfrm>
              <a:off x="25385032" y="14511440"/>
              <a:ext cx="5989407" cy="5884823"/>
              <a:chOff x="25385032" y="14511440"/>
              <a:chExt cx="5989407" cy="5884823"/>
            </a:xfrm>
          </p:grpSpPr>
          <p:grpSp>
            <p:nvGrpSpPr>
              <p:cNvPr id="700" name="그룹 699">
                <a:extLst>
                  <a:ext uri="{FF2B5EF4-FFF2-40B4-BE49-F238E27FC236}">
                    <a16:creationId xmlns:a16="http://schemas.microsoft.com/office/drawing/2014/main" id="{980AB050-3848-9B19-23CF-EA351DCE82FA}"/>
                  </a:ext>
                </a:extLst>
              </p:cNvPr>
              <p:cNvGrpSpPr/>
              <p:nvPr/>
            </p:nvGrpSpPr>
            <p:grpSpPr>
              <a:xfrm>
                <a:off x="25385032" y="15139656"/>
                <a:ext cx="5989407" cy="5256607"/>
                <a:chOff x="25839758" y="15084323"/>
                <a:chExt cx="5989407" cy="5256607"/>
              </a:xfrm>
            </p:grpSpPr>
            <p:graphicFrame>
              <p:nvGraphicFramePr>
                <p:cNvPr id="64" name="개체 63">
                  <a:extLst>
                    <a:ext uri="{FF2B5EF4-FFF2-40B4-BE49-F238E27FC236}">
                      <a16:creationId xmlns:a16="http://schemas.microsoft.com/office/drawing/2014/main" id="{271FE871-3A19-254D-7AE9-CADEC776A883}"/>
                    </a:ext>
                  </a:extLst>
                </p:cNvPr>
                <p:cNvGraphicFramePr>
                  <a:graphicFrameLocks noChangeAspect="1"/>
                </p:cNvGraphicFramePr>
                <p:nvPr>
                  <p:extLst>
                    <p:ext uri="{D42A27DB-BD31-4B8C-83A1-F6EECF244321}">
                      <p14:modId xmlns:p14="http://schemas.microsoft.com/office/powerpoint/2010/main" val="2255982380"/>
                    </p:ext>
                  </p:extLst>
                </p:nvPr>
              </p:nvGraphicFramePr>
              <p:xfrm>
                <a:off x="25839758" y="15231154"/>
                <a:ext cx="5989407" cy="5109776"/>
              </p:xfrm>
              <a:graphic>
                <a:graphicData uri="http://schemas.openxmlformats.org/presentationml/2006/ole">
                  <mc:AlternateContent xmlns:mc="http://schemas.openxmlformats.org/markup-compatibility/2006">
                    <mc:Choice xmlns:v="urn:schemas-microsoft-com:vml" Requires="v">
                      <p:oleObj name="Graph" r:id="rId21" imgW="2886840" imgH="2462760" progId="Origin95.Graph">
                        <p:embed/>
                      </p:oleObj>
                    </mc:Choice>
                    <mc:Fallback>
                      <p:oleObj name="Graph" r:id="rId21" imgW="2886840" imgH="2462760" progId="Origin95.Graph">
                        <p:embed/>
                        <p:pic>
                          <p:nvPicPr>
                            <p:cNvPr id="4" name="개체 3">
                              <a:extLst>
                                <a:ext uri="{FF2B5EF4-FFF2-40B4-BE49-F238E27FC236}">
                                  <a16:creationId xmlns:a16="http://schemas.microsoft.com/office/drawing/2014/main" id="{79073522-69C6-39DA-FCC8-B60DBA07163C}"/>
                                </a:ext>
                              </a:extLst>
                            </p:cNvPr>
                            <p:cNvPicPr/>
                            <p:nvPr/>
                          </p:nvPicPr>
                          <p:blipFill>
                            <a:blip r:embed="rId22"/>
                            <a:stretch>
                              <a:fillRect/>
                            </a:stretch>
                          </p:blipFill>
                          <p:spPr>
                            <a:xfrm>
                              <a:off x="25839758" y="15231154"/>
                              <a:ext cx="5989407" cy="5109776"/>
                            </a:xfrm>
                            <a:prstGeom prst="rect">
                              <a:avLst/>
                            </a:prstGeom>
                          </p:spPr>
                        </p:pic>
                      </p:oleObj>
                    </mc:Fallback>
                  </mc:AlternateContent>
                </a:graphicData>
              </a:graphic>
            </p:graphicFrame>
            <p:graphicFrame>
              <p:nvGraphicFramePr>
                <p:cNvPr id="66" name="개체 65">
                  <a:extLst>
                    <a:ext uri="{FF2B5EF4-FFF2-40B4-BE49-F238E27FC236}">
                      <a16:creationId xmlns:a16="http://schemas.microsoft.com/office/drawing/2014/main" id="{70210991-D293-73D4-B1E8-F32638B5DA03}"/>
                    </a:ext>
                  </a:extLst>
                </p:cNvPr>
                <p:cNvGraphicFramePr>
                  <a:graphicFrameLocks noChangeAspect="1"/>
                </p:cNvGraphicFramePr>
                <p:nvPr>
                  <p:extLst>
                    <p:ext uri="{D42A27DB-BD31-4B8C-83A1-F6EECF244321}">
                      <p14:modId xmlns:p14="http://schemas.microsoft.com/office/powerpoint/2010/main" val="3032823719"/>
                    </p:ext>
                  </p:extLst>
                </p:nvPr>
              </p:nvGraphicFramePr>
              <p:xfrm>
                <a:off x="26956460" y="16003220"/>
                <a:ext cx="2805339" cy="2377641"/>
              </p:xfrm>
              <a:graphic>
                <a:graphicData uri="http://schemas.openxmlformats.org/presentationml/2006/ole">
                  <mc:AlternateContent xmlns:mc="http://schemas.openxmlformats.org/markup-compatibility/2006">
                    <mc:Choice xmlns:v="urn:schemas-microsoft-com:vml" Requires="v">
                      <p:oleObj name="Graph" r:id="rId23" imgW="2905200" imgH="2462760" progId="Origin95.Graph">
                        <p:embed/>
                      </p:oleObj>
                    </mc:Choice>
                    <mc:Fallback>
                      <p:oleObj name="Graph" r:id="rId23" imgW="2905200" imgH="2462760" progId="Origin95.Graph">
                        <p:embed/>
                        <p:pic>
                          <p:nvPicPr>
                            <p:cNvPr id="3" name="개체 2">
                              <a:extLst>
                                <a:ext uri="{FF2B5EF4-FFF2-40B4-BE49-F238E27FC236}">
                                  <a16:creationId xmlns:a16="http://schemas.microsoft.com/office/drawing/2014/main" id="{ABD967E3-FABA-1E5E-7C93-5EDC12A51505}"/>
                                </a:ext>
                              </a:extLst>
                            </p:cNvPr>
                            <p:cNvPicPr/>
                            <p:nvPr/>
                          </p:nvPicPr>
                          <p:blipFill>
                            <a:blip r:embed="rId24"/>
                            <a:stretch>
                              <a:fillRect/>
                            </a:stretch>
                          </p:blipFill>
                          <p:spPr>
                            <a:xfrm>
                              <a:off x="26956460" y="16003220"/>
                              <a:ext cx="2805339" cy="2377641"/>
                            </a:xfrm>
                            <a:prstGeom prst="rect">
                              <a:avLst/>
                            </a:prstGeom>
                          </p:spPr>
                        </p:pic>
                      </p:oleObj>
                    </mc:Fallback>
                  </mc:AlternateContent>
                </a:graphicData>
              </a:graphic>
            </p:graphicFrame>
            <p:sp>
              <p:nvSpPr>
                <p:cNvPr id="697" name="TextBox 696">
                  <a:extLst>
                    <a:ext uri="{FF2B5EF4-FFF2-40B4-BE49-F238E27FC236}">
                      <a16:creationId xmlns:a16="http://schemas.microsoft.com/office/drawing/2014/main" id="{A7D2B430-06E6-1368-007F-5324291B5258}"/>
                    </a:ext>
                  </a:extLst>
                </p:cNvPr>
                <p:cNvSpPr txBox="1"/>
                <p:nvPr/>
              </p:nvSpPr>
              <p:spPr>
                <a:xfrm>
                  <a:off x="26952358" y="15084323"/>
                  <a:ext cx="4419800" cy="400110"/>
                </a:xfrm>
                <a:prstGeom prst="rect">
                  <a:avLst/>
                </a:prstGeom>
                <a:noFill/>
              </p:spPr>
              <p:txBody>
                <a:bodyPr wrap="none">
                  <a:spAutoFit/>
                </a:bodyPr>
                <a:lstStyle/>
                <a:p>
                  <a:pPr algn="ctr"/>
                  <a:r>
                    <a:rPr lang="en-US" altLang="ko-KR" sz="2000" dirty="0">
                      <a:solidFill>
                        <a:srgbClr val="FF0000"/>
                      </a:solidFill>
                      <a:latin typeface="Arial" panose="020B0604020202020204" pitchFamily="34" charset="0"/>
                      <a:ea typeface="맑은 고딕" panose="020B0503020000020004" pitchFamily="50" charset="-127"/>
                      <a:cs typeface="Arial" panose="020B0604020202020204" pitchFamily="34" charset="0"/>
                    </a:rPr>
                    <a:t>exp</a:t>
                  </a:r>
                  <a:r>
                    <a:rPr lang="en-US" altLang="ko-KR" sz="2000" dirty="0">
                      <a:latin typeface="Arial" panose="020B0604020202020204" pitchFamily="34" charset="0"/>
                      <a:ea typeface="맑은 고딕" panose="020B0503020000020004" pitchFamily="50" charset="-127"/>
                      <a:cs typeface="Arial" panose="020B0604020202020204" pitchFamily="34" charset="0"/>
                    </a:rPr>
                    <a:t>(-1/</a:t>
                  </a:r>
                  <a:r>
                    <a:rPr lang="en-US" altLang="ko-KR" sz="2000" b="1" dirty="0">
                      <a:solidFill>
                        <a:srgbClr val="FF0000"/>
                      </a:solidFill>
                      <a:latin typeface="Arial" panose="020B0604020202020204" pitchFamily="34" charset="0"/>
                      <a:ea typeface="맑은 고딕" panose="020B0503020000020004" pitchFamily="50" charset="-127"/>
                      <a:cs typeface="Arial" panose="020B0604020202020204" pitchFamily="34" charset="0"/>
                    </a:rPr>
                    <a:t>T</a:t>
                  </a:r>
                  <a:r>
                    <a:rPr lang="en-US" altLang="ko-KR" sz="2000" dirty="0">
                      <a:latin typeface="Arial" panose="020B0604020202020204" pitchFamily="34" charset="0"/>
                      <a:ea typeface="맑은 고딕" panose="020B0503020000020004" pitchFamily="50" charset="-127"/>
                      <a:cs typeface="Arial" panose="020B0604020202020204" pitchFamily="34" charset="0"/>
                    </a:rPr>
                    <a:t>)</a:t>
                  </a:r>
                  <a:r>
                    <a:rPr lang="en-US" altLang="ko-KR" sz="2000" dirty="0">
                      <a:latin typeface="Arial" panose="020B0604020202020204" pitchFamily="34" charset="0"/>
                      <a:ea typeface="Cambria Math" panose="02040503050406030204" pitchFamily="18" charset="0"/>
                      <a:cs typeface="Arial" panose="020B0604020202020204" pitchFamily="34" charset="0"/>
                    </a:rPr>
                    <a:t> </a:t>
                  </a:r>
                  <a:r>
                    <a:rPr lang="en-US" altLang="ko-KR" sz="2000" dirty="0">
                      <a:latin typeface="Arial" panose="020B0604020202020204" pitchFamily="34" charset="0"/>
                      <a:ea typeface="맑은 고딕" panose="020B0503020000020004" pitchFamily="50" charset="-127"/>
                      <a:cs typeface="Arial" panose="020B0604020202020204" pitchFamily="34" charset="0"/>
                    </a:rPr>
                    <a:t>∝ Pressure ∝ Flux ∝ </a:t>
                  </a:r>
                  <a:r>
                    <a:rPr lang="en-US" altLang="ko-KR" sz="2000" b="1" dirty="0" err="1">
                      <a:latin typeface="Arial" panose="020B0604020202020204" pitchFamily="34" charset="0"/>
                      <a:ea typeface="맑은 고딕" panose="020B0503020000020004" pitchFamily="50" charset="-127"/>
                      <a:cs typeface="Arial" panose="020B0604020202020204" pitchFamily="34" charset="0"/>
                    </a:rPr>
                    <a:t>R</a:t>
                  </a:r>
                  <a:r>
                    <a:rPr lang="en-US" altLang="ko-KR" sz="2000" b="1" baseline="-25000" dirty="0" err="1">
                      <a:latin typeface="Arial" panose="020B0604020202020204" pitchFamily="34" charset="0"/>
                      <a:ea typeface="맑은 고딕" panose="020B0503020000020004" pitchFamily="50" charset="-127"/>
                      <a:cs typeface="Arial" panose="020B0604020202020204" pitchFamily="34" charset="0"/>
                    </a:rPr>
                    <a:t>dep</a:t>
                  </a:r>
                  <a:endParaRPr lang="ko-KR" altLang="en-US" sz="2000" dirty="0">
                    <a:latin typeface="Arial" panose="020B0604020202020204" pitchFamily="34" charset="0"/>
                    <a:ea typeface="맑은 고딕" panose="020B0503020000020004" pitchFamily="50" charset="-127"/>
                    <a:cs typeface="Arial" panose="020B0604020202020204" pitchFamily="34" charset="0"/>
                  </a:endParaRPr>
                </a:p>
              </p:txBody>
            </p:sp>
          </p:grpSp>
          <p:sp>
            <p:nvSpPr>
              <p:cNvPr id="701" name="TextBox 700">
                <a:extLst>
                  <a:ext uri="{FF2B5EF4-FFF2-40B4-BE49-F238E27FC236}">
                    <a16:creationId xmlns:a16="http://schemas.microsoft.com/office/drawing/2014/main" id="{8669249D-F4B5-22AA-6D01-2F86889A5A44}"/>
                  </a:ext>
                </a:extLst>
              </p:cNvPr>
              <p:cNvSpPr txBox="1"/>
              <p:nvPr/>
            </p:nvSpPr>
            <p:spPr>
              <a:xfrm>
                <a:off x="26281647" y="14511440"/>
                <a:ext cx="4909998" cy="476726"/>
              </a:xfrm>
              <a:prstGeom prst="roundRect">
                <a:avLst/>
              </a:prstGeom>
              <a:noFill/>
            </p:spPr>
            <p:txBody>
              <a:bodyPr wrap="none" lIns="0" tIns="0" rIns="0" bIns="0" rtlCol="0">
                <a:spAutoFit/>
              </a:bodyPr>
              <a:lstStyle/>
              <a:p>
                <a:pPr algn="ctr"/>
                <a:r>
                  <a:rPr lang="en-US" altLang="ko-KR" sz="2800" b="1" dirty="0">
                    <a:solidFill>
                      <a:srgbClr val="1B4F7F"/>
                    </a:solidFill>
                    <a:latin typeface="Arial" panose="020B0604020202020204" pitchFamily="34" charset="0"/>
                    <a:cs typeface="Arial" panose="020B0604020202020204" pitchFamily="34" charset="0"/>
                  </a:rPr>
                  <a:t>How to control the Se/V ratio</a:t>
                </a:r>
                <a:endParaRPr lang="ko-KR" altLang="en-US" sz="2800" b="1" dirty="0">
                  <a:solidFill>
                    <a:srgbClr val="1B4F7F"/>
                  </a:solidFill>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3F66A545-D663-3514-18F7-4A8B504E6821}"/>
                  </a:ext>
                </a:extLst>
              </p:cNvPr>
              <p:cNvSpPr txBox="1"/>
              <p:nvPr/>
            </p:nvSpPr>
            <p:spPr>
              <a:xfrm>
                <a:off x="26772405" y="15736053"/>
                <a:ext cx="2534668" cy="400110"/>
              </a:xfrm>
              <a:prstGeom prst="rect">
                <a:avLst/>
              </a:prstGeom>
              <a:noFill/>
            </p:spPr>
            <p:txBody>
              <a:bodyPr wrap="none">
                <a:spAutoFit/>
              </a:bodyPr>
              <a:lstStyle/>
              <a:p>
                <a:pPr algn="ctr"/>
                <a:r>
                  <a:rPr lang="en-US" altLang="ko-KR" sz="2000" dirty="0">
                    <a:solidFill>
                      <a:srgbClr val="FF0000"/>
                    </a:solidFill>
                    <a:latin typeface="Arial" panose="020B0604020202020204" pitchFamily="34" charset="0"/>
                    <a:ea typeface="맑은 고딕" panose="020B0503020000020004" pitchFamily="50" charset="-127"/>
                    <a:cs typeface="Arial" panose="020B0604020202020204" pitchFamily="34" charset="0"/>
                  </a:rPr>
                  <a:t>Laser Energy</a:t>
                </a:r>
                <a:r>
                  <a:rPr lang="en-US" altLang="ko-KR" sz="2000" dirty="0">
                    <a:latin typeface="Arial" panose="020B0604020202020204" pitchFamily="34" charset="0"/>
                    <a:ea typeface="맑은 고딕" panose="020B0503020000020004" pitchFamily="50" charset="-127"/>
                    <a:cs typeface="Arial" panose="020B0604020202020204" pitchFamily="34" charset="0"/>
                  </a:rPr>
                  <a:t> ∝ </a:t>
                </a:r>
                <a:r>
                  <a:rPr lang="en-US" altLang="ko-KR" sz="2000" b="1" dirty="0" err="1">
                    <a:latin typeface="Arial" panose="020B0604020202020204" pitchFamily="34" charset="0"/>
                    <a:ea typeface="맑은 고딕" panose="020B0503020000020004" pitchFamily="50" charset="-127"/>
                    <a:cs typeface="Arial" panose="020B0604020202020204" pitchFamily="34" charset="0"/>
                  </a:rPr>
                  <a:t>R</a:t>
                </a:r>
                <a:r>
                  <a:rPr lang="en-US" altLang="ko-KR" sz="2000" b="1" baseline="-25000" dirty="0" err="1">
                    <a:latin typeface="Arial" panose="020B0604020202020204" pitchFamily="34" charset="0"/>
                    <a:ea typeface="맑은 고딕" panose="020B0503020000020004" pitchFamily="50" charset="-127"/>
                    <a:cs typeface="Arial" panose="020B0604020202020204" pitchFamily="34" charset="0"/>
                  </a:rPr>
                  <a:t>dep</a:t>
                </a:r>
                <a:endParaRPr lang="ko-KR" altLang="en-US" sz="2000" b="1" baseline="-25000" dirty="0">
                  <a:solidFill>
                    <a:srgbClr val="FF0000"/>
                  </a:solidFill>
                  <a:latin typeface="Arial" panose="020B0604020202020204" pitchFamily="34" charset="0"/>
                  <a:ea typeface="맑은 고딕" panose="020B0503020000020004" pitchFamily="50" charset="-127"/>
                  <a:cs typeface="Arial" panose="020B0604020202020204" pitchFamily="34" charset="0"/>
                </a:endParaRPr>
              </a:p>
            </p:txBody>
          </p:sp>
        </p:grpSp>
      </p:grpSp>
      <p:grpSp>
        <p:nvGrpSpPr>
          <p:cNvPr id="6" name="그룹 5">
            <a:extLst>
              <a:ext uri="{FF2B5EF4-FFF2-40B4-BE49-F238E27FC236}">
                <a16:creationId xmlns:a16="http://schemas.microsoft.com/office/drawing/2014/main" id="{76A05E0F-3C9E-1F1C-BCD7-E7DB17131A60}"/>
              </a:ext>
            </a:extLst>
          </p:cNvPr>
          <p:cNvGrpSpPr/>
          <p:nvPr/>
        </p:nvGrpSpPr>
        <p:grpSpPr>
          <a:xfrm>
            <a:off x="298576" y="13328437"/>
            <a:ext cx="15778062" cy="9943084"/>
            <a:chOff x="298576" y="13328437"/>
            <a:chExt cx="15778062" cy="9943084"/>
          </a:xfrm>
        </p:grpSpPr>
        <p:grpSp>
          <p:nvGrpSpPr>
            <p:cNvPr id="1189" name="그룹 1188">
              <a:extLst>
                <a:ext uri="{FF2B5EF4-FFF2-40B4-BE49-F238E27FC236}">
                  <a16:creationId xmlns:a16="http://schemas.microsoft.com/office/drawing/2014/main" id="{9DC1C0C6-AFE9-E970-07A6-D7FDDDDF7DF6}"/>
                </a:ext>
              </a:extLst>
            </p:cNvPr>
            <p:cNvGrpSpPr/>
            <p:nvPr/>
          </p:nvGrpSpPr>
          <p:grpSpPr>
            <a:xfrm>
              <a:off x="298576" y="13328437"/>
              <a:ext cx="15778062" cy="9943084"/>
              <a:chOff x="298576" y="13328437"/>
              <a:chExt cx="15778062" cy="9943084"/>
            </a:xfrm>
          </p:grpSpPr>
          <p:sp>
            <p:nvSpPr>
              <p:cNvPr id="77" name="사각형: 둥근 모서리 76">
                <a:extLst>
                  <a:ext uri="{FF2B5EF4-FFF2-40B4-BE49-F238E27FC236}">
                    <a16:creationId xmlns:a16="http://schemas.microsoft.com/office/drawing/2014/main" id="{EBBDCF1F-E3EE-E5D2-74BD-C41EBBE0934D}"/>
                  </a:ext>
                </a:extLst>
              </p:cNvPr>
              <p:cNvSpPr/>
              <p:nvPr/>
            </p:nvSpPr>
            <p:spPr>
              <a:xfrm>
                <a:off x="298576" y="14085559"/>
                <a:ext cx="15778062" cy="9185962"/>
              </a:xfrm>
              <a:prstGeom prst="roundRect">
                <a:avLst>
                  <a:gd name="adj" fmla="val 8437"/>
                </a:avLst>
              </a:prstGeom>
              <a:noFill/>
              <a:ln w="57150">
                <a:solidFill>
                  <a:srgbClr val="FF2F2F"/>
                </a:solidFill>
              </a:ln>
            </p:spPr>
            <p:style>
              <a:lnRef idx="2">
                <a:schemeClr val="accent1">
                  <a:shade val="15000"/>
                </a:schemeClr>
              </a:lnRef>
              <a:fillRef idx="1">
                <a:schemeClr val="accent1"/>
              </a:fillRef>
              <a:effectRef idx="0">
                <a:schemeClr val="accent1"/>
              </a:effectRef>
              <a:fontRef idx="minor">
                <a:schemeClr val="lt1"/>
              </a:fontRef>
            </p:style>
            <p:txBody>
              <a:bodyPr wrap="none" lIns="288000" tIns="0" rIns="288000" bIns="180000" rtlCol="0" anchor="ctr"/>
              <a:lstStyle/>
              <a:p>
                <a:pPr marL="0" marR="0" lvl="0" indent="0" algn="just" defTabSz="4215874" rtl="0" eaLnBrk="1" fontAlgn="auto" latinLnBrk="1" hangingPunct="1">
                  <a:lnSpc>
                    <a:spcPct val="150000"/>
                  </a:lnSpc>
                  <a:spcBef>
                    <a:spcPts val="0"/>
                  </a:spcBef>
                  <a:spcAft>
                    <a:spcPts val="0"/>
                  </a:spcAft>
                  <a:buClrTx/>
                  <a:buSzTx/>
                  <a:buFontTx/>
                  <a:buNone/>
                  <a:tabLst/>
                  <a:defRPr/>
                </a:pPr>
                <a:endParaRPr lang="ko-KR" altLang="ko-KR" sz="2400" b="1" kern="100" dirty="0">
                  <a:solidFill>
                    <a:schemeClr val="tx1"/>
                  </a:solidFill>
                  <a:effectLst/>
                  <a:latin typeface="Arial" panose="020B0604020202020204" pitchFamily="34" charset="0"/>
                  <a:ea typeface="MS Mincho" panose="02020609040205080304" pitchFamily="49" charset="-128"/>
                  <a:cs typeface="Arial" panose="020B0604020202020204" pitchFamily="34" charset="0"/>
                </a:endParaRPr>
              </a:p>
            </p:txBody>
          </p:sp>
          <p:sp>
            <p:nvSpPr>
              <p:cNvPr id="78" name="TextBox 77">
                <a:extLst>
                  <a:ext uri="{FF2B5EF4-FFF2-40B4-BE49-F238E27FC236}">
                    <a16:creationId xmlns:a16="http://schemas.microsoft.com/office/drawing/2014/main" id="{868D0C19-D77B-7F30-6613-52C2132E4DFF}"/>
                  </a:ext>
                </a:extLst>
              </p:cNvPr>
              <p:cNvSpPr txBox="1"/>
              <p:nvPr/>
            </p:nvSpPr>
            <p:spPr>
              <a:xfrm>
                <a:off x="1449628" y="13328437"/>
                <a:ext cx="5580000" cy="919401"/>
              </a:xfrm>
              <a:prstGeom prst="roundRect">
                <a:avLst/>
              </a:prstGeom>
              <a:solidFill>
                <a:srgbClr val="FF2F2F"/>
              </a:solidFill>
            </p:spPr>
            <p:txBody>
              <a:bodyPr wrap="square" rtlCol="0">
                <a:spAutoFit/>
              </a:bodyPr>
              <a:lstStyle/>
              <a:p>
                <a:pPr marL="0" marR="0" lvl="0" indent="0" algn="ctr" defTabSz="4215874" rtl="0" eaLnBrk="1" fontAlgn="auto" latinLnBrk="1" hangingPunct="1">
                  <a:lnSpc>
                    <a:spcPct val="100000"/>
                  </a:lnSpc>
                  <a:spcBef>
                    <a:spcPts val="0"/>
                  </a:spcBef>
                  <a:spcAft>
                    <a:spcPts val="0"/>
                  </a:spcAft>
                  <a:buClrTx/>
                  <a:buSzTx/>
                  <a:buFontTx/>
                  <a:buNone/>
                  <a:tabLst/>
                  <a:defRPr/>
                </a:pPr>
                <a:r>
                  <a:rPr lang="en-US" altLang="ko-KR" sz="4800" b="1" i="1" dirty="0">
                    <a:solidFill>
                      <a:schemeClr val="bg1"/>
                    </a:solidFill>
                    <a:latin typeface="Arial" panose="020B0604020202020204" pitchFamily="34" charset="0"/>
                    <a:cs typeface="Arial" panose="020B0604020202020204" pitchFamily="34" charset="0"/>
                  </a:rPr>
                  <a:t>Motivation</a:t>
                </a:r>
                <a:endParaRPr lang="en-US" altLang="ko-KR" sz="5400" b="1" i="1" dirty="0">
                  <a:solidFill>
                    <a:schemeClr val="bg1"/>
                  </a:solidFill>
                  <a:latin typeface="Arial" panose="020B0604020202020204" pitchFamily="34" charset="0"/>
                  <a:cs typeface="Arial" panose="020B0604020202020204" pitchFamily="34" charset="0"/>
                </a:endParaRPr>
              </a:p>
            </p:txBody>
          </p:sp>
        </p:grpSp>
        <p:sp>
          <p:nvSpPr>
            <p:cNvPr id="33" name="직사각형 32">
              <a:extLst>
                <a:ext uri="{FF2B5EF4-FFF2-40B4-BE49-F238E27FC236}">
                  <a16:creationId xmlns:a16="http://schemas.microsoft.com/office/drawing/2014/main" id="{B5113900-632A-2FCE-2392-C47FF842E5BE}"/>
                </a:ext>
              </a:extLst>
            </p:cNvPr>
            <p:cNvSpPr/>
            <p:nvPr/>
          </p:nvSpPr>
          <p:spPr>
            <a:xfrm>
              <a:off x="628872" y="17482279"/>
              <a:ext cx="133827" cy="12939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endParaRPr lang="ko-KR" altLang="en-US"/>
            </a:p>
          </p:txBody>
        </p:sp>
        <p:grpSp>
          <p:nvGrpSpPr>
            <p:cNvPr id="4" name="그룹 3">
              <a:extLst>
                <a:ext uri="{FF2B5EF4-FFF2-40B4-BE49-F238E27FC236}">
                  <a16:creationId xmlns:a16="http://schemas.microsoft.com/office/drawing/2014/main" id="{20981226-D0E7-7664-20B3-824D51673597}"/>
                </a:ext>
              </a:extLst>
            </p:cNvPr>
            <p:cNvGrpSpPr/>
            <p:nvPr/>
          </p:nvGrpSpPr>
          <p:grpSpPr>
            <a:xfrm>
              <a:off x="720052" y="14388567"/>
              <a:ext cx="7673632" cy="8588016"/>
              <a:chOff x="720052" y="14388567"/>
              <a:chExt cx="7673632" cy="8588016"/>
            </a:xfrm>
          </p:grpSpPr>
          <p:sp>
            <p:nvSpPr>
              <p:cNvPr id="191" name="TextBox 190">
                <a:extLst>
                  <a:ext uri="{FF2B5EF4-FFF2-40B4-BE49-F238E27FC236}">
                    <a16:creationId xmlns:a16="http://schemas.microsoft.com/office/drawing/2014/main" id="{C30412E9-3EAF-669F-5E58-EB5E391F5D82}"/>
                  </a:ext>
                </a:extLst>
              </p:cNvPr>
              <p:cNvSpPr txBox="1"/>
              <p:nvPr/>
            </p:nvSpPr>
            <p:spPr>
              <a:xfrm>
                <a:off x="1019681" y="14388567"/>
                <a:ext cx="7074373" cy="578882"/>
              </a:xfrm>
              <a:prstGeom prst="roundRect">
                <a:avLst/>
              </a:prstGeom>
              <a:noFill/>
            </p:spPr>
            <p:txBody>
              <a:bodyPr wrap="none" rtlCol="0">
                <a:spAutoFit/>
              </a:bodyPr>
              <a:lstStyle/>
              <a:p>
                <a:pPr algn="ctr"/>
                <a:r>
                  <a:rPr kumimoji="1" lang="en-US" altLang="ko-KR" sz="2800" b="1" dirty="0">
                    <a:solidFill>
                      <a:srgbClr val="1B4F7F"/>
                    </a:solidFill>
                    <a:latin typeface="Arial" panose="020B0604020202020204" pitchFamily="34" charset="0"/>
                    <a:cs typeface="Arial" panose="020B0604020202020204" pitchFamily="34" charset="0"/>
                  </a:rPr>
                  <a:t> Controversial 2D VSe</a:t>
                </a:r>
                <a:r>
                  <a:rPr kumimoji="1" lang="en-US" altLang="ko-KR" sz="2800" b="1" baseline="-25000" dirty="0">
                    <a:solidFill>
                      <a:srgbClr val="1B4F7F"/>
                    </a:solidFill>
                    <a:latin typeface="Arial" panose="020B0604020202020204" pitchFamily="34" charset="0"/>
                    <a:cs typeface="Arial" panose="020B0604020202020204" pitchFamily="34" charset="0"/>
                  </a:rPr>
                  <a:t>2 </a:t>
                </a:r>
                <a:r>
                  <a:rPr kumimoji="1" lang="en-US" altLang="ko-KR" sz="2800" b="1" dirty="0">
                    <a:solidFill>
                      <a:srgbClr val="1B4F7F"/>
                    </a:solidFill>
                    <a:latin typeface="Arial" panose="020B0604020202020204" pitchFamily="34" charset="0"/>
                    <a:cs typeface="Arial" panose="020B0604020202020204" pitchFamily="34" charset="0"/>
                  </a:rPr>
                  <a:t>ferromagnetism</a:t>
                </a:r>
                <a:endParaRPr kumimoji="1" lang="ko-Kore-KR" altLang="en-US" sz="2800" b="1" baseline="-25000" dirty="0">
                  <a:solidFill>
                    <a:srgbClr val="1B4F7F"/>
                  </a:solidFill>
                  <a:latin typeface="Arial" panose="020B0604020202020204" pitchFamily="34" charset="0"/>
                  <a:cs typeface="Arial" panose="020B0604020202020204" pitchFamily="34" charset="0"/>
                </a:endParaRPr>
              </a:p>
            </p:txBody>
          </p:sp>
          <p:sp>
            <p:nvSpPr>
              <p:cNvPr id="2887" name="화살표: 줄무늬가 있는 오른쪽 2886">
                <a:extLst>
                  <a:ext uri="{FF2B5EF4-FFF2-40B4-BE49-F238E27FC236}">
                    <a16:creationId xmlns:a16="http://schemas.microsoft.com/office/drawing/2014/main" id="{E403DA95-1936-48C3-9382-5AF810D8F562}"/>
                  </a:ext>
                </a:extLst>
              </p:cNvPr>
              <p:cNvSpPr/>
              <p:nvPr/>
            </p:nvSpPr>
            <p:spPr>
              <a:xfrm rot="5400000">
                <a:off x="4287307" y="20563204"/>
                <a:ext cx="539120" cy="1171755"/>
              </a:xfrm>
              <a:prstGeom prst="stripedRightArrow">
                <a:avLst/>
              </a:prstGeom>
              <a:gradFill flip="none" rotWithShape="1">
                <a:gsLst>
                  <a:gs pos="0">
                    <a:schemeClr val="bg1"/>
                  </a:gs>
                  <a:gs pos="100000">
                    <a:srgbClr val="FF0000"/>
                  </a:gs>
                  <a:gs pos="52000">
                    <a:srgbClr val="FFABA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ko-KR" altLang="en-US" sz="1350" dirty="0">
                  <a:latin typeface="Arial" panose="020B0604020202020204" pitchFamily="34" charset="0"/>
                  <a:cs typeface="Arial" panose="020B0604020202020204" pitchFamily="34" charset="0"/>
                </a:endParaRPr>
              </a:p>
            </p:txBody>
          </p:sp>
          <p:sp>
            <p:nvSpPr>
              <p:cNvPr id="2906" name="TextBox 2905">
                <a:extLst>
                  <a:ext uri="{FF2B5EF4-FFF2-40B4-BE49-F238E27FC236}">
                    <a16:creationId xmlns:a16="http://schemas.microsoft.com/office/drawing/2014/main" id="{C42F5C81-061A-1524-C850-A3C026AAC9D8}"/>
                  </a:ext>
                </a:extLst>
              </p:cNvPr>
              <p:cNvSpPr txBox="1"/>
              <p:nvPr/>
            </p:nvSpPr>
            <p:spPr>
              <a:xfrm>
                <a:off x="720052" y="21444249"/>
                <a:ext cx="7673632" cy="1532334"/>
              </a:xfrm>
              <a:prstGeom prst="roundRect">
                <a:avLst/>
              </a:prstGeom>
              <a:noFill/>
            </p:spPr>
            <p:txBody>
              <a:bodyPr wrap="none" rtlCol="0">
                <a:spAutoFit/>
              </a:bodyPr>
              <a:lstStyle/>
              <a:p>
                <a:pPr algn="ctr"/>
                <a:r>
                  <a:rPr kumimoji="1" lang="en-US" altLang="en-US" sz="2800" b="1" dirty="0">
                    <a:solidFill>
                      <a:srgbClr val="1B4F7F"/>
                    </a:solidFill>
                    <a:latin typeface="Arial" panose="020B0604020202020204" pitchFamily="34" charset="0"/>
                    <a:cs typeface="Arial" panose="020B0604020202020204" pitchFamily="34" charset="0"/>
                  </a:rPr>
                  <a:t>Room-temperature ferromagnetism </a:t>
                </a:r>
                <a:r>
                  <a:rPr kumimoji="1" lang="en-US" altLang="en-US" sz="2800" dirty="0">
                    <a:solidFill>
                      <a:srgbClr val="1B4F7F"/>
                    </a:solidFill>
                    <a:latin typeface="Arial" panose="020B0604020202020204" pitchFamily="34" charset="0"/>
                    <a:cs typeface="Arial" panose="020B0604020202020204" pitchFamily="34" charset="0"/>
                  </a:rPr>
                  <a:t>of VSe</a:t>
                </a:r>
                <a:r>
                  <a:rPr kumimoji="1" lang="en-US" altLang="en-US" sz="2800" baseline="-25000" dirty="0">
                    <a:solidFill>
                      <a:srgbClr val="1B4F7F"/>
                    </a:solidFill>
                    <a:latin typeface="Arial" panose="020B0604020202020204" pitchFamily="34" charset="0"/>
                    <a:cs typeface="Arial" panose="020B0604020202020204" pitchFamily="34" charset="0"/>
                  </a:rPr>
                  <a:t>2</a:t>
                </a:r>
              </a:p>
              <a:p>
                <a:pPr algn="ctr"/>
                <a:r>
                  <a:rPr kumimoji="1" lang="en-US" altLang="en-US" sz="2800" dirty="0">
                    <a:solidFill>
                      <a:srgbClr val="1B4F7F"/>
                    </a:solidFill>
                    <a:latin typeface="Arial" panose="020B0604020202020204" pitchFamily="34" charset="0"/>
                    <a:cs typeface="Arial" panose="020B0604020202020204" pitchFamily="34" charset="0"/>
                  </a:rPr>
                  <a:t>as a function of substrate effect, phase,</a:t>
                </a:r>
              </a:p>
              <a:p>
                <a:pPr algn="ctr"/>
                <a:r>
                  <a:rPr kumimoji="1" lang="en-US" altLang="en-US" sz="2800" dirty="0">
                    <a:solidFill>
                      <a:srgbClr val="1B4F7F"/>
                    </a:solidFill>
                    <a:latin typeface="Arial" panose="020B0604020202020204" pitchFamily="34" charset="0"/>
                    <a:cs typeface="Arial" panose="020B0604020202020204" pitchFamily="34" charset="0"/>
                  </a:rPr>
                  <a:t>number of layers, and </a:t>
                </a:r>
                <a:r>
                  <a:rPr kumimoji="1" lang="en-US" altLang="en-US" sz="2800" b="1" dirty="0">
                    <a:solidFill>
                      <a:srgbClr val="1B4F7F"/>
                    </a:solidFill>
                    <a:latin typeface="Arial" panose="020B0604020202020204" pitchFamily="34" charset="0"/>
                    <a:cs typeface="Arial" panose="020B0604020202020204" pitchFamily="34" charset="0"/>
                  </a:rPr>
                  <a:t>chalcogen vacancy</a:t>
                </a:r>
                <a:endParaRPr kumimoji="1" lang="ko-Kore-KR" altLang="en-US" sz="2800" b="1" baseline="-25000" dirty="0">
                  <a:solidFill>
                    <a:srgbClr val="1B4F7F"/>
                  </a:solidFill>
                  <a:latin typeface="Arial" panose="020B0604020202020204" pitchFamily="34" charset="0"/>
                  <a:cs typeface="Arial" panose="020B0604020202020204" pitchFamily="34" charset="0"/>
                </a:endParaRPr>
              </a:p>
            </p:txBody>
          </p:sp>
          <p:grpSp>
            <p:nvGrpSpPr>
              <p:cNvPr id="414" name="그룹 413">
                <a:extLst>
                  <a:ext uri="{FF2B5EF4-FFF2-40B4-BE49-F238E27FC236}">
                    <a16:creationId xmlns:a16="http://schemas.microsoft.com/office/drawing/2014/main" id="{5E5AD0FE-EA06-3189-86AD-3E517BD4DAF5}"/>
                  </a:ext>
                </a:extLst>
              </p:cNvPr>
              <p:cNvGrpSpPr/>
              <p:nvPr/>
            </p:nvGrpSpPr>
            <p:grpSpPr>
              <a:xfrm>
                <a:off x="796140" y="15338162"/>
                <a:ext cx="7521454" cy="5365643"/>
                <a:chOff x="862535" y="15058167"/>
                <a:chExt cx="7521454" cy="5365643"/>
              </a:xfrm>
            </p:grpSpPr>
            <p:grpSp>
              <p:nvGrpSpPr>
                <p:cNvPr id="412" name="그룹 411">
                  <a:extLst>
                    <a:ext uri="{FF2B5EF4-FFF2-40B4-BE49-F238E27FC236}">
                      <a16:creationId xmlns:a16="http://schemas.microsoft.com/office/drawing/2014/main" id="{E9495961-0F70-ABCA-17AA-3C2539DCF5EA}"/>
                    </a:ext>
                  </a:extLst>
                </p:cNvPr>
                <p:cNvGrpSpPr/>
                <p:nvPr/>
              </p:nvGrpSpPr>
              <p:grpSpPr>
                <a:xfrm>
                  <a:off x="881320" y="15058167"/>
                  <a:ext cx="7502669" cy="5365643"/>
                  <a:chOff x="881320" y="15058167"/>
                  <a:chExt cx="7502669" cy="5365643"/>
                </a:xfrm>
              </p:grpSpPr>
              <p:grpSp>
                <p:nvGrpSpPr>
                  <p:cNvPr id="691" name="그룹 690">
                    <a:extLst>
                      <a:ext uri="{FF2B5EF4-FFF2-40B4-BE49-F238E27FC236}">
                        <a16:creationId xmlns:a16="http://schemas.microsoft.com/office/drawing/2014/main" id="{00622AD0-D9DD-4FB5-E5FF-BE23A5301571}"/>
                      </a:ext>
                    </a:extLst>
                  </p:cNvPr>
                  <p:cNvGrpSpPr/>
                  <p:nvPr/>
                </p:nvGrpSpPr>
                <p:grpSpPr>
                  <a:xfrm>
                    <a:off x="881320" y="15058167"/>
                    <a:ext cx="3496654" cy="5344645"/>
                    <a:chOff x="628873" y="15040755"/>
                    <a:chExt cx="3496654" cy="5344645"/>
                  </a:xfrm>
                </p:grpSpPr>
                <p:grpSp>
                  <p:nvGrpSpPr>
                    <p:cNvPr id="688" name="그룹 687">
                      <a:extLst>
                        <a:ext uri="{FF2B5EF4-FFF2-40B4-BE49-F238E27FC236}">
                          <a16:creationId xmlns:a16="http://schemas.microsoft.com/office/drawing/2014/main" id="{19345DA5-6C98-C63C-2217-5853CA9D339D}"/>
                        </a:ext>
                      </a:extLst>
                    </p:cNvPr>
                    <p:cNvGrpSpPr/>
                    <p:nvPr/>
                  </p:nvGrpSpPr>
                  <p:grpSpPr>
                    <a:xfrm>
                      <a:off x="628873" y="17482003"/>
                      <a:ext cx="3496654" cy="2903397"/>
                      <a:chOff x="628873" y="17482003"/>
                      <a:chExt cx="3496654" cy="2903397"/>
                    </a:xfrm>
                  </p:grpSpPr>
                  <p:pic>
                    <p:nvPicPr>
                      <p:cNvPr id="27" name="Picture 4" descr="Fig. 4">
                        <a:extLst>
                          <a:ext uri="{FF2B5EF4-FFF2-40B4-BE49-F238E27FC236}">
                            <a16:creationId xmlns:a16="http://schemas.microsoft.com/office/drawing/2014/main" id="{F4A50038-0741-6611-8986-5BD7EF5BB7DA}"/>
                          </a:ext>
                        </a:extLst>
                      </p:cNvPr>
                      <p:cNvPicPr>
                        <a:picLocks noChangeAspect="1" noChangeArrowheads="1"/>
                      </p:cNvPicPr>
                      <p:nvPr/>
                    </p:nvPicPr>
                    <p:blipFill rotWithShape="1">
                      <a:blip r:embed="rId25">
                        <a:extLst>
                          <a:ext uri="{28A0092B-C50C-407E-A947-70E740481C1C}">
                            <a14:useLocalDpi xmlns:a14="http://schemas.microsoft.com/office/drawing/2010/main" val="0"/>
                          </a:ext>
                        </a:extLst>
                      </a:blip>
                      <a:srcRect r="56169" b="49922"/>
                      <a:stretch/>
                    </p:blipFill>
                    <p:spPr bwMode="auto">
                      <a:xfrm>
                        <a:off x="628873" y="17482003"/>
                        <a:ext cx="3496654" cy="2452057"/>
                      </a:xfrm>
                      <a:prstGeom prst="rect">
                        <a:avLst/>
                      </a:prstGeom>
                      <a:solidFill>
                        <a:schemeClr val="bg1"/>
                      </a:solidFill>
                      <a:ln>
                        <a:solidFill>
                          <a:schemeClr val="bg1"/>
                        </a:solidFill>
                      </a:ln>
                    </p:spPr>
                  </p:pic>
                  <p:sp>
                    <p:nvSpPr>
                      <p:cNvPr id="30" name="TextBox 29">
                        <a:extLst>
                          <a:ext uri="{FF2B5EF4-FFF2-40B4-BE49-F238E27FC236}">
                            <a16:creationId xmlns:a16="http://schemas.microsoft.com/office/drawing/2014/main" id="{AC476A11-1614-EC6D-B6FE-7B9BF0C942A6}"/>
                          </a:ext>
                        </a:extLst>
                      </p:cNvPr>
                      <p:cNvSpPr txBox="1"/>
                      <p:nvPr/>
                    </p:nvSpPr>
                    <p:spPr>
                      <a:xfrm>
                        <a:off x="808661" y="20139179"/>
                        <a:ext cx="3137077" cy="246221"/>
                      </a:xfrm>
                      <a:prstGeom prst="rect">
                        <a:avLst/>
                      </a:prstGeom>
                      <a:noFill/>
                      <a:ln>
                        <a:noFill/>
                      </a:ln>
                    </p:spPr>
                    <p:txBody>
                      <a:bodyPr wrap="none" lIns="0" tIns="0" rIns="0" bIns="0">
                        <a:spAutoFit/>
                      </a:bodyPr>
                      <a:lstStyle/>
                      <a:p>
                        <a:pPr algn="ctr"/>
                        <a:r>
                          <a:rPr lang="fr-FR" altLang="ko-KR" sz="1600" i="1" dirty="0">
                            <a:effectLst/>
                            <a:latin typeface="Arial" panose="020B0604020202020204" pitchFamily="34" charset="0"/>
                            <a:cs typeface="Arial" panose="020B0604020202020204" pitchFamily="34" charset="0"/>
                          </a:rPr>
                          <a:t>Nat. Nanotech.</a:t>
                        </a:r>
                        <a:r>
                          <a:rPr lang="fr-FR" altLang="ko-KR" sz="1600" i="0" dirty="0">
                            <a:effectLst/>
                            <a:latin typeface="Arial" panose="020B0604020202020204" pitchFamily="34" charset="0"/>
                            <a:cs typeface="Arial" panose="020B0604020202020204" pitchFamily="34" charset="0"/>
                          </a:rPr>
                          <a:t> </a:t>
                        </a:r>
                        <a:r>
                          <a:rPr lang="fr-FR" altLang="ko-KR" sz="1600" b="1" i="0" dirty="0">
                            <a:effectLst/>
                            <a:latin typeface="Arial" panose="020B0604020202020204" pitchFamily="34" charset="0"/>
                            <a:cs typeface="Arial" panose="020B0604020202020204" pitchFamily="34" charset="0"/>
                          </a:rPr>
                          <a:t>2018</a:t>
                        </a:r>
                        <a:r>
                          <a:rPr lang="fr-FR" altLang="ko-KR" sz="1600" i="0" dirty="0">
                            <a:effectLst/>
                            <a:latin typeface="Arial" panose="020B0604020202020204" pitchFamily="34" charset="0"/>
                            <a:cs typeface="Arial" panose="020B0604020202020204" pitchFamily="34" charset="0"/>
                          </a:rPr>
                          <a:t>, </a:t>
                        </a:r>
                        <a:r>
                          <a:rPr lang="fr-FR" altLang="ko-KR" sz="1600" i="0" dirty="0">
                            <a:solidFill>
                              <a:srgbClr val="222222"/>
                            </a:solidFill>
                            <a:effectLst/>
                            <a:latin typeface="Arial" panose="020B0604020202020204" pitchFamily="34" charset="0"/>
                            <a:cs typeface="Arial" panose="020B0604020202020204" pitchFamily="34" charset="0"/>
                          </a:rPr>
                          <a:t>13</a:t>
                        </a:r>
                        <a:r>
                          <a:rPr lang="fr-FR" altLang="ko-KR" sz="1600" b="0" i="0" dirty="0">
                            <a:solidFill>
                              <a:srgbClr val="222222"/>
                            </a:solidFill>
                            <a:effectLst/>
                            <a:latin typeface="Arial" panose="020B0604020202020204" pitchFamily="34" charset="0"/>
                            <a:cs typeface="Arial" panose="020B0604020202020204" pitchFamily="34" charset="0"/>
                          </a:rPr>
                          <a:t>, 289–293</a:t>
                        </a:r>
                        <a:endParaRPr lang="ko-KR" altLang="en-US" sz="1600" dirty="0">
                          <a:latin typeface="Arial" panose="020B0604020202020204" pitchFamily="34" charset="0"/>
                          <a:cs typeface="Arial" panose="020B0604020202020204" pitchFamily="34" charset="0"/>
                        </a:endParaRPr>
                      </a:p>
                    </p:txBody>
                  </p:sp>
                </p:grpSp>
                <p:grpSp>
                  <p:nvGrpSpPr>
                    <p:cNvPr id="690" name="그룹 689">
                      <a:extLst>
                        <a:ext uri="{FF2B5EF4-FFF2-40B4-BE49-F238E27FC236}">
                          <a16:creationId xmlns:a16="http://schemas.microsoft.com/office/drawing/2014/main" id="{1D7FF4B0-DC9F-B8EF-1002-CF235FCC3CF5}"/>
                        </a:ext>
                      </a:extLst>
                    </p:cNvPr>
                    <p:cNvGrpSpPr/>
                    <p:nvPr/>
                  </p:nvGrpSpPr>
                  <p:grpSpPr>
                    <a:xfrm>
                      <a:off x="949309" y="15040755"/>
                      <a:ext cx="3098974" cy="2356527"/>
                      <a:chOff x="949309" y="15040755"/>
                      <a:chExt cx="3098974" cy="2356527"/>
                    </a:xfrm>
                  </p:grpSpPr>
                  <p:sp>
                    <p:nvSpPr>
                      <p:cNvPr id="55" name="TextBox 54">
                        <a:extLst>
                          <a:ext uri="{FF2B5EF4-FFF2-40B4-BE49-F238E27FC236}">
                            <a16:creationId xmlns:a16="http://schemas.microsoft.com/office/drawing/2014/main" id="{C3CC241E-2651-7725-4EE7-95CC17C13E22}"/>
                          </a:ext>
                        </a:extLst>
                      </p:cNvPr>
                      <p:cNvSpPr txBox="1"/>
                      <p:nvPr/>
                    </p:nvSpPr>
                    <p:spPr>
                      <a:xfrm>
                        <a:off x="1649561" y="15139503"/>
                        <a:ext cx="1849482" cy="630942"/>
                      </a:xfrm>
                      <a:prstGeom prst="rect">
                        <a:avLst/>
                      </a:prstGeom>
                      <a:noFill/>
                    </p:spPr>
                    <p:txBody>
                      <a:bodyPr wrap="none" rtlCol="0">
                        <a:spAutoFit/>
                      </a:bodyPr>
                      <a:lstStyle/>
                      <a:p>
                        <a:pPr algn="ctr"/>
                        <a:r>
                          <a:rPr lang="en-US" altLang="ko-KR" sz="3500" b="1" dirty="0">
                            <a:latin typeface="Arial" panose="020B0604020202020204" pitchFamily="34" charset="0"/>
                            <a:cs typeface="Arial" panose="020B0604020202020204" pitchFamily="34" charset="0"/>
                          </a:rPr>
                          <a:t>1T-VSe</a:t>
                        </a:r>
                        <a:r>
                          <a:rPr lang="en-US" altLang="ko-KR" sz="3500" b="1" baseline="-25000" dirty="0">
                            <a:latin typeface="Arial" panose="020B0604020202020204" pitchFamily="34" charset="0"/>
                            <a:cs typeface="Arial" panose="020B0604020202020204" pitchFamily="34" charset="0"/>
                          </a:rPr>
                          <a:t>2</a:t>
                        </a:r>
                        <a:endParaRPr lang="ko-KR" altLang="en-US" sz="3500" b="1" baseline="-25000" dirty="0">
                          <a:latin typeface="Arial" panose="020B0604020202020204" pitchFamily="34" charset="0"/>
                          <a:cs typeface="Arial" panose="020B0604020202020204" pitchFamily="34" charset="0"/>
                        </a:endParaRPr>
                      </a:p>
                    </p:txBody>
                  </p:sp>
                  <p:pic>
                    <p:nvPicPr>
                      <p:cNvPr id="458" name="그림 457">
                        <a:extLst>
                          <a:ext uri="{FF2B5EF4-FFF2-40B4-BE49-F238E27FC236}">
                            <a16:creationId xmlns:a16="http://schemas.microsoft.com/office/drawing/2014/main" id="{3DBA02CE-CBCB-F07E-5BFB-C05C0FCB4C68}"/>
                          </a:ext>
                        </a:extLst>
                      </p:cNvPr>
                      <p:cNvPicPr>
                        <a:picLocks noChangeAspect="1"/>
                      </p:cNvPicPr>
                      <p:nvPr/>
                    </p:nvPicPr>
                    <p:blipFill>
                      <a:blip r:embed="rId26"/>
                      <a:stretch>
                        <a:fillRect/>
                      </a:stretch>
                    </p:blipFill>
                    <p:spPr>
                      <a:xfrm>
                        <a:off x="1100321" y="15779293"/>
                        <a:ext cx="2167240" cy="1610549"/>
                      </a:xfrm>
                      <a:prstGeom prst="rect">
                        <a:avLst/>
                      </a:prstGeom>
                    </p:spPr>
                  </p:pic>
                  <p:pic>
                    <p:nvPicPr>
                      <p:cNvPr id="464" name="그림 463">
                        <a:extLst>
                          <a:ext uri="{FF2B5EF4-FFF2-40B4-BE49-F238E27FC236}">
                            <a16:creationId xmlns:a16="http://schemas.microsoft.com/office/drawing/2014/main" id="{D26829B7-9F9A-EED7-48F1-22F8D258560B}"/>
                          </a:ext>
                        </a:extLst>
                      </p:cNvPr>
                      <p:cNvPicPr>
                        <a:picLocks noChangeAspect="1"/>
                      </p:cNvPicPr>
                      <p:nvPr/>
                    </p:nvPicPr>
                    <p:blipFill>
                      <a:blip r:embed="rId27"/>
                      <a:stretch>
                        <a:fillRect/>
                      </a:stretch>
                    </p:blipFill>
                    <p:spPr>
                      <a:xfrm>
                        <a:off x="3269947" y="15771852"/>
                        <a:ext cx="778336" cy="1625430"/>
                      </a:xfrm>
                      <a:prstGeom prst="rect">
                        <a:avLst/>
                      </a:prstGeom>
                    </p:spPr>
                  </p:pic>
                  <p:pic>
                    <p:nvPicPr>
                      <p:cNvPr id="2881" name="그림 2880">
                        <a:extLst>
                          <a:ext uri="{FF2B5EF4-FFF2-40B4-BE49-F238E27FC236}">
                            <a16:creationId xmlns:a16="http://schemas.microsoft.com/office/drawing/2014/main" id="{CBABDAFA-D9FE-175C-1976-898D972D5CB5}"/>
                          </a:ext>
                        </a:extLst>
                      </p:cNvPr>
                      <p:cNvPicPr>
                        <a:picLocks noChangeAspect="1"/>
                      </p:cNvPicPr>
                      <p:nvPr/>
                    </p:nvPicPr>
                    <p:blipFill>
                      <a:blip r:embed="rId28"/>
                      <a:stretch>
                        <a:fillRect/>
                      </a:stretch>
                    </p:blipFill>
                    <p:spPr>
                      <a:xfrm>
                        <a:off x="949309" y="15040755"/>
                        <a:ext cx="800490" cy="716315"/>
                      </a:xfrm>
                      <a:prstGeom prst="rect">
                        <a:avLst/>
                      </a:prstGeom>
                    </p:spPr>
                  </p:pic>
                </p:grpSp>
              </p:grpSp>
              <p:grpSp>
                <p:nvGrpSpPr>
                  <p:cNvPr id="692" name="그룹 691">
                    <a:extLst>
                      <a:ext uri="{FF2B5EF4-FFF2-40B4-BE49-F238E27FC236}">
                        <a16:creationId xmlns:a16="http://schemas.microsoft.com/office/drawing/2014/main" id="{0520DFDE-0BAC-D1A1-1E4E-5945A3C7CA1E}"/>
                      </a:ext>
                    </a:extLst>
                  </p:cNvPr>
                  <p:cNvGrpSpPr/>
                  <p:nvPr/>
                </p:nvGrpSpPr>
                <p:grpSpPr>
                  <a:xfrm>
                    <a:off x="4666305" y="15058167"/>
                    <a:ext cx="3717684" cy="5365643"/>
                    <a:chOff x="4547616" y="15040755"/>
                    <a:chExt cx="3717684" cy="5365643"/>
                  </a:xfrm>
                </p:grpSpPr>
                <p:grpSp>
                  <p:nvGrpSpPr>
                    <p:cNvPr id="687" name="그룹 686">
                      <a:extLst>
                        <a:ext uri="{FF2B5EF4-FFF2-40B4-BE49-F238E27FC236}">
                          <a16:creationId xmlns:a16="http://schemas.microsoft.com/office/drawing/2014/main" id="{57E40560-7DAD-275A-BB20-8723928CE28A}"/>
                        </a:ext>
                      </a:extLst>
                    </p:cNvPr>
                    <p:cNvGrpSpPr/>
                    <p:nvPr/>
                  </p:nvGrpSpPr>
                  <p:grpSpPr>
                    <a:xfrm>
                      <a:off x="4547616" y="17481329"/>
                      <a:ext cx="3717684" cy="2925069"/>
                      <a:chOff x="4547616" y="17481329"/>
                      <a:chExt cx="3717684" cy="2925069"/>
                    </a:xfrm>
                  </p:grpSpPr>
                  <p:pic>
                    <p:nvPicPr>
                      <p:cNvPr id="62" name="그림 61">
                        <a:extLst>
                          <a:ext uri="{FF2B5EF4-FFF2-40B4-BE49-F238E27FC236}">
                            <a16:creationId xmlns:a16="http://schemas.microsoft.com/office/drawing/2014/main" id="{11B2322D-06EE-02AC-0F52-95E40F64279F}"/>
                          </a:ext>
                        </a:extLst>
                      </p:cNvPr>
                      <p:cNvPicPr>
                        <a:picLocks noChangeAspect="1"/>
                      </p:cNvPicPr>
                      <p:nvPr userDrawn="1"/>
                    </p:nvPicPr>
                    <p:blipFill rotWithShape="1">
                      <a:blip r:embed="rId29"/>
                      <a:srcRect l="-240" r="48527"/>
                      <a:stretch/>
                    </p:blipFill>
                    <p:spPr>
                      <a:xfrm>
                        <a:off x="4684098" y="17481329"/>
                        <a:ext cx="3496652" cy="2489021"/>
                      </a:xfrm>
                      <a:prstGeom prst="rect">
                        <a:avLst/>
                      </a:prstGeom>
                    </p:spPr>
                  </p:pic>
                  <p:sp>
                    <p:nvSpPr>
                      <p:cNvPr id="449" name="TextBox 448">
                        <a:extLst>
                          <a:ext uri="{FF2B5EF4-FFF2-40B4-BE49-F238E27FC236}">
                            <a16:creationId xmlns:a16="http://schemas.microsoft.com/office/drawing/2014/main" id="{1A9A4BFD-BFBA-F956-889F-1637505B942E}"/>
                          </a:ext>
                        </a:extLst>
                      </p:cNvPr>
                      <p:cNvSpPr txBox="1"/>
                      <p:nvPr userDrawn="1"/>
                    </p:nvSpPr>
                    <p:spPr>
                      <a:xfrm>
                        <a:off x="4547616" y="20067844"/>
                        <a:ext cx="3717684" cy="338554"/>
                      </a:xfrm>
                      <a:prstGeom prst="rect">
                        <a:avLst/>
                      </a:prstGeom>
                      <a:noFill/>
                    </p:spPr>
                    <p:txBody>
                      <a:bodyPr wrap="none">
                        <a:spAutoFit/>
                      </a:bodyPr>
                      <a:lstStyle/>
                      <a:p>
                        <a:pPr algn="ctr"/>
                        <a:r>
                          <a:rPr lang="it-IT" altLang="ko-KR" sz="1600" b="0" i="1" dirty="0">
                            <a:solidFill>
                              <a:srgbClr val="000000"/>
                            </a:solidFill>
                            <a:effectLst/>
                            <a:latin typeface="Arial" panose="020B0604020202020204" pitchFamily="34" charset="0"/>
                            <a:cs typeface="Arial" panose="020B0604020202020204" pitchFamily="34" charset="0"/>
                          </a:rPr>
                          <a:t>ACS Nano</a:t>
                        </a:r>
                        <a:r>
                          <a:rPr lang="it-IT" altLang="ko-KR" sz="1600" b="0" i="0" dirty="0">
                            <a:solidFill>
                              <a:srgbClr val="000000"/>
                            </a:solidFill>
                            <a:effectLst/>
                            <a:latin typeface="Arial" panose="020B0604020202020204" pitchFamily="34" charset="0"/>
                            <a:cs typeface="Arial" panose="020B0604020202020204" pitchFamily="34" charset="0"/>
                          </a:rPr>
                          <a:t> </a:t>
                        </a:r>
                        <a:r>
                          <a:rPr lang="it-IT" altLang="ko-KR" sz="1600" b="1" i="0" dirty="0">
                            <a:solidFill>
                              <a:srgbClr val="000000"/>
                            </a:solidFill>
                            <a:effectLst/>
                            <a:latin typeface="Arial" panose="020B0604020202020204" pitchFamily="34" charset="0"/>
                            <a:cs typeface="Arial" panose="020B0604020202020204" pitchFamily="34" charset="0"/>
                          </a:rPr>
                          <a:t>2021</a:t>
                        </a:r>
                        <a:r>
                          <a:rPr lang="it-IT" altLang="ko-KR" sz="1600" b="0" i="0" dirty="0">
                            <a:solidFill>
                              <a:srgbClr val="000000"/>
                            </a:solidFill>
                            <a:effectLst/>
                            <a:latin typeface="Arial" panose="020B0604020202020204" pitchFamily="34" charset="0"/>
                            <a:cs typeface="Arial" panose="020B0604020202020204" pitchFamily="34" charset="0"/>
                          </a:rPr>
                          <a:t>, 15, 10, 16236–16241</a:t>
                        </a:r>
                        <a:endParaRPr lang="ko-KR" altLang="en-US" sz="1600" dirty="0">
                          <a:latin typeface="Arial" panose="020B0604020202020204" pitchFamily="34" charset="0"/>
                          <a:cs typeface="Arial" panose="020B0604020202020204" pitchFamily="34" charset="0"/>
                        </a:endParaRPr>
                      </a:p>
                    </p:txBody>
                  </p:sp>
                </p:grpSp>
                <p:grpSp>
                  <p:nvGrpSpPr>
                    <p:cNvPr id="689" name="그룹 688">
                      <a:extLst>
                        <a:ext uri="{FF2B5EF4-FFF2-40B4-BE49-F238E27FC236}">
                          <a16:creationId xmlns:a16="http://schemas.microsoft.com/office/drawing/2014/main" id="{58EC98C1-5F33-5A9A-90DB-A2622ED493A5}"/>
                        </a:ext>
                      </a:extLst>
                    </p:cNvPr>
                    <p:cNvGrpSpPr/>
                    <p:nvPr/>
                  </p:nvGrpSpPr>
                  <p:grpSpPr>
                    <a:xfrm>
                      <a:off x="4897072" y="15040755"/>
                      <a:ext cx="3009333" cy="2356527"/>
                      <a:chOff x="4897072" y="15040755"/>
                      <a:chExt cx="3009333" cy="2356527"/>
                    </a:xfrm>
                  </p:grpSpPr>
                  <p:sp>
                    <p:nvSpPr>
                      <p:cNvPr id="60" name="TextBox 59">
                        <a:extLst>
                          <a:ext uri="{FF2B5EF4-FFF2-40B4-BE49-F238E27FC236}">
                            <a16:creationId xmlns:a16="http://schemas.microsoft.com/office/drawing/2014/main" id="{6F4A8070-944F-CC1B-BB89-98796A30BF62}"/>
                          </a:ext>
                        </a:extLst>
                      </p:cNvPr>
                      <p:cNvSpPr txBox="1"/>
                      <p:nvPr/>
                    </p:nvSpPr>
                    <p:spPr>
                      <a:xfrm>
                        <a:off x="5470462" y="15139503"/>
                        <a:ext cx="1923925" cy="630942"/>
                      </a:xfrm>
                      <a:prstGeom prst="rect">
                        <a:avLst/>
                      </a:prstGeom>
                      <a:noFill/>
                    </p:spPr>
                    <p:txBody>
                      <a:bodyPr wrap="none" rtlCol="0">
                        <a:spAutoFit/>
                      </a:bodyPr>
                      <a:lstStyle/>
                      <a:p>
                        <a:pPr algn="ctr"/>
                        <a:r>
                          <a:rPr lang="en-US" altLang="ko-KR" sz="3500" b="1" dirty="0">
                            <a:latin typeface="Arial" panose="020B0604020202020204" pitchFamily="34" charset="0"/>
                            <a:cs typeface="Arial" panose="020B0604020202020204" pitchFamily="34" charset="0"/>
                          </a:rPr>
                          <a:t>2H-VSe</a:t>
                        </a:r>
                        <a:r>
                          <a:rPr lang="en-US" altLang="ko-KR" sz="3500" b="1" baseline="-25000" dirty="0">
                            <a:latin typeface="Arial" panose="020B0604020202020204" pitchFamily="34" charset="0"/>
                            <a:cs typeface="Arial" panose="020B0604020202020204" pitchFamily="34" charset="0"/>
                          </a:rPr>
                          <a:t>2</a:t>
                        </a:r>
                        <a:endParaRPr lang="ko-KR" altLang="en-US" sz="3500" b="1" baseline="-25000" dirty="0">
                          <a:latin typeface="Arial" panose="020B0604020202020204" pitchFamily="34" charset="0"/>
                          <a:cs typeface="Arial" panose="020B0604020202020204" pitchFamily="34" charset="0"/>
                        </a:endParaRPr>
                      </a:p>
                    </p:txBody>
                  </p:sp>
                  <p:pic>
                    <p:nvPicPr>
                      <p:cNvPr id="466" name="그림 465">
                        <a:extLst>
                          <a:ext uri="{FF2B5EF4-FFF2-40B4-BE49-F238E27FC236}">
                            <a16:creationId xmlns:a16="http://schemas.microsoft.com/office/drawing/2014/main" id="{DE184006-4865-331A-6DC6-686806594869}"/>
                          </a:ext>
                        </a:extLst>
                      </p:cNvPr>
                      <p:cNvPicPr>
                        <a:picLocks noChangeAspect="1"/>
                      </p:cNvPicPr>
                      <p:nvPr/>
                    </p:nvPicPr>
                    <p:blipFill>
                      <a:blip r:embed="rId30"/>
                      <a:stretch>
                        <a:fillRect/>
                      </a:stretch>
                    </p:blipFill>
                    <p:spPr>
                      <a:xfrm>
                        <a:off x="7131832" y="15771852"/>
                        <a:ext cx="774573" cy="1625430"/>
                      </a:xfrm>
                      <a:prstGeom prst="rect">
                        <a:avLst/>
                      </a:prstGeom>
                    </p:spPr>
                  </p:pic>
                  <p:pic>
                    <p:nvPicPr>
                      <p:cNvPr id="467" name="그림 466">
                        <a:extLst>
                          <a:ext uri="{FF2B5EF4-FFF2-40B4-BE49-F238E27FC236}">
                            <a16:creationId xmlns:a16="http://schemas.microsoft.com/office/drawing/2014/main" id="{5DADE89E-8328-1BFC-AEA9-02DD51CC23E0}"/>
                          </a:ext>
                        </a:extLst>
                      </p:cNvPr>
                      <p:cNvPicPr>
                        <a:picLocks noChangeAspect="1"/>
                      </p:cNvPicPr>
                      <p:nvPr/>
                    </p:nvPicPr>
                    <p:blipFill>
                      <a:blip r:embed="rId31"/>
                      <a:stretch>
                        <a:fillRect/>
                      </a:stretch>
                    </p:blipFill>
                    <p:spPr>
                      <a:xfrm>
                        <a:off x="4958443" y="15797672"/>
                        <a:ext cx="2167240" cy="1573789"/>
                      </a:xfrm>
                      <a:prstGeom prst="rect">
                        <a:avLst/>
                      </a:prstGeom>
                    </p:spPr>
                  </p:pic>
                  <p:pic>
                    <p:nvPicPr>
                      <p:cNvPr id="2883" name="그림 2882">
                        <a:extLst>
                          <a:ext uri="{FF2B5EF4-FFF2-40B4-BE49-F238E27FC236}">
                            <a16:creationId xmlns:a16="http://schemas.microsoft.com/office/drawing/2014/main" id="{B102CD3C-F170-6251-04EF-B8086CC2E9F3}"/>
                          </a:ext>
                        </a:extLst>
                      </p:cNvPr>
                      <p:cNvPicPr>
                        <a:picLocks noChangeAspect="1"/>
                      </p:cNvPicPr>
                      <p:nvPr/>
                    </p:nvPicPr>
                    <p:blipFill>
                      <a:blip r:embed="rId32"/>
                      <a:stretch>
                        <a:fillRect/>
                      </a:stretch>
                    </p:blipFill>
                    <p:spPr>
                      <a:xfrm>
                        <a:off x="4897072" y="15040755"/>
                        <a:ext cx="628357" cy="714259"/>
                      </a:xfrm>
                      <a:prstGeom prst="rect">
                        <a:avLst/>
                      </a:prstGeom>
                    </p:spPr>
                  </p:pic>
                </p:grpSp>
              </p:grpSp>
            </p:grpSp>
            <p:sp>
              <p:nvSpPr>
                <p:cNvPr id="413" name="직사각형 412">
                  <a:extLst>
                    <a:ext uri="{FF2B5EF4-FFF2-40B4-BE49-F238E27FC236}">
                      <a16:creationId xmlns:a16="http://schemas.microsoft.com/office/drawing/2014/main" id="{1531D579-2376-4415-8E67-965A669ED4B9}"/>
                    </a:ext>
                  </a:extLst>
                </p:cNvPr>
                <p:cNvSpPr/>
                <p:nvPr/>
              </p:nvSpPr>
              <p:spPr>
                <a:xfrm>
                  <a:off x="862535" y="17465555"/>
                  <a:ext cx="166781" cy="18589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endParaRPr lang="ko-KR" altLang="en-US"/>
                </a:p>
              </p:txBody>
            </p:sp>
          </p:grpSp>
        </p:grpSp>
        <p:grpSp>
          <p:nvGrpSpPr>
            <p:cNvPr id="3" name="그룹 2">
              <a:extLst>
                <a:ext uri="{FF2B5EF4-FFF2-40B4-BE49-F238E27FC236}">
                  <a16:creationId xmlns:a16="http://schemas.microsoft.com/office/drawing/2014/main" id="{8245BD80-90AB-3D42-6798-7135EF8F9915}"/>
                </a:ext>
              </a:extLst>
            </p:cNvPr>
            <p:cNvGrpSpPr/>
            <p:nvPr/>
          </p:nvGrpSpPr>
          <p:grpSpPr>
            <a:xfrm>
              <a:off x="8639892" y="14388567"/>
              <a:ext cx="7135388" cy="8346592"/>
              <a:chOff x="8639892" y="14388567"/>
              <a:chExt cx="7135388" cy="8346592"/>
            </a:xfrm>
          </p:grpSpPr>
          <p:sp>
            <p:nvSpPr>
              <p:cNvPr id="101" name="TextBox 100">
                <a:extLst>
                  <a:ext uri="{FF2B5EF4-FFF2-40B4-BE49-F238E27FC236}">
                    <a16:creationId xmlns:a16="http://schemas.microsoft.com/office/drawing/2014/main" id="{E9242996-7C75-588F-2648-140030B85BF7}"/>
                  </a:ext>
                </a:extLst>
              </p:cNvPr>
              <p:cNvSpPr txBox="1"/>
              <p:nvPr/>
            </p:nvSpPr>
            <p:spPr>
              <a:xfrm>
                <a:off x="8716936" y="14388567"/>
                <a:ext cx="7058344" cy="578882"/>
              </a:xfrm>
              <a:prstGeom prst="roundRect">
                <a:avLst/>
              </a:prstGeom>
              <a:noFill/>
            </p:spPr>
            <p:txBody>
              <a:bodyPr wrap="none" rtlCol="0">
                <a:spAutoFit/>
              </a:bodyPr>
              <a:lstStyle/>
              <a:p>
                <a:pPr algn="ctr"/>
                <a:r>
                  <a:rPr kumimoji="1" lang="en-US" altLang="ko-KR" sz="2800" b="1" dirty="0">
                    <a:solidFill>
                      <a:srgbClr val="1B4F7F"/>
                    </a:solidFill>
                    <a:latin typeface="Arial" panose="020B0604020202020204" pitchFamily="34" charset="0"/>
                    <a:cs typeface="Arial" panose="020B0604020202020204" pitchFamily="34" charset="0"/>
                  </a:rPr>
                  <a:t>Limitation of chalcogen vacancy control</a:t>
                </a:r>
                <a:endParaRPr kumimoji="1" lang="ko-Kore-KR" altLang="en-US" sz="2800" b="1" dirty="0">
                  <a:solidFill>
                    <a:srgbClr val="1B4F7F"/>
                  </a:solidFill>
                  <a:latin typeface="Arial" panose="020B0604020202020204" pitchFamily="34" charset="0"/>
                  <a:cs typeface="Arial" panose="020B0604020202020204" pitchFamily="34" charset="0"/>
                </a:endParaRPr>
              </a:p>
            </p:txBody>
          </p:sp>
          <p:sp>
            <p:nvSpPr>
              <p:cNvPr id="2897" name="화살표: 줄무늬가 있는 오른쪽 2896">
                <a:extLst>
                  <a:ext uri="{FF2B5EF4-FFF2-40B4-BE49-F238E27FC236}">
                    <a16:creationId xmlns:a16="http://schemas.microsoft.com/office/drawing/2014/main" id="{FF57B32A-B96E-57E5-2A38-D539D7F81D49}"/>
                  </a:ext>
                </a:extLst>
              </p:cNvPr>
              <p:cNvSpPr/>
              <p:nvPr/>
            </p:nvSpPr>
            <p:spPr>
              <a:xfrm rot="5400000">
                <a:off x="11976548" y="20568971"/>
                <a:ext cx="539120" cy="1171755"/>
              </a:xfrm>
              <a:prstGeom prst="stripedRightArrow">
                <a:avLst/>
              </a:prstGeom>
              <a:gradFill flip="none" rotWithShape="1">
                <a:gsLst>
                  <a:gs pos="0">
                    <a:schemeClr val="bg1"/>
                  </a:gs>
                  <a:gs pos="100000">
                    <a:srgbClr val="FF0000"/>
                  </a:gs>
                  <a:gs pos="52000">
                    <a:srgbClr val="FFABA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ko-KR" altLang="en-US" sz="1350" dirty="0">
                  <a:latin typeface="Arial" panose="020B0604020202020204" pitchFamily="34" charset="0"/>
                  <a:cs typeface="Arial" panose="020B0604020202020204" pitchFamily="34" charset="0"/>
                </a:endParaRPr>
              </a:p>
            </p:txBody>
          </p:sp>
          <p:sp>
            <p:nvSpPr>
              <p:cNvPr id="693" name="TextBox 692">
                <a:extLst>
                  <a:ext uri="{FF2B5EF4-FFF2-40B4-BE49-F238E27FC236}">
                    <a16:creationId xmlns:a16="http://schemas.microsoft.com/office/drawing/2014/main" id="{DADA9739-2F7B-5591-1599-3058113603F1}"/>
                  </a:ext>
                </a:extLst>
              </p:cNvPr>
              <p:cNvSpPr txBox="1"/>
              <p:nvPr/>
            </p:nvSpPr>
            <p:spPr>
              <a:xfrm>
                <a:off x="8639892" y="21679551"/>
                <a:ext cx="7133079" cy="1055608"/>
              </a:xfrm>
              <a:prstGeom prst="roundRect">
                <a:avLst/>
              </a:prstGeom>
              <a:noFill/>
            </p:spPr>
            <p:txBody>
              <a:bodyPr wrap="none" rtlCol="0">
                <a:spAutoFit/>
              </a:bodyPr>
              <a:lstStyle/>
              <a:p>
                <a:pPr algn="ctr"/>
                <a:r>
                  <a:rPr kumimoji="1" lang="en-US" altLang="en-US" sz="2800" b="1" dirty="0">
                    <a:solidFill>
                      <a:srgbClr val="1B4F7F"/>
                    </a:solidFill>
                    <a:latin typeface="Arial" panose="020B0604020202020204" pitchFamily="34" charset="0"/>
                    <a:cs typeface="Arial" panose="020B0604020202020204" pitchFamily="34" charset="0"/>
                  </a:rPr>
                  <a:t>Necessity of in-situ control </a:t>
                </a:r>
                <a:r>
                  <a:rPr kumimoji="1" lang="en-US" altLang="en-US" sz="2800" dirty="0">
                    <a:solidFill>
                      <a:srgbClr val="1B4F7F"/>
                    </a:solidFill>
                    <a:latin typeface="Arial" panose="020B0604020202020204" pitchFamily="34" charset="0"/>
                    <a:cs typeface="Arial" panose="020B0604020202020204" pitchFamily="34" charset="0"/>
                  </a:rPr>
                  <a:t>of</a:t>
                </a:r>
                <a:br>
                  <a:rPr kumimoji="1" lang="en-US" altLang="en-US" sz="2800" dirty="0">
                    <a:solidFill>
                      <a:srgbClr val="1B4F7F"/>
                    </a:solidFill>
                    <a:latin typeface="Arial" panose="020B0604020202020204" pitchFamily="34" charset="0"/>
                    <a:cs typeface="Arial" panose="020B0604020202020204" pitchFamily="34" charset="0"/>
                  </a:rPr>
                </a:br>
                <a:r>
                  <a:rPr kumimoji="1" lang="en-US" altLang="en-US" sz="2800" dirty="0">
                    <a:solidFill>
                      <a:srgbClr val="1B4F7F"/>
                    </a:solidFill>
                    <a:latin typeface="Arial" panose="020B0604020202020204" pitchFamily="34" charset="0"/>
                    <a:cs typeface="Arial" panose="020B0604020202020204" pitchFamily="34" charset="0"/>
                  </a:rPr>
                  <a:t>chalcogen vacancy in growth environments</a:t>
                </a:r>
                <a:endParaRPr kumimoji="1" lang="ko-Kore-KR" altLang="en-US" sz="2800" baseline="-25000" dirty="0">
                  <a:solidFill>
                    <a:srgbClr val="1B4F7F"/>
                  </a:solidFill>
                  <a:latin typeface="Arial" panose="020B0604020202020204" pitchFamily="34" charset="0"/>
                  <a:cs typeface="Arial" panose="020B0604020202020204" pitchFamily="34" charset="0"/>
                </a:endParaRPr>
              </a:p>
            </p:txBody>
          </p:sp>
          <p:grpSp>
            <p:nvGrpSpPr>
              <p:cNvPr id="410" name="그룹 409">
                <a:extLst>
                  <a:ext uri="{FF2B5EF4-FFF2-40B4-BE49-F238E27FC236}">
                    <a16:creationId xmlns:a16="http://schemas.microsoft.com/office/drawing/2014/main" id="{10B1CEA6-D9AD-51E3-DE0A-53CED8624EF3}"/>
                  </a:ext>
                </a:extLst>
              </p:cNvPr>
              <p:cNvGrpSpPr/>
              <p:nvPr/>
            </p:nvGrpSpPr>
            <p:grpSpPr>
              <a:xfrm>
                <a:off x="8881800" y="15110484"/>
                <a:ext cx="6728616" cy="2897876"/>
                <a:chOff x="9034018" y="15110484"/>
                <a:chExt cx="6728616" cy="2897876"/>
              </a:xfrm>
            </p:grpSpPr>
            <p:sp>
              <p:nvSpPr>
                <p:cNvPr id="100" name="사각형: 둥근 모서리 99">
                  <a:extLst>
                    <a:ext uri="{FF2B5EF4-FFF2-40B4-BE49-F238E27FC236}">
                      <a16:creationId xmlns:a16="http://schemas.microsoft.com/office/drawing/2014/main" id="{A946FC2D-3BEE-59FC-D897-E2E1E59FB478}"/>
                    </a:ext>
                  </a:extLst>
                </p:cNvPr>
                <p:cNvSpPr/>
                <p:nvPr/>
              </p:nvSpPr>
              <p:spPr>
                <a:xfrm>
                  <a:off x="9034018" y="15110484"/>
                  <a:ext cx="3637234" cy="393814"/>
                </a:xfrm>
                <a:prstGeom prst="roundRect">
                  <a:avLst/>
                </a:prstGeom>
                <a:solidFill>
                  <a:srgbClr val="1B4F7F"/>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r>
                    <a:rPr lang="en-US" altLang="ko-KR" sz="2400" b="1" dirty="0">
                      <a:solidFill>
                        <a:schemeClr val="bg1"/>
                      </a:solidFill>
                      <a:latin typeface="Arial" panose="020B0604020202020204" pitchFamily="34" charset="0"/>
                      <a:cs typeface="Arial" panose="020B0604020202020204" pitchFamily="34" charset="0"/>
                    </a:rPr>
                    <a:t>Vacancy Formation</a:t>
                  </a:r>
                  <a:endParaRPr lang="ko-KR" altLang="en-US" sz="2400" b="1" dirty="0">
                    <a:solidFill>
                      <a:schemeClr val="bg1"/>
                    </a:solidFill>
                    <a:latin typeface="Arial" panose="020B0604020202020204" pitchFamily="34" charset="0"/>
                    <a:cs typeface="Arial" panose="020B0604020202020204" pitchFamily="34" charset="0"/>
                  </a:endParaRPr>
                </a:p>
              </p:txBody>
            </p:sp>
            <p:grpSp>
              <p:nvGrpSpPr>
                <p:cNvPr id="409" name="그룹 408">
                  <a:extLst>
                    <a:ext uri="{FF2B5EF4-FFF2-40B4-BE49-F238E27FC236}">
                      <a16:creationId xmlns:a16="http://schemas.microsoft.com/office/drawing/2014/main" id="{669995FE-ED43-A804-9572-209F550D0D61}"/>
                    </a:ext>
                  </a:extLst>
                </p:cNvPr>
                <p:cNvGrpSpPr/>
                <p:nvPr/>
              </p:nvGrpSpPr>
              <p:grpSpPr>
                <a:xfrm>
                  <a:off x="14246270" y="16024210"/>
                  <a:ext cx="1428983" cy="1900999"/>
                  <a:chOff x="13952813" y="15902938"/>
                  <a:chExt cx="1428983" cy="1900999"/>
                </a:xfrm>
              </p:grpSpPr>
              <p:grpSp>
                <p:nvGrpSpPr>
                  <p:cNvPr id="408" name="그룹 407">
                    <a:extLst>
                      <a:ext uri="{FF2B5EF4-FFF2-40B4-BE49-F238E27FC236}">
                        <a16:creationId xmlns:a16="http://schemas.microsoft.com/office/drawing/2014/main" id="{C43EE369-C9E9-A018-7118-7DD1E5A978E2}"/>
                      </a:ext>
                    </a:extLst>
                  </p:cNvPr>
                  <p:cNvGrpSpPr/>
                  <p:nvPr/>
                </p:nvGrpSpPr>
                <p:grpSpPr>
                  <a:xfrm>
                    <a:off x="13952813" y="15958537"/>
                    <a:ext cx="1403144" cy="1845400"/>
                    <a:chOff x="13952813" y="15958537"/>
                    <a:chExt cx="1403144" cy="1845400"/>
                  </a:xfrm>
                </p:grpSpPr>
                <p:pic>
                  <p:nvPicPr>
                    <p:cNvPr id="126" name="Picture 8" descr="Figure 1">
                      <a:extLst>
                        <a:ext uri="{FF2B5EF4-FFF2-40B4-BE49-F238E27FC236}">
                          <a16:creationId xmlns:a16="http://schemas.microsoft.com/office/drawing/2014/main" id="{85D39EAE-A4F5-3E4C-3E75-0E6767EAE3C8}"/>
                        </a:ext>
                      </a:extLst>
                    </p:cNvPr>
                    <p:cNvPicPr>
                      <a:picLocks noChangeAspect="1" noChangeArrowheads="1"/>
                    </p:cNvPicPr>
                    <p:nvPr/>
                  </p:nvPicPr>
                  <p:blipFill rotWithShape="1">
                    <a:blip r:embed="rId33" cstate="print">
                      <a:extLst>
                        <a:ext uri="{28A0092B-C50C-407E-A947-70E740481C1C}">
                          <a14:useLocalDpi xmlns:a14="http://schemas.microsoft.com/office/drawing/2010/main" val="0"/>
                        </a:ext>
                      </a:extLst>
                    </a:blip>
                    <a:srcRect l="-1" r="40613"/>
                    <a:stretch/>
                  </p:blipFill>
                  <p:spPr bwMode="auto">
                    <a:xfrm>
                      <a:off x="13952813" y="15958537"/>
                      <a:ext cx="1403144" cy="1845400"/>
                    </a:xfrm>
                    <a:prstGeom prst="rect">
                      <a:avLst/>
                    </a:prstGeom>
                    <a:noFill/>
                    <a:extLst>
                      <a:ext uri="{909E8E84-426E-40DD-AFC4-6F175D3DCCD1}">
                        <a14:hiddenFill xmlns:a14="http://schemas.microsoft.com/office/drawing/2010/main">
                          <a:solidFill>
                            <a:srgbClr val="FFFFFF"/>
                          </a:solidFill>
                        </a14:hiddenFill>
                      </a:ext>
                    </a:extLst>
                  </p:spPr>
                </p:pic>
                <p:pic>
                  <p:nvPicPr>
                    <p:cNvPr id="127" name="Picture 8" descr="Figure 1">
                      <a:extLst>
                        <a:ext uri="{FF2B5EF4-FFF2-40B4-BE49-F238E27FC236}">
                          <a16:creationId xmlns:a16="http://schemas.microsoft.com/office/drawing/2014/main" id="{A7D7534A-B91F-A776-E49F-DBDB779FDF77}"/>
                        </a:ext>
                      </a:extLst>
                    </p:cNvPr>
                    <p:cNvPicPr>
                      <a:picLocks noChangeAspect="1" noChangeArrowheads="1"/>
                    </p:cNvPicPr>
                    <p:nvPr/>
                  </p:nvPicPr>
                  <p:blipFill rotWithShape="1">
                    <a:blip r:embed="rId34" cstate="print">
                      <a:extLst>
                        <a:ext uri="{28A0092B-C50C-407E-A947-70E740481C1C}">
                          <a14:useLocalDpi xmlns:a14="http://schemas.microsoft.com/office/drawing/2010/main" val="0"/>
                        </a:ext>
                      </a:extLst>
                    </a:blip>
                    <a:srcRect l="80377" t="82934"/>
                    <a:stretch/>
                  </p:blipFill>
                  <p:spPr bwMode="auto">
                    <a:xfrm>
                      <a:off x="14892316" y="17488629"/>
                      <a:ext cx="463641" cy="314928"/>
                    </a:xfrm>
                    <a:prstGeom prst="rect">
                      <a:avLst/>
                    </a:prstGeom>
                    <a:noFill/>
                    <a:extLst>
                      <a:ext uri="{909E8E84-426E-40DD-AFC4-6F175D3DCCD1}">
                        <a14:hiddenFill xmlns:a14="http://schemas.microsoft.com/office/drawing/2010/main">
                          <a:solidFill>
                            <a:srgbClr val="FFFFFF"/>
                          </a:solidFill>
                        </a14:hiddenFill>
                      </a:ext>
                    </a:extLst>
                  </p:spPr>
                </p:pic>
              </p:grpSp>
              <p:sp>
                <p:nvSpPr>
                  <p:cNvPr id="128" name="직사각형 127">
                    <a:extLst>
                      <a:ext uri="{FF2B5EF4-FFF2-40B4-BE49-F238E27FC236}">
                        <a16:creationId xmlns:a16="http://schemas.microsoft.com/office/drawing/2014/main" id="{ADB6D6D2-3FDE-2711-68C6-5BE1E78D6974}"/>
                      </a:ext>
                    </a:extLst>
                  </p:cNvPr>
                  <p:cNvSpPr/>
                  <p:nvPr/>
                </p:nvSpPr>
                <p:spPr>
                  <a:xfrm>
                    <a:off x="14813447" y="15902938"/>
                    <a:ext cx="568349" cy="72309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endParaRPr lang="ko-KR" altLang="en-US"/>
                  </a:p>
                </p:txBody>
              </p:sp>
            </p:grpSp>
            <p:sp>
              <p:nvSpPr>
                <p:cNvPr id="124" name="직사각형 123">
                  <a:extLst>
                    <a:ext uri="{FF2B5EF4-FFF2-40B4-BE49-F238E27FC236}">
                      <a16:creationId xmlns:a16="http://schemas.microsoft.com/office/drawing/2014/main" id="{96DAFE62-BEEF-93D8-C179-3E39B6E79BA6}"/>
                    </a:ext>
                  </a:extLst>
                </p:cNvPr>
                <p:cNvSpPr/>
                <p:nvPr/>
              </p:nvSpPr>
              <p:spPr>
                <a:xfrm>
                  <a:off x="12069791" y="16108414"/>
                  <a:ext cx="170483" cy="19002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endParaRPr lang="ko-KR" altLang="en-US"/>
                </a:p>
              </p:txBody>
            </p:sp>
            <p:sp>
              <p:nvSpPr>
                <p:cNvPr id="107" name="TextBox 106">
                  <a:extLst>
                    <a:ext uri="{FF2B5EF4-FFF2-40B4-BE49-F238E27FC236}">
                      <a16:creationId xmlns:a16="http://schemas.microsoft.com/office/drawing/2014/main" id="{228A1792-A585-5D5F-CF0B-8B8BF4FA2351}"/>
                    </a:ext>
                  </a:extLst>
                </p:cNvPr>
                <p:cNvSpPr txBox="1"/>
                <p:nvPr/>
              </p:nvSpPr>
              <p:spPr>
                <a:xfrm>
                  <a:off x="12317460" y="15583842"/>
                  <a:ext cx="3445174" cy="400110"/>
                </a:xfrm>
                <a:prstGeom prst="rect">
                  <a:avLst/>
                </a:prstGeom>
                <a:noFill/>
              </p:spPr>
              <p:txBody>
                <a:bodyPr wrap="none" rtlCol="0">
                  <a:spAutoFit/>
                </a:bodyPr>
                <a:lstStyle/>
                <a:p>
                  <a:pPr algn="l"/>
                  <a:r>
                    <a:rPr lang="en-US" altLang="ko-KR" sz="2000" b="1" dirty="0">
                      <a:latin typeface="Arial" panose="020B0604020202020204" pitchFamily="34" charset="0"/>
                      <a:ea typeface="맑은 고딕" panose="020B0503020000020004" pitchFamily="50" charset="-127"/>
                      <a:cs typeface="Arial" panose="020B0604020202020204" pitchFamily="34" charset="0"/>
                    </a:rPr>
                    <a:t>E-beam &amp; Laser </a:t>
                  </a:r>
                  <a:r>
                    <a:rPr lang="en-US" altLang="ko-KR" sz="2000" b="1" dirty="0">
                      <a:solidFill>
                        <a:srgbClr val="FF0000"/>
                      </a:solidFill>
                      <a:latin typeface="Arial" panose="020B0604020202020204" pitchFamily="34" charset="0"/>
                      <a:ea typeface="맑은 고딕" panose="020B0503020000020004" pitchFamily="50" charset="-127"/>
                      <a:cs typeface="Arial" panose="020B0604020202020204" pitchFamily="34" charset="0"/>
                    </a:rPr>
                    <a:t>irradiation</a:t>
                  </a:r>
                  <a:endParaRPr lang="ko-KR" altLang="en-US" sz="2000" b="1" dirty="0">
                    <a:solidFill>
                      <a:srgbClr val="FF0000"/>
                    </a:solidFill>
                    <a:latin typeface="Arial" panose="020B0604020202020204" pitchFamily="34" charset="0"/>
                    <a:ea typeface="맑은 고딕" panose="020B0503020000020004" pitchFamily="50" charset="-127"/>
                    <a:cs typeface="Arial" panose="020B0604020202020204" pitchFamily="34" charset="0"/>
                  </a:endParaRPr>
                </a:p>
              </p:txBody>
            </p:sp>
            <p:pic>
              <p:nvPicPr>
                <p:cNvPr id="132" name="Picture 16" descr="Details are in the caption following the image">
                  <a:extLst>
                    <a:ext uri="{FF2B5EF4-FFF2-40B4-BE49-F238E27FC236}">
                      <a16:creationId xmlns:a16="http://schemas.microsoft.com/office/drawing/2014/main" id="{6E76BB87-E67B-5171-2B2A-7C86980D7CE4}"/>
                    </a:ext>
                  </a:extLst>
                </p:cNvPr>
                <p:cNvPicPr>
                  <a:picLocks noChangeAspect="1" noChangeArrowheads="1"/>
                </p:cNvPicPr>
                <p:nvPr/>
              </p:nvPicPr>
              <p:blipFill rotWithShape="1">
                <a:blip r:embed="rId35">
                  <a:extLst>
                    <a:ext uri="{28A0092B-C50C-407E-A947-70E740481C1C}">
                      <a14:useLocalDpi xmlns:a14="http://schemas.microsoft.com/office/drawing/2010/main" val="0"/>
                    </a:ext>
                  </a:extLst>
                </a:blip>
                <a:srcRect l="5514" t="1025" r="69261" b="63165"/>
                <a:stretch/>
              </p:blipFill>
              <p:spPr bwMode="auto">
                <a:xfrm>
                  <a:off x="10836428" y="16059434"/>
                  <a:ext cx="1245736" cy="1948926"/>
                </a:xfrm>
                <a:prstGeom prst="rect">
                  <a:avLst/>
                </a:prstGeom>
                <a:noFill/>
                <a:extLst>
                  <a:ext uri="{909E8E84-426E-40DD-AFC4-6F175D3DCCD1}">
                    <a14:hiddenFill xmlns:a14="http://schemas.microsoft.com/office/drawing/2010/main">
                      <a:solidFill>
                        <a:srgbClr val="FFFFFF"/>
                      </a:solidFill>
                    </a14:hiddenFill>
                  </a:ext>
                </a:extLst>
              </p:spPr>
            </p:pic>
            <p:sp>
              <p:nvSpPr>
                <p:cNvPr id="135" name="직사각형 134">
                  <a:extLst>
                    <a:ext uri="{FF2B5EF4-FFF2-40B4-BE49-F238E27FC236}">
                      <a16:creationId xmlns:a16="http://schemas.microsoft.com/office/drawing/2014/main" id="{2B50930F-29AE-24D1-8525-820433C8730F}"/>
                    </a:ext>
                  </a:extLst>
                </p:cNvPr>
                <p:cNvSpPr/>
                <p:nvPr/>
              </p:nvSpPr>
              <p:spPr>
                <a:xfrm>
                  <a:off x="9155498" y="16095563"/>
                  <a:ext cx="166781" cy="18589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endParaRPr lang="ko-KR" altLang="en-US"/>
                </a:p>
              </p:txBody>
            </p:sp>
            <p:sp>
              <p:nvSpPr>
                <p:cNvPr id="131" name="TextBox 130">
                  <a:extLst>
                    <a:ext uri="{FF2B5EF4-FFF2-40B4-BE49-F238E27FC236}">
                      <a16:creationId xmlns:a16="http://schemas.microsoft.com/office/drawing/2014/main" id="{CB519797-9AD8-CD1A-13C5-6A59B5A518DC}"/>
                    </a:ext>
                  </a:extLst>
                </p:cNvPr>
                <p:cNvSpPr txBox="1"/>
                <p:nvPr/>
              </p:nvSpPr>
              <p:spPr>
                <a:xfrm>
                  <a:off x="9328831" y="15583842"/>
                  <a:ext cx="2872902" cy="400110"/>
                </a:xfrm>
                <a:prstGeom prst="rect">
                  <a:avLst/>
                </a:prstGeom>
                <a:noFill/>
              </p:spPr>
              <p:txBody>
                <a:bodyPr wrap="none" rtlCol="0">
                  <a:spAutoFit/>
                </a:bodyPr>
                <a:lstStyle/>
                <a:p>
                  <a:pPr algn="l"/>
                  <a:r>
                    <a:rPr lang="en-US" altLang="ko-KR" sz="2000" b="1" dirty="0">
                      <a:latin typeface="Arial" panose="020B0604020202020204" pitchFamily="34" charset="0"/>
                      <a:ea typeface="맑은 고딕" panose="020B0503020000020004" pitchFamily="50" charset="-127"/>
                      <a:cs typeface="Arial" panose="020B0604020202020204" pitchFamily="34" charset="0"/>
                    </a:rPr>
                    <a:t>High-T &amp; H</a:t>
                  </a:r>
                  <a:r>
                    <a:rPr lang="en-US" altLang="ko-KR" sz="2000" b="1" baseline="-25000" dirty="0">
                      <a:latin typeface="Arial" panose="020B0604020202020204" pitchFamily="34" charset="0"/>
                      <a:ea typeface="맑은 고딕" panose="020B0503020000020004" pitchFamily="50" charset="-127"/>
                      <a:cs typeface="Arial" panose="020B0604020202020204" pitchFamily="34" charset="0"/>
                    </a:rPr>
                    <a:t>2</a:t>
                  </a:r>
                  <a:r>
                    <a:rPr lang="en-US" altLang="ko-KR" sz="2000" b="1" dirty="0">
                      <a:latin typeface="Arial" panose="020B0604020202020204" pitchFamily="34" charset="0"/>
                      <a:ea typeface="맑은 고딕" panose="020B0503020000020004" pitchFamily="50" charset="-127"/>
                      <a:cs typeface="Arial" panose="020B0604020202020204" pitchFamily="34" charset="0"/>
                    </a:rPr>
                    <a:t> </a:t>
                  </a:r>
                  <a:r>
                    <a:rPr lang="en-US" altLang="ko-KR" sz="2000" b="1" dirty="0">
                      <a:solidFill>
                        <a:srgbClr val="FF0000"/>
                      </a:solidFill>
                      <a:latin typeface="Arial" panose="020B0604020202020204" pitchFamily="34" charset="0"/>
                      <a:ea typeface="맑은 고딕" panose="020B0503020000020004" pitchFamily="50" charset="-127"/>
                      <a:cs typeface="Arial" panose="020B0604020202020204" pitchFamily="34" charset="0"/>
                    </a:rPr>
                    <a:t>annealing</a:t>
                  </a:r>
                  <a:endParaRPr lang="ko-KR" altLang="en-US" sz="2000" b="1" dirty="0">
                    <a:solidFill>
                      <a:srgbClr val="FF0000"/>
                    </a:solidFill>
                    <a:latin typeface="Arial" panose="020B0604020202020204" pitchFamily="34" charset="0"/>
                    <a:ea typeface="맑은 고딕" panose="020B0503020000020004" pitchFamily="50" charset="-127"/>
                    <a:cs typeface="Arial" panose="020B0604020202020204" pitchFamily="34" charset="0"/>
                  </a:endParaRPr>
                </a:p>
              </p:txBody>
            </p:sp>
            <p:grpSp>
              <p:nvGrpSpPr>
                <p:cNvPr id="405" name="그룹 404">
                  <a:extLst>
                    <a:ext uri="{FF2B5EF4-FFF2-40B4-BE49-F238E27FC236}">
                      <a16:creationId xmlns:a16="http://schemas.microsoft.com/office/drawing/2014/main" id="{08078020-9F46-69E6-0F76-FB894D900A1B}"/>
                    </a:ext>
                  </a:extLst>
                </p:cNvPr>
                <p:cNvGrpSpPr/>
                <p:nvPr/>
              </p:nvGrpSpPr>
              <p:grpSpPr>
                <a:xfrm>
                  <a:off x="9322837" y="16053723"/>
                  <a:ext cx="1366538" cy="1873701"/>
                  <a:chOff x="9178853" y="15932451"/>
                  <a:chExt cx="1366538" cy="1873701"/>
                </a:xfrm>
              </p:grpSpPr>
              <p:pic>
                <p:nvPicPr>
                  <p:cNvPr id="134" name="Picture 18">
                    <a:extLst>
                      <a:ext uri="{FF2B5EF4-FFF2-40B4-BE49-F238E27FC236}">
                        <a16:creationId xmlns:a16="http://schemas.microsoft.com/office/drawing/2014/main" id="{C263C56F-A5F9-3CB2-5978-BF77D442E8CE}"/>
                      </a:ext>
                    </a:extLst>
                  </p:cNvPr>
                  <p:cNvPicPr>
                    <a:picLocks noChangeAspect="1" noChangeArrowheads="1"/>
                  </p:cNvPicPr>
                  <p:nvPr/>
                </p:nvPicPr>
                <p:blipFill rotWithShape="1">
                  <a:blip r:embed="rId36" cstate="print">
                    <a:extLst>
                      <a:ext uri="{28A0092B-C50C-407E-A947-70E740481C1C}">
                        <a14:useLocalDpi xmlns:a14="http://schemas.microsoft.com/office/drawing/2010/main" val="0"/>
                      </a:ext>
                    </a:extLst>
                  </a:blip>
                  <a:srcRect l="54520" t="33184" r="2826" b="4823"/>
                  <a:stretch/>
                </p:blipFill>
                <p:spPr bwMode="auto">
                  <a:xfrm>
                    <a:off x="9178853" y="15958189"/>
                    <a:ext cx="1366538" cy="1847963"/>
                  </a:xfrm>
                  <a:prstGeom prst="rect">
                    <a:avLst/>
                  </a:prstGeom>
                  <a:noFill/>
                  <a:extLst>
                    <a:ext uri="{909E8E84-426E-40DD-AFC4-6F175D3DCCD1}">
                      <a14:hiddenFill xmlns:a14="http://schemas.microsoft.com/office/drawing/2010/main">
                        <a:solidFill>
                          <a:srgbClr val="FFFFFF"/>
                        </a:solidFill>
                      </a14:hiddenFill>
                    </a:ext>
                  </a:extLst>
                </p:spPr>
              </p:pic>
              <p:sp>
                <p:nvSpPr>
                  <p:cNvPr id="404" name="직사각형 403">
                    <a:extLst>
                      <a:ext uri="{FF2B5EF4-FFF2-40B4-BE49-F238E27FC236}">
                        <a16:creationId xmlns:a16="http://schemas.microsoft.com/office/drawing/2014/main" id="{DAF51C7E-4473-39CB-9C00-6C87104992D9}"/>
                      </a:ext>
                    </a:extLst>
                  </p:cNvPr>
                  <p:cNvSpPr/>
                  <p:nvPr/>
                </p:nvSpPr>
                <p:spPr>
                  <a:xfrm>
                    <a:off x="9178853" y="15932451"/>
                    <a:ext cx="184419" cy="221137"/>
                  </a:xfrm>
                  <a:prstGeom prst="rect">
                    <a:avLst/>
                  </a:prstGeom>
                  <a:solidFill>
                    <a:srgbClr val="FFFFFF"/>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grpSp>
              <p:nvGrpSpPr>
                <p:cNvPr id="407" name="그룹 406">
                  <a:extLst>
                    <a:ext uri="{FF2B5EF4-FFF2-40B4-BE49-F238E27FC236}">
                      <a16:creationId xmlns:a16="http://schemas.microsoft.com/office/drawing/2014/main" id="{ED1511D9-02E4-65A3-5489-5FBB5D592C8E}"/>
                    </a:ext>
                  </a:extLst>
                </p:cNvPr>
                <p:cNvGrpSpPr/>
                <p:nvPr/>
              </p:nvGrpSpPr>
              <p:grpSpPr>
                <a:xfrm>
                  <a:off x="12354788" y="16068273"/>
                  <a:ext cx="1653724" cy="1857872"/>
                  <a:chOff x="12061331" y="15947001"/>
                  <a:chExt cx="1653724" cy="1857872"/>
                </a:xfrm>
              </p:grpSpPr>
              <p:pic>
                <p:nvPicPr>
                  <p:cNvPr id="123" name="Picture 6" descr="Details are in the caption following the image">
                    <a:extLst>
                      <a:ext uri="{FF2B5EF4-FFF2-40B4-BE49-F238E27FC236}">
                        <a16:creationId xmlns:a16="http://schemas.microsoft.com/office/drawing/2014/main" id="{852529B3-14C1-1CC7-EBE1-F0C7AD80C50E}"/>
                      </a:ext>
                    </a:extLst>
                  </p:cNvPr>
                  <p:cNvPicPr>
                    <a:picLocks noChangeAspect="1" noChangeArrowheads="1"/>
                  </p:cNvPicPr>
                  <p:nvPr/>
                </p:nvPicPr>
                <p:blipFill rotWithShape="1">
                  <a:blip r:embed="rId37">
                    <a:extLst>
                      <a:ext uri="{28A0092B-C50C-407E-A947-70E740481C1C}">
                        <a14:useLocalDpi xmlns:a14="http://schemas.microsoft.com/office/drawing/2010/main" val="0"/>
                      </a:ext>
                    </a:extLst>
                  </a:blip>
                  <a:srcRect r="66572"/>
                  <a:stretch/>
                </p:blipFill>
                <p:spPr bwMode="auto">
                  <a:xfrm>
                    <a:off x="12064083" y="15947001"/>
                    <a:ext cx="1650972" cy="1857872"/>
                  </a:xfrm>
                  <a:prstGeom prst="rect">
                    <a:avLst/>
                  </a:prstGeom>
                  <a:noFill/>
                  <a:extLst>
                    <a:ext uri="{909E8E84-426E-40DD-AFC4-6F175D3DCCD1}">
                      <a14:hiddenFill xmlns:a14="http://schemas.microsoft.com/office/drawing/2010/main">
                        <a:solidFill>
                          <a:srgbClr val="FFFFFF"/>
                        </a:solidFill>
                      </a14:hiddenFill>
                    </a:ext>
                  </a:extLst>
                </p:spPr>
              </p:pic>
              <p:sp>
                <p:nvSpPr>
                  <p:cNvPr id="406" name="직사각형 405">
                    <a:extLst>
                      <a:ext uri="{FF2B5EF4-FFF2-40B4-BE49-F238E27FC236}">
                        <a16:creationId xmlns:a16="http://schemas.microsoft.com/office/drawing/2014/main" id="{4F0FBE4F-9B9F-58A0-CF26-3205AA078422}"/>
                      </a:ext>
                    </a:extLst>
                  </p:cNvPr>
                  <p:cNvSpPr/>
                  <p:nvPr/>
                </p:nvSpPr>
                <p:spPr>
                  <a:xfrm>
                    <a:off x="12061331" y="15971046"/>
                    <a:ext cx="184419" cy="221137"/>
                  </a:xfrm>
                  <a:prstGeom prst="rect">
                    <a:avLst/>
                  </a:prstGeom>
                  <a:solidFill>
                    <a:srgbClr val="FFFFFF"/>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grpSp>
          <p:grpSp>
            <p:nvGrpSpPr>
              <p:cNvPr id="2" name="그룹 1">
                <a:extLst>
                  <a:ext uri="{FF2B5EF4-FFF2-40B4-BE49-F238E27FC236}">
                    <a16:creationId xmlns:a16="http://schemas.microsoft.com/office/drawing/2014/main" id="{B4D29D1A-63C0-B8D9-2E84-A624F820F168}"/>
                  </a:ext>
                </a:extLst>
              </p:cNvPr>
              <p:cNvGrpSpPr/>
              <p:nvPr/>
            </p:nvGrpSpPr>
            <p:grpSpPr>
              <a:xfrm>
                <a:off x="8861833" y="18148259"/>
                <a:ext cx="6768551" cy="2751071"/>
                <a:chOff x="8861833" y="18148259"/>
                <a:chExt cx="6768551" cy="2751071"/>
              </a:xfrm>
            </p:grpSpPr>
            <p:grpSp>
              <p:nvGrpSpPr>
                <p:cNvPr id="411" name="그룹 410">
                  <a:extLst>
                    <a:ext uri="{FF2B5EF4-FFF2-40B4-BE49-F238E27FC236}">
                      <a16:creationId xmlns:a16="http://schemas.microsoft.com/office/drawing/2014/main" id="{16623655-9002-DFC9-496E-AC527297E784}"/>
                    </a:ext>
                  </a:extLst>
                </p:cNvPr>
                <p:cNvGrpSpPr/>
                <p:nvPr/>
              </p:nvGrpSpPr>
              <p:grpSpPr>
                <a:xfrm>
                  <a:off x="8861833" y="18148259"/>
                  <a:ext cx="6768551" cy="2536561"/>
                  <a:chOff x="9034018" y="18148259"/>
                  <a:chExt cx="6768551" cy="2536561"/>
                </a:xfrm>
              </p:grpSpPr>
              <p:sp>
                <p:nvSpPr>
                  <p:cNvPr id="136" name="사각형: 둥근 모서리 135">
                    <a:extLst>
                      <a:ext uri="{FF2B5EF4-FFF2-40B4-BE49-F238E27FC236}">
                        <a16:creationId xmlns:a16="http://schemas.microsoft.com/office/drawing/2014/main" id="{0BDEE828-A904-51AC-1EC8-C830C91E8E1A}"/>
                      </a:ext>
                    </a:extLst>
                  </p:cNvPr>
                  <p:cNvSpPr/>
                  <p:nvPr/>
                </p:nvSpPr>
                <p:spPr>
                  <a:xfrm>
                    <a:off x="9034018" y="18148259"/>
                    <a:ext cx="3637234" cy="393814"/>
                  </a:xfrm>
                  <a:prstGeom prst="roundRect">
                    <a:avLst/>
                  </a:prstGeom>
                  <a:solidFill>
                    <a:srgbClr val="1B4F7F"/>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r>
                      <a:rPr lang="en-US" altLang="ko-KR" sz="2400" b="1" dirty="0">
                        <a:solidFill>
                          <a:schemeClr val="bg1"/>
                        </a:solidFill>
                        <a:latin typeface="Arial" panose="020B0604020202020204" pitchFamily="34" charset="0"/>
                        <a:cs typeface="Arial" panose="020B0604020202020204" pitchFamily="34" charset="0"/>
                      </a:rPr>
                      <a:t>Vacancy Healing</a:t>
                    </a:r>
                    <a:endParaRPr lang="ko-KR" altLang="en-US" sz="2400" b="1" dirty="0">
                      <a:solidFill>
                        <a:schemeClr val="bg1"/>
                      </a:solidFill>
                      <a:latin typeface="Arial" panose="020B0604020202020204" pitchFamily="34" charset="0"/>
                      <a:cs typeface="Arial" panose="020B0604020202020204" pitchFamily="34" charset="0"/>
                    </a:endParaRPr>
                  </a:p>
                </p:txBody>
              </p:sp>
              <p:pic>
                <p:nvPicPr>
                  <p:cNvPr id="138" name="Picture 12">
                    <a:extLst>
                      <a:ext uri="{FF2B5EF4-FFF2-40B4-BE49-F238E27FC236}">
                        <a16:creationId xmlns:a16="http://schemas.microsoft.com/office/drawing/2014/main" id="{14955BD8-AC9D-091D-274F-2FF99CC67097}"/>
                      </a:ext>
                    </a:extLst>
                  </p:cNvPr>
                  <p:cNvPicPr>
                    <a:picLocks noChangeAspect="1" noChangeArrowheads="1"/>
                  </p:cNvPicPr>
                  <p:nvPr/>
                </p:nvPicPr>
                <p:blipFill rotWithShape="1">
                  <a:blip r:embed="rId38" cstate="print">
                    <a:extLst>
                      <a:ext uri="{28A0092B-C50C-407E-A947-70E740481C1C}">
                        <a14:useLocalDpi xmlns:a14="http://schemas.microsoft.com/office/drawing/2010/main" val="0"/>
                      </a:ext>
                    </a:extLst>
                  </a:blip>
                  <a:srcRect r="38364"/>
                  <a:stretch/>
                </p:blipFill>
                <p:spPr bwMode="auto">
                  <a:xfrm>
                    <a:off x="12869111" y="19122243"/>
                    <a:ext cx="2331975" cy="1562577"/>
                  </a:xfrm>
                  <a:prstGeom prst="rect">
                    <a:avLst/>
                  </a:prstGeom>
                  <a:noFill/>
                  <a:extLst>
                    <a:ext uri="{909E8E84-426E-40DD-AFC4-6F175D3DCCD1}">
                      <a14:hiddenFill xmlns:a14="http://schemas.microsoft.com/office/drawing/2010/main">
                        <a:solidFill>
                          <a:srgbClr val="FFFFFF"/>
                        </a:solidFill>
                      </a14:hiddenFill>
                    </a:ext>
                  </a:extLst>
                </p:spPr>
              </p:pic>
              <p:sp>
                <p:nvSpPr>
                  <p:cNvPr id="139" name="TextBox 138">
                    <a:extLst>
                      <a:ext uri="{FF2B5EF4-FFF2-40B4-BE49-F238E27FC236}">
                        <a16:creationId xmlns:a16="http://schemas.microsoft.com/office/drawing/2014/main" id="{62A0F631-0C91-D787-D393-C3E0B49570F6}"/>
                      </a:ext>
                    </a:extLst>
                  </p:cNvPr>
                  <p:cNvSpPr txBox="1"/>
                  <p:nvPr/>
                </p:nvSpPr>
                <p:spPr>
                  <a:xfrm>
                    <a:off x="12267627" y="18666535"/>
                    <a:ext cx="3534942" cy="400110"/>
                  </a:xfrm>
                  <a:prstGeom prst="rect">
                    <a:avLst/>
                  </a:prstGeom>
                  <a:noFill/>
                </p:spPr>
                <p:txBody>
                  <a:bodyPr wrap="none" rtlCol="0">
                    <a:spAutoFit/>
                  </a:bodyPr>
                  <a:lstStyle/>
                  <a:p>
                    <a:pPr algn="l"/>
                    <a:r>
                      <a:rPr lang="en-US" altLang="ko-KR" sz="2000" b="1" dirty="0">
                        <a:latin typeface="Arial" panose="020B0604020202020204" pitchFamily="34" charset="0"/>
                        <a:ea typeface="맑은 고딕" panose="020B0503020000020004" pitchFamily="50" charset="-127"/>
                        <a:cs typeface="Arial" panose="020B0604020202020204" pitchFamily="34" charset="0"/>
                      </a:rPr>
                      <a:t>Chalcogen vapor </a:t>
                    </a:r>
                    <a:r>
                      <a:rPr lang="en-US" altLang="ko-KR" sz="2000" b="1" dirty="0">
                        <a:solidFill>
                          <a:srgbClr val="0000FF"/>
                        </a:solidFill>
                        <a:latin typeface="Arial" panose="020B0604020202020204" pitchFamily="34" charset="0"/>
                        <a:ea typeface="맑은 고딕" panose="020B0503020000020004" pitchFamily="50" charset="-127"/>
                        <a:cs typeface="Arial" panose="020B0604020202020204" pitchFamily="34" charset="0"/>
                      </a:rPr>
                      <a:t>annealing</a:t>
                    </a:r>
                    <a:endParaRPr lang="ko-KR" altLang="en-US" sz="2000" b="1" dirty="0">
                      <a:solidFill>
                        <a:srgbClr val="0000FF"/>
                      </a:solidFill>
                      <a:latin typeface="Arial" panose="020B0604020202020204" pitchFamily="34" charset="0"/>
                      <a:ea typeface="맑은 고딕" panose="020B0503020000020004" pitchFamily="50" charset="-127"/>
                      <a:cs typeface="Arial" panose="020B0604020202020204" pitchFamily="34" charset="0"/>
                    </a:endParaRPr>
                  </a:p>
                </p:txBody>
              </p:sp>
              <p:pic>
                <p:nvPicPr>
                  <p:cNvPr id="2890" name="Picture 10">
                    <a:extLst>
                      <a:ext uri="{FF2B5EF4-FFF2-40B4-BE49-F238E27FC236}">
                        <a16:creationId xmlns:a16="http://schemas.microsoft.com/office/drawing/2014/main" id="{A4CA3520-0497-FA4A-1581-01561D375C0C}"/>
                      </a:ext>
                    </a:extLst>
                  </p:cNvPr>
                  <p:cNvPicPr>
                    <a:picLocks noChangeAspect="1" noChangeArrowheads="1"/>
                  </p:cNvPicPr>
                  <p:nvPr/>
                </p:nvPicPr>
                <p:blipFill rotWithShape="1">
                  <a:blip r:embed="rId39" cstate="print">
                    <a:extLst>
                      <a:ext uri="{28A0092B-C50C-407E-A947-70E740481C1C}">
                        <a14:useLocalDpi xmlns:a14="http://schemas.microsoft.com/office/drawing/2010/main" val="0"/>
                      </a:ext>
                    </a:extLst>
                  </a:blip>
                  <a:srcRect l="7746" t="2732" r="43752" b="61459"/>
                  <a:stretch/>
                </p:blipFill>
                <p:spPr bwMode="auto">
                  <a:xfrm>
                    <a:off x="9402624" y="19119553"/>
                    <a:ext cx="2730236" cy="1552774"/>
                  </a:xfrm>
                  <a:prstGeom prst="rect">
                    <a:avLst/>
                  </a:prstGeom>
                  <a:noFill/>
                  <a:extLst>
                    <a:ext uri="{909E8E84-426E-40DD-AFC4-6F175D3DCCD1}">
                      <a14:hiddenFill xmlns:a14="http://schemas.microsoft.com/office/drawing/2010/main">
                        <a:solidFill>
                          <a:srgbClr val="FFFFFF"/>
                        </a:solidFill>
                      </a14:hiddenFill>
                    </a:ext>
                  </a:extLst>
                </p:spPr>
              </p:pic>
              <p:sp>
                <p:nvSpPr>
                  <p:cNvPr id="2891" name="TextBox 2890">
                    <a:extLst>
                      <a:ext uri="{FF2B5EF4-FFF2-40B4-BE49-F238E27FC236}">
                        <a16:creationId xmlns:a16="http://schemas.microsoft.com/office/drawing/2014/main" id="{1CB00A2A-A603-9AAF-E8B8-C4CF77ED3D41}"/>
                      </a:ext>
                    </a:extLst>
                  </p:cNvPr>
                  <p:cNvSpPr txBox="1"/>
                  <p:nvPr/>
                </p:nvSpPr>
                <p:spPr>
                  <a:xfrm>
                    <a:off x="9402625" y="18666535"/>
                    <a:ext cx="2730235" cy="400110"/>
                  </a:xfrm>
                  <a:prstGeom prst="rect">
                    <a:avLst/>
                  </a:prstGeom>
                  <a:noFill/>
                </p:spPr>
                <p:txBody>
                  <a:bodyPr wrap="none" rtlCol="0">
                    <a:spAutoFit/>
                  </a:bodyPr>
                  <a:lstStyle/>
                  <a:p>
                    <a:pPr algn="l"/>
                    <a:r>
                      <a:rPr lang="en-US" altLang="ko-KR" sz="2000" b="1" dirty="0">
                        <a:latin typeface="Arial" panose="020B0604020202020204" pitchFamily="34" charset="0"/>
                        <a:ea typeface="맑은 고딕" panose="020B0503020000020004" pitchFamily="50" charset="-127"/>
                        <a:cs typeface="Arial" panose="020B0604020202020204" pitchFamily="34" charset="0"/>
                      </a:rPr>
                      <a:t>Thiol </a:t>
                    </a:r>
                    <a:r>
                      <a:rPr lang="en-US" altLang="ko-KR" sz="2000" b="1" dirty="0">
                        <a:solidFill>
                          <a:srgbClr val="0000FF"/>
                        </a:solidFill>
                        <a:latin typeface="Arial" panose="020B0604020202020204" pitchFamily="34" charset="0"/>
                        <a:ea typeface="맑은 고딕" panose="020B0503020000020004" pitchFamily="50" charset="-127"/>
                        <a:cs typeface="Arial" panose="020B0604020202020204" pitchFamily="34" charset="0"/>
                      </a:rPr>
                      <a:t>molecule filling</a:t>
                    </a:r>
                    <a:endParaRPr lang="ko-KR" altLang="en-US" sz="2000" b="1" dirty="0">
                      <a:solidFill>
                        <a:srgbClr val="0000FF"/>
                      </a:solidFill>
                      <a:latin typeface="Arial" panose="020B0604020202020204" pitchFamily="34" charset="0"/>
                      <a:ea typeface="맑은 고딕" panose="020B0503020000020004" pitchFamily="50" charset="-127"/>
                      <a:cs typeface="Arial" panose="020B0604020202020204" pitchFamily="34" charset="0"/>
                    </a:endParaRPr>
                  </a:p>
                </p:txBody>
              </p:sp>
            </p:grpSp>
            <p:sp>
              <p:nvSpPr>
                <p:cNvPr id="453" name="TextBox 452">
                  <a:extLst>
                    <a:ext uri="{FF2B5EF4-FFF2-40B4-BE49-F238E27FC236}">
                      <a16:creationId xmlns:a16="http://schemas.microsoft.com/office/drawing/2014/main" id="{5AEA1111-E7C9-EDDA-1F3D-407D96879F1F}"/>
                    </a:ext>
                  </a:extLst>
                </p:cNvPr>
                <p:cNvSpPr txBox="1"/>
                <p:nvPr/>
              </p:nvSpPr>
              <p:spPr>
                <a:xfrm>
                  <a:off x="11916985" y="20560776"/>
                  <a:ext cx="3580211" cy="338554"/>
                </a:xfrm>
                <a:prstGeom prst="rect">
                  <a:avLst/>
                </a:prstGeom>
                <a:noFill/>
              </p:spPr>
              <p:txBody>
                <a:bodyPr wrap="none">
                  <a:spAutoFit/>
                </a:bodyPr>
                <a:lstStyle/>
                <a:p>
                  <a:r>
                    <a:rPr lang="en-US" altLang="ko-KR" sz="1600" b="0" i="1" dirty="0">
                      <a:solidFill>
                        <a:srgbClr val="000000"/>
                      </a:solidFill>
                      <a:effectLst/>
                      <a:latin typeface="Arial" panose="020B0604020202020204" pitchFamily="34" charset="0"/>
                      <a:cs typeface="Arial" panose="020B0604020202020204" pitchFamily="34" charset="0"/>
                    </a:rPr>
                    <a:t>Acc. Mater. Res.</a:t>
                  </a:r>
                  <a:r>
                    <a:rPr lang="en-US" altLang="ko-KR" sz="1600" b="0" i="0" dirty="0">
                      <a:solidFill>
                        <a:srgbClr val="000000"/>
                      </a:solidFill>
                      <a:effectLst/>
                      <a:latin typeface="Arial" panose="020B0604020202020204" pitchFamily="34" charset="0"/>
                      <a:cs typeface="Arial" panose="020B0604020202020204" pitchFamily="34" charset="0"/>
                    </a:rPr>
                    <a:t> 2021, 2, 8, 655–668</a:t>
                  </a:r>
                  <a:endParaRPr lang="ko-KR" altLang="en-US" sz="1600" dirty="0">
                    <a:latin typeface="Arial" panose="020B0604020202020204" pitchFamily="34" charset="0"/>
                    <a:cs typeface="Arial" panose="020B0604020202020204" pitchFamily="34" charset="0"/>
                  </a:endParaRPr>
                </a:p>
              </p:txBody>
            </p:sp>
          </p:grpSp>
        </p:grpSp>
      </p:grpSp>
      <p:grpSp>
        <p:nvGrpSpPr>
          <p:cNvPr id="10" name="그룹 9">
            <a:extLst>
              <a:ext uri="{FF2B5EF4-FFF2-40B4-BE49-F238E27FC236}">
                <a16:creationId xmlns:a16="http://schemas.microsoft.com/office/drawing/2014/main" id="{01F2C8D4-23AA-B2CE-C910-970F646B6BF4}"/>
              </a:ext>
            </a:extLst>
          </p:cNvPr>
          <p:cNvGrpSpPr/>
          <p:nvPr/>
        </p:nvGrpSpPr>
        <p:grpSpPr>
          <a:xfrm>
            <a:off x="298576" y="23443664"/>
            <a:ext cx="31804255" cy="19471022"/>
            <a:chOff x="298576" y="23443664"/>
            <a:chExt cx="31804255" cy="19471022"/>
          </a:xfrm>
        </p:grpSpPr>
        <p:grpSp>
          <p:nvGrpSpPr>
            <p:cNvPr id="7" name="그룹 6">
              <a:extLst>
                <a:ext uri="{FF2B5EF4-FFF2-40B4-BE49-F238E27FC236}">
                  <a16:creationId xmlns:a16="http://schemas.microsoft.com/office/drawing/2014/main" id="{14881F39-1C31-E6F4-68DD-AF8D644729FD}"/>
                </a:ext>
              </a:extLst>
            </p:cNvPr>
            <p:cNvGrpSpPr/>
            <p:nvPr/>
          </p:nvGrpSpPr>
          <p:grpSpPr>
            <a:xfrm>
              <a:off x="298576" y="23443664"/>
              <a:ext cx="31804255" cy="19471022"/>
              <a:chOff x="298576" y="23443664"/>
              <a:chExt cx="31804255" cy="19471022"/>
            </a:xfrm>
          </p:grpSpPr>
          <p:sp>
            <p:nvSpPr>
              <p:cNvPr id="1201" name="TextBox 1200">
                <a:extLst>
                  <a:ext uri="{FF2B5EF4-FFF2-40B4-BE49-F238E27FC236}">
                    <a16:creationId xmlns:a16="http://schemas.microsoft.com/office/drawing/2014/main" id="{376FBD62-3C2E-3662-1A37-27FB59521AEF}"/>
                  </a:ext>
                </a:extLst>
              </p:cNvPr>
              <p:cNvSpPr txBox="1"/>
              <p:nvPr/>
            </p:nvSpPr>
            <p:spPr>
              <a:xfrm>
                <a:off x="1449628" y="23443664"/>
                <a:ext cx="10800000" cy="919401"/>
              </a:xfrm>
              <a:prstGeom prst="roundRect">
                <a:avLst/>
              </a:prstGeom>
              <a:solidFill>
                <a:srgbClr val="4343FF"/>
              </a:solidFill>
            </p:spPr>
            <p:txBody>
              <a:bodyPr wrap="square" rtlCol="0">
                <a:spAutoFit/>
              </a:bodyPr>
              <a:lstStyle/>
              <a:p>
                <a:pPr marL="0" marR="0" lvl="0" indent="0" algn="ctr" defTabSz="4215874" rtl="0" eaLnBrk="1" fontAlgn="auto" latinLnBrk="1" hangingPunct="1">
                  <a:lnSpc>
                    <a:spcPct val="100000"/>
                  </a:lnSpc>
                  <a:spcBef>
                    <a:spcPts val="0"/>
                  </a:spcBef>
                  <a:spcAft>
                    <a:spcPts val="0"/>
                  </a:spcAft>
                  <a:buClrTx/>
                  <a:buSzTx/>
                  <a:buFontTx/>
                  <a:buNone/>
                  <a:tabLst/>
                  <a:defRPr/>
                </a:pPr>
                <a:r>
                  <a:rPr lang="en-US" altLang="ko-KR" sz="4800" b="1" i="1" dirty="0">
                    <a:solidFill>
                      <a:schemeClr val="bg1"/>
                    </a:solidFill>
                    <a:latin typeface="Arial" panose="020B0604020202020204" pitchFamily="34" charset="0"/>
                    <a:cs typeface="Arial" panose="020B0604020202020204" pitchFamily="34" charset="0"/>
                  </a:rPr>
                  <a:t>Experimental results</a:t>
                </a:r>
                <a:endParaRPr lang="en-US" altLang="ko-KR" sz="5400" b="1" i="1" baseline="-25000" dirty="0">
                  <a:solidFill>
                    <a:schemeClr val="bg1"/>
                  </a:solidFill>
                  <a:latin typeface="Arial" panose="020B0604020202020204" pitchFamily="34" charset="0"/>
                  <a:cs typeface="Arial" panose="020B0604020202020204" pitchFamily="34" charset="0"/>
                </a:endParaRPr>
              </a:p>
            </p:txBody>
          </p:sp>
          <p:grpSp>
            <p:nvGrpSpPr>
              <p:cNvPr id="452" name="그룹 451">
                <a:extLst>
                  <a:ext uri="{FF2B5EF4-FFF2-40B4-BE49-F238E27FC236}">
                    <a16:creationId xmlns:a16="http://schemas.microsoft.com/office/drawing/2014/main" id="{A771DC68-5487-2541-AB66-2999A2344BE0}"/>
                  </a:ext>
                </a:extLst>
              </p:cNvPr>
              <p:cNvGrpSpPr/>
              <p:nvPr/>
            </p:nvGrpSpPr>
            <p:grpSpPr>
              <a:xfrm>
                <a:off x="298576" y="24200785"/>
                <a:ext cx="31804255" cy="18713901"/>
                <a:chOff x="298576" y="24200785"/>
                <a:chExt cx="31804255" cy="18713901"/>
              </a:xfrm>
            </p:grpSpPr>
            <p:grpSp>
              <p:nvGrpSpPr>
                <p:cNvPr id="52" name="그룹 51">
                  <a:extLst>
                    <a:ext uri="{FF2B5EF4-FFF2-40B4-BE49-F238E27FC236}">
                      <a16:creationId xmlns:a16="http://schemas.microsoft.com/office/drawing/2014/main" id="{53DC2149-6C13-2B3E-BE5B-2B0A0C3EEE9E}"/>
                    </a:ext>
                  </a:extLst>
                </p:cNvPr>
                <p:cNvGrpSpPr/>
                <p:nvPr/>
              </p:nvGrpSpPr>
              <p:grpSpPr>
                <a:xfrm>
                  <a:off x="6511177" y="33180593"/>
                  <a:ext cx="9474425" cy="9694440"/>
                  <a:chOff x="6511177" y="33180593"/>
                  <a:chExt cx="9474425" cy="9694440"/>
                </a:xfrm>
              </p:grpSpPr>
              <p:sp>
                <p:nvSpPr>
                  <p:cNvPr id="2904" name="TextBox 2903">
                    <a:extLst>
                      <a:ext uri="{FF2B5EF4-FFF2-40B4-BE49-F238E27FC236}">
                        <a16:creationId xmlns:a16="http://schemas.microsoft.com/office/drawing/2014/main" id="{0C7EFB98-7F4A-2559-8457-102B058AA4C1}"/>
                      </a:ext>
                    </a:extLst>
                  </p:cNvPr>
                  <p:cNvSpPr txBox="1"/>
                  <p:nvPr/>
                </p:nvSpPr>
                <p:spPr>
                  <a:xfrm>
                    <a:off x="7841057" y="33180593"/>
                    <a:ext cx="6814687" cy="578882"/>
                  </a:xfrm>
                  <a:prstGeom prst="roundRect">
                    <a:avLst/>
                  </a:prstGeom>
                  <a:noFill/>
                </p:spPr>
                <p:txBody>
                  <a:bodyPr wrap="none" rtlCol="0">
                    <a:spAutoFit/>
                  </a:bodyPr>
                  <a:lstStyle/>
                  <a:p>
                    <a:pPr algn="ctr"/>
                    <a:r>
                      <a:rPr kumimoji="1" lang="en-US" altLang="en-US" sz="2800" b="1" dirty="0">
                        <a:solidFill>
                          <a:srgbClr val="0000FF"/>
                        </a:solidFill>
                        <a:latin typeface="Arial" panose="020B0604020202020204" pitchFamily="34" charset="0"/>
                        <a:cs typeface="Arial" panose="020B0604020202020204" pitchFamily="34" charset="0"/>
                      </a:rPr>
                      <a:t>Phase transition of VSe</a:t>
                    </a:r>
                    <a:r>
                      <a:rPr kumimoji="1" lang="en-US" altLang="en-US" sz="2800" b="1" baseline="-25000" dirty="0">
                        <a:solidFill>
                          <a:srgbClr val="0000FF"/>
                        </a:solidFill>
                        <a:latin typeface="Arial" panose="020B0604020202020204" pitchFamily="34" charset="0"/>
                        <a:cs typeface="Arial" panose="020B0604020202020204" pitchFamily="34" charset="0"/>
                      </a:rPr>
                      <a:t>2</a:t>
                    </a:r>
                    <a:r>
                      <a:rPr kumimoji="1" lang="en-US" altLang="en-US" sz="2800" b="1" dirty="0">
                        <a:solidFill>
                          <a:srgbClr val="0000FF"/>
                        </a:solidFill>
                        <a:latin typeface="Arial" panose="020B0604020202020204" pitchFamily="34" charset="0"/>
                        <a:cs typeface="Arial" panose="020B0604020202020204" pitchFamily="34" charset="0"/>
                      </a:rPr>
                      <a:t> from 1T to 2H</a:t>
                    </a:r>
                    <a:endParaRPr kumimoji="1" lang="ko-Kore-KR" altLang="en-US" sz="2800" b="1" baseline="-25000" dirty="0">
                      <a:solidFill>
                        <a:srgbClr val="0000FF"/>
                      </a:solidFill>
                      <a:latin typeface="Arial" panose="020B0604020202020204" pitchFamily="34" charset="0"/>
                      <a:cs typeface="Arial" panose="020B0604020202020204" pitchFamily="34" charset="0"/>
                    </a:endParaRPr>
                  </a:p>
                </p:txBody>
              </p:sp>
              <p:grpSp>
                <p:nvGrpSpPr>
                  <p:cNvPr id="22" name="그룹 21">
                    <a:extLst>
                      <a:ext uri="{FF2B5EF4-FFF2-40B4-BE49-F238E27FC236}">
                        <a16:creationId xmlns:a16="http://schemas.microsoft.com/office/drawing/2014/main" id="{83F07E16-CC96-BFED-902E-EF2B71EEC830}"/>
                      </a:ext>
                    </a:extLst>
                  </p:cNvPr>
                  <p:cNvGrpSpPr/>
                  <p:nvPr/>
                </p:nvGrpSpPr>
                <p:grpSpPr>
                  <a:xfrm>
                    <a:off x="6511177" y="33727858"/>
                    <a:ext cx="9474425" cy="9147175"/>
                    <a:chOff x="6511177" y="29029025"/>
                    <a:chExt cx="9474425" cy="9147175"/>
                  </a:xfrm>
                </p:grpSpPr>
                <p:graphicFrame>
                  <p:nvGraphicFramePr>
                    <p:cNvPr id="2915" name="개체 2914">
                      <a:extLst>
                        <a:ext uri="{FF2B5EF4-FFF2-40B4-BE49-F238E27FC236}">
                          <a16:creationId xmlns:a16="http://schemas.microsoft.com/office/drawing/2014/main" id="{2C9E28F7-2481-5A35-0676-8BD109A864CD}"/>
                        </a:ext>
                      </a:extLst>
                    </p:cNvPr>
                    <p:cNvGraphicFramePr>
                      <a:graphicFrameLocks noChangeAspect="1"/>
                    </p:cNvGraphicFramePr>
                    <p:nvPr>
                      <p:extLst>
                        <p:ext uri="{D42A27DB-BD31-4B8C-83A1-F6EECF244321}">
                          <p14:modId xmlns:p14="http://schemas.microsoft.com/office/powerpoint/2010/main" val="3171841868"/>
                        </p:ext>
                      </p:extLst>
                    </p:nvPr>
                  </p:nvGraphicFramePr>
                  <p:xfrm>
                    <a:off x="11383050" y="29134175"/>
                    <a:ext cx="4602552" cy="8851322"/>
                  </p:xfrm>
                  <a:graphic>
                    <a:graphicData uri="http://schemas.openxmlformats.org/presentationml/2006/ole">
                      <mc:AlternateContent xmlns:mc="http://schemas.openxmlformats.org/markup-compatibility/2006">
                        <mc:Choice xmlns:v="urn:schemas-microsoft-com:vml" Requires="v">
                          <p:oleObj name="Graph" r:id="rId40" imgW="1616400" imgH="3108960" progId="Origin95.Graph">
                            <p:embed/>
                          </p:oleObj>
                        </mc:Choice>
                        <mc:Fallback>
                          <p:oleObj name="Graph" r:id="rId40" imgW="1616400" imgH="3108960" progId="Origin95.Graph">
                            <p:embed/>
                            <p:pic>
                              <p:nvPicPr>
                                <p:cNvPr id="0" name=""/>
                                <p:cNvPicPr/>
                                <p:nvPr/>
                              </p:nvPicPr>
                              <p:blipFill>
                                <a:blip r:embed="rId41"/>
                                <a:stretch>
                                  <a:fillRect/>
                                </a:stretch>
                              </p:blipFill>
                              <p:spPr>
                                <a:xfrm>
                                  <a:off x="11383050" y="29134175"/>
                                  <a:ext cx="4602552" cy="8851322"/>
                                </a:xfrm>
                                <a:prstGeom prst="rect">
                                  <a:avLst/>
                                </a:prstGeom>
                              </p:spPr>
                            </p:pic>
                          </p:oleObj>
                        </mc:Fallback>
                      </mc:AlternateContent>
                    </a:graphicData>
                  </a:graphic>
                </p:graphicFrame>
                <p:grpSp>
                  <p:nvGrpSpPr>
                    <p:cNvPr id="434" name="그룹 433">
                      <a:extLst>
                        <a:ext uri="{FF2B5EF4-FFF2-40B4-BE49-F238E27FC236}">
                          <a16:creationId xmlns:a16="http://schemas.microsoft.com/office/drawing/2014/main" id="{2D83EB41-2391-6F4E-640A-A31B38E7B0A4}"/>
                        </a:ext>
                      </a:extLst>
                    </p:cNvPr>
                    <p:cNvGrpSpPr/>
                    <p:nvPr/>
                  </p:nvGrpSpPr>
                  <p:grpSpPr>
                    <a:xfrm>
                      <a:off x="6511177" y="29029025"/>
                      <a:ext cx="5168900" cy="9147175"/>
                      <a:chOff x="5970525" y="29029025"/>
                      <a:chExt cx="5168900" cy="9147175"/>
                    </a:xfrm>
                  </p:grpSpPr>
                  <p:graphicFrame>
                    <p:nvGraphicFramePr>
                      <p:cNvPr id="2923" name="개체 2922">
                        <a:extLst>
                          <a:ext uri="{FF2B5EF4-FFF2-40B4-BE49-F238E27FC236}">
                            <a16:creationId xmlns:a16="http://schemas.microsoft.com/office/drawing/2014/main" id="{760422FE-B36F-7404-2B0B-317AB787D9CA}"/>
                          </a:ext>
                        </a:extLst>
                      </p:cNvPr>
                      <p:cNvGraphicFramePr>
                        <a:graphicFrameLocks noChangeAspect="1"/>
                      </p:cNvGraphicFramePr>
                      <p:nvPr>
                        <p:extLst>
                          <p:ext uri="{D42A27DB-BD31-4B8C-83A1-F6EECF244321}">
                            <p14:modId xmlns:p14="http://schemas.microsoft.com/office/powerpoint/2010/main" val="2842812030"/>
                          </p:ext>
                        </p:extLst>
                      </p:nvPr>
                    </p:nvGraphicFramePr>
                    <p:xfrm>
                      <a:off x="5997512" y="33675638"/>
                      <a:ext cx="5087938" cy="4500562"/>
                    </p:xfrm>
                    <a:graphic>
                      <a:graphicData uri="http://schemas.openxmlformats.org/presentationml/2006/ole">
                        <mc:AlternateContent xmlns:mc="http://schemas.openxmlformats.org/markup-compatibility/2006">
                          <mc:Choice xmlns:v="urn:schemas-microsoft-com:vml" Requires="v">
                            <p:oleObj name="Graph" r:id="rId42" imgW="3628800" imgH="3210120" progId="Origin95.Graph">
                              <p:embed/>
                            </p:oleObj>
                          </mc:Choice>
                          <mc:Fallback>
                            <p:oleObj name="Graph" r:id="rId42" imgW="3628800" imgH="3210120" progId="Origin95.Graph">
                              <p:embed/>
                              <p:pic>
                                <p:nvPicPr>
                                  <p:cNvPr id="85" name="개체 84">
                                    <a:extLst>
                                      <a:ext uri="{FF2B5EF4-FFF2-40B4-BE49-F238E27FC236}">
                                        <a16:creationId xmlns:a16="http://schemas.microsoft.com/office/drawing/2014/main" id="{760422FE-B36F-7404-2B0B-317AB787D9CA}"/>
                                      </a:ext>
                                    </a:extLst>
                                  </p:cNvPr>
                                  <p:cNvPicPr/>
                                  <p:nvPr/>
                                </p:nvPicPr>
                                <p:blipFill>
                                  <a:blip r:embed="rId43"/>
                                  <a:stretch>
                                    <a:fillRect/>
                                  </a:stretch>
                                </p:blipFill>
                                <p:spPr>
                                  <a:xfrm>
                                    <a:off x="5997512" y="33675638"/>
                                    <a:ext cx="5087938" cy="4500562"/>
                                  </a:xfrm>
                                  <a:prstGeom prst="rect">
                                    <a:avLst/>
                                  </a:prstGeom>
                                </p:spPr>
                              </p:pic>
                            </p:oleObj>
                          </mc:Fallback>
                        </mc:AlternateContent>
                      </a:graphicData>
                    </a:graphic>
                  </p:graphicFrame>
                  <p:grpSp>
                    <p:nvGrpSpPr>
                      <p:cNvPr id="433" name="그룹 432">
                        <a:extLst>
                          <a:ext uri="{FF2B5EF4-FFF2-40B4-BE49-F238E27FC236}">
                            <a16:creationId xmlns:a16="http://schemas.microsoft.com/office/drawing/2014/main" id="{FB6EB4F6-6B06-CA5B-8CF5-8E247514783F}"/>
                          </a:ext>
                        </a:extLst>
                      </p:cNvPr>
                      <p:cNvGrpSpPr/>
                      <p:nvPr/>
                    </p:nvGrpSpPr>
                    <p:grpSpPr>
                      <a:xfrm>
                        <a:off x="5970525" y="29029025"/>
                        <a:ext cx="5168900" cy="4748971"/>
                        <a:chOff x="5970525" y="29029025"/>
                        <a:chExt cx="5168900" cy="4748971"/>
                      </a:xfrm>
                    </p:grpSpPr>
                    <p:graphicFrame>
                      <p:nvGraphicFramePr>
                        <p:cNvPr id="2914" name="개체 2913">
                          <a:extLst>
                            <a:ext uri="{FF2B5EF4-FFF2-40B4-BE49-F238E27FC236}">
                              <a16:creationId xmlns:a16="http://schemas.microsoft.com/office/drawing/2014/main" id="{EEF20134-B66A-295E-FFC6-A7B76A641106}"/>
                            </a:ext>
                          </a:extLst>
                        </p:cNvPr>
                        <p:cNvGraphicFramePr>
                          <a:graphicFrameLocks noChangeAspect="1"/>
                        </p:cNvGraphicFramePr>
                        <p:nvPr>
                          <p:extLst>
                            <p:ext uri="{D42A27DB-BD31-4B8C-83A1-F6EECF244321}">
                              <p14:modId xmlns:p14="http://schemas.microsoft.com/office/powerpoint/2010/main" val="936053615"/>
                            </p:ext>
                          </p:extLst>
                        </p:nvPr>
                      </p:nvGraphicFramePr>
                      <p:xfrm>
                        <a:off x="5970525" y="29029025"/>
                        <a:ext cx="5168900" cy="4500563"/>
                      </p:xfrm>
                      <a:graphic>
                        <a:graphicData uri="http://schemas.openxmlformats.org/presentationml/2006/ole">
                          <mc:AlternateContent xmlns:mc="http://schemas.openxmlformats.org/markup-compatibility/2006">
                            <mc:Choice xmlns:v="urn:schemas-microsoft-com:vml" Requires="v">
                              <p:oleObj name="Graph" r:id="rId44" imgW="3687840" imgH="3210120" progId="Origin95.Graph">
                                <p:embed/>
                              </p:oleObj>
                            </mc:Choice>
                            <mc:Fallback>
                              <p:oleObj name="Graph" r:id="rId44" imgW="3687840" imgH="3210120" progId="Origin95.Graph">
                                <p:embed/>
                                <p:pic>
                                  <p:nvPicPr>
                                    <p:cNvPr id="0" name=""/>
                                    <p:cNvPicPr/>
                                    <p:nvPr/>
                                  </p:nvPicPr>
                                  <p:blipFill>
                                    <a:blip r:embed="rId45"/>
                                    <a:stretch>
                                      <a:fillRect/>
                                    </a:stretch>
                                  </p:blipFill>
                                  <p:spPr>
                                    <a:xfrm>
                                      <a:off x="5970525" y="29029025"/>
                                      <a:ext cx="5168900" cy="4500563"/>
                                    </a:xfrm>
                                    <a:prstGeom prst="rect">
                                      <a:avLst/>
                                    </a:prstGeom>
                                  </p:spPr>
                                </p:pic>
                              </p:oleObj>
                            </mc:Fallback>
                          </mc:AlternateContent>
                        </a:graphicData>
                      </a:graphic>
                    </p:graphicFrame>
                    <p:sp>
                      <p:nvSpPr>
                        <p:cNvPr id="1156" name="직사각형 1155">
                          <a:extLst>
                            <a:ext uri="{FF2B5EF4-FFF2-40B4-BE49-F238E27FC236}">
                              <a16:creationId xmlns:a16="http://schemas.microsoft.com/office/drawing/2014/main" id="{5A89FA58-0E89-5863-F30C-34708C1C82D0}"/>
                            </a:ext>
                          </a:extLst>
                        </p:cNvPr>
                        <p:cNvSpPr/>
                        <p:nvPr/>
                      </p:nvSpPr>
                      <p:spPr>
                        <a:xfrm>
                          <a:off x="8335914" y="30882676"/>
                          <a:ext cx="1024958" cy="1775111"/>
                        </a:xfrm>
                        <a:prstGeom prst="rect">
                          <a:avLst/>
                        </a:prstGeom>
                        <a:noFill/>
                        <a:ln w="28575">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cxnSp>
                      <p:nvCxnSpPr>
                        <p:cNvPr id="1158" name="직선 연결선 1157">
                          <a:extLst>
                            <a:ext uri="{FF2B5EF4-FFF2-40B4-BE49-F238E27FC236}">
                              <a16:creationId xmlns:a16="http://schemas.microsoft.com/office/drawing/2014/main" id="{30A043E7-4FCF-E78A-4F6E-7FEE4BF21E72}"/>
                            </a:ext>
                          </a:extLst>
                        </p:cNvPr>
                        <p:cNvCxnSpPr>
                          <a:cxnSpLocks/>
                        </p:cNvCxnSpPr>
                        <p:nvPr/>
                      </p:nvCxnSpPr>
                      <p:spPr>
                        <a:xfrm flipH="1">
                          <a:off x="6541377" y="32657787"/>
                          <a:ext cx="1794537" cy="1120209"/>
                        </a:xfrm>
                        <a:prstGeom prst="line">
                          <a:avLst/>
                        </a:prstGeom>
                        <a:ln w="28575">
                          <a:solidFill>
                            <a:srgbClr val="042433"/>
                          </a:solidFill>
                          <a:prstDash val="sysDash"/>
                        </a:ln>
                      </p:spPr>
                      <p:style>
                        <a:lnRef idx="2">
                          <a:schemeClr val="accent1"/>
                        </a:lnRef>
                        <a:fillRef idx="0">
                          <a:schemeClr val="accent1"/>
                        </a:fillRef>
                        <a:effectRef idx="1">
                          <a:schemeClr val="accent1"/>
                        </a:effectRef>
                        <a:fontRef idx="minor">
                          <a:schemeClr val="tx1"/>
                        </a:fontRef>
                      </p:style>
                    </p:cxnSp>
                    <p:cxnSp>
                      <p:nvCxnSpPr>
                        <p:cNvPr id="1161" name="직선 연결선 1160">
                          <a:extLst>
                            <a:ext uri="{FF2B5EF4-FFF2-40B4-BE49-F238E27FC236}">
                              <a16:creationId xmlns:a16="http://schemas.microsoft.com/office/drawing/2014/main" id="{CD7A8D29-B274-3BFE-6E6A-E92D51A15D60}"/>
                            </a:ext>
                          </a:extLst>
                        </p:cNvPr>
                        <p:cNvCxnSpPr>
                          <a:cxnSpLocks/>
                        </p:cNvCxnSpPr>
                        <p:nvPr/>
                      </p:nvCxnSpPr>
                      <p:spPr>
                        <a:xfrm flipH="1" flipV="1">
                          <a:off x="9379429" y="32657787"/>
                          <a:ext cx="1498645" cy="1120209"/>
                        </a:xfrm>
                        <a:prstGeom prst="line">
                          <a:avLst/>
                        </a:prstGeom>
                        <a:ln w="28575">
                          <a:solidFill>
                            <a:srgbClr val="042433"/>
                          </a:solidFill>
                          <a:prstDash val="sysDash"/>
                        </a:ln>
                      </p:spPr>
                      <p:style>
                        <a:lnRef idx="2">
                          <a:schemeClr val="accent1"/>
                        </a:lnRef>
                        <a:fillRef idx="0">
                          <a:schemeClr val="accent1"/>
                        </a:fillRef>
                        <a:effectRef idx="1">
                          <a:schemeClr val="accent1"/>
                        </a:effectRef>
                        <a:fontRef idx="minor">
                          <a:schemeClr val="tx1"/>
                        </a:fontRef>
                      </p:style>
                    </p:cxnSp>
                  </p:grpSp>
                </p:grpSp>
              </p:grpSp>
            </p:grpSp>
            <p:sp>
              <p:nvSpPr>
                <p:cNvPr id="1195" name="사각형: 둥근 모서리 1194">
                  <a:extLst>
                    <a:ext uri="{FF2B5EF4-FFF2-40B4-BE49-F238E27FC236}">
                      <a16:creationId xmlns:a16="http://schemas.microsoft.com/office/drawing/2014/main" id="{0C57126B-2FB6-C986-1415-AC7D4FC47ABB}"/>
                    </a:ext>
                  </a:extLst>
                </p:cNvPr>
                <p:cNvSpPr/>
                <p:nvPr/>
              </p:nvSpPr>
              <p:spPr>
                <a:xfrm>
                  <a:off x="16324769" y="24219101"/>
                  <a:ext cx="15778062" cy="10414692"/>
                </a:xfrm>
                <a:prstGeom prst="roundRect">
                  <a:avLst>
                    <a:gd name="adj" fmla="val 7399"/>
                  </a:avLst>
                </a:prstGeom>
                <a:noFill/>
                <a:ln w="57150">
                  <a:solidFill>
                    <a:srgbClr val="4343FF"/>
                  </a:solidFill>
                </a:ln>
              </p:spPr>
              <p:style>
                <a:lnRef idx="2">
                  <a:schemeClr val="accent1">
                    <a:shade val="15000"/>
                  </a:schemeClr>
                </a:lnRef>
                <a:fillRef idx="1">
                  <a:schemeClr val="accent1"/>
                </a:fillRef>
                <a:effectRef idx="0">
                  <a:schemeClr val="accent1"/>
                </a:effectRef>
                <a:fontRef idx="minor">
                  <a:schemeClr val="lt1"/>
                </a:fontRef>
              </p:style>
              <p:txBody>
                <a:bodyPr wrap="none" lIns="288000" tIns="0" rIns="288000" bIns="180000" rtlCol="0" anchor="ctr"/>
                <a:lstStyle/>
                <a:p>
                  <a:pPr marL="0" marR="0" lvl="0" indent="0" algn="just" defTabSz="4215874" rtl="0" eaLnBrk="1" fontAlgn="auto" latinLnBrk="1" hangingPunct="1">
                    <a:lnSpc>
                      <a:spcPct val="150000"/>
                    </a:lnSpc>
                    <a:spcBef>
                      <a:spcPts val="0"/>
                    </a:spcBef>
                    <a:spcAft>
                      <a:spcPts val="0"/>
                    </a:spcAft>
                    <a:buClrTx/>
                    <a:buSzTx/>
                    <a:buFontTx/>
                    <a:buNone/>
                    <a:tabLst/>
                    <a:defRPr/>
                  </a:pPr>
                  <a:endParaRPr lang="ko-KR" altLang="ko-KR" sz="2400" b="1" kern="100" dirty="0">
                    <a:solidFill>
                      <a:schemeClr val="tx1"/>
                    </a:solidFill>
                    <a:effectLst/>
                    <a:latin typeface="Arial" panose="020B0604020202020204" pitchFamily="34" charset="0"/>
                    <a:ea typeface="MS Mincho" panose="02020609040205080304" pitchFamily="49" charset="-128"/>
                    <a:cs typeface="Arial" panose="020B0604020202020204" pitchFamily="34" charset="0"/>
                  </a:endParaRPr>
                </a:p>
              </p:txBody>
            </p:sp>
            <p:sp>
              <p:nvSpPr>
                <p:cNvPr id="1200" name="사각형: 둥근 모서리 1199">
                  <a:extLst>
                    <a:ext uri="{FF2B5EF4-FFF2-40B4-BE49-F238E27FC236}">
                      <a16:creationId xmlns:a16="http://schemas.microsoft.com/office/drawing/2014/main" id="{3B6E775C-8768-41CF-1545-66A72833FE1F}"/>
                    </a:ext>
                  </a:extLst>
                </p:cNvPr>
                <p:cNvSpPr/>
                <p:nvPr/>
              </p:nvSpPr>
              <p:spPr>
                <a:xfrm>
                  <a:off x="298576" y="24200785"/>
                  <a:ext cx="15778062" cy="18713901"/>
                </a:xfrm>
                <a:prstGeom prst="roundRect">
                  <a:avLst>
                    <a:gd name="adj" fmla="val 4855"/>
                  </a:avLst>
                </a:prstGeom>
                <a:noFill/>
                <a:ln w="57150">
                  <a:solidFill>
                    <a:srgbClr val="4343FF"/>
                  </a:solidFill>
                </a:ln>
              </p:spPr>
              <p:style>
                <a:lnRef idx="2">
                  <a:schemeClr val="accent1">
                    <a:shade val="15000"/>
                  </a:schemeClr>
                </a:lnRef>
                <a:fillRef idx="1">
                  <a:schemeClr val="accent1"/>
                </a:fillRef>
                <a:effectRef idx="0">
                  <a:schemeClr val="accent1"/>
                </a:effectRef>
                <a:fontRef idx="minor">
                  <a:schemeClr val="lt1"/>
                </a:fontRef>
              </p:style>
              <p:txBody>
                <a:bodyPr wrap="none" lIns="288000" tIns="0" rIns="288000" bIns="180000" rtlCol="0" anchor="ctr"/>
                <a:lstStyle/>
                <a:p>
                  <a:pPr marL="0" marR="0" lvl="0" indent="0" algn="just" defTabSz="4215874" rtl="0" eaLnBrk="1" fontAlgn="auto" latinLnBrk="1" hangingPunct="1">
                    <a:lnSpc>
                      <a:spcPct val="150000"/>
                    </a:lnSpc>
                    <a:spcBef>
                      <a:spcPts val="0"/>
                    </a:spcBef>
                    <a:spcAft>
                      <a:spcPts val="0"/>
                    </a:spcAft>
                    <a:buClrTx/>
                    <a:buSzTx/>
                    <a:buFontTx/>
                    <a:buNone/>
                    <a:tabLst/>
                    <a:defRPr/>
                  </a:pPr>
                  <a:endParaRPr lang="ko-KR" altLang="ko-KR" sz="2400" b="1" kern="100" dirty="0">
                    <a:solidFill>
                      <a:schemeClr val="tx1"/>
                    </a:solidFill>
                    <a:effectLst/>
                    <a:latin typeface="Arial" panose="020B0604020202020204" pitchFamily="34" charset="0"/>
                    <a:ea typeface="MS Mincho" panose="02020609040205080304" pitchFamily="49" charset="-128"/>
                    <a:cs typeface="Arial" panose="020B0604020202020204" pitchFamily="34" charset="0"/>
                  </a:endParaRPr>
                </a:p>
              </p:txBody>
            </p:sp>
            <p:grpSp>
              <p:nvGrpSpPr>
                <p:cNvPr id="56" name="그룹 55">
                  <a:extLst>
                    <a:ext uri="{FF2B5EF4-FFF2-40B4-BE49-F238E27FC236}">
                      <a16:creationId xmlns:a16="http://schemas.microsoft.com/office/drawing/2014/main" id="{55C32631-D505-5F37-8A73-FBF6857EA46B}"/>
                    </a:ext>
                  </a:extLst>
                </p:cNvPr>
                <p:cNvGrpSpPr/>
                <p:nvPr/>
              </p:nvGrpSpPr>
              <p:grpSpPr>
                <a:xfrm>
                  <a:off x="17528247" y="29269244"/>
                  <a:ext cx="13664403" cy="5401756"/>
                  <a:chOff x="17528247" y="29269244"/>
                  <a:chExt cx="13664403" cy="5401756"/>
                </a:xfrm>
              </p:grpSpPr>
              <p:grpSp>
                <p:nvGrpSpPr>
                  <p:cNvPr id="25" name="그룹 24">
                    <a:extLst>
                      <a:ext uri="{FF2B5EF4-FFF2-40B4-BE49-F238E27FC236}">
                        <a16:creationId xmlns:a16="http://schemas.microsoft.com/office/drawing/2014/main" id="{E9860B78-9A69-8C1C-6C3E-429DF70FD132}"/>
                      </a:ext>
                    </a:extLst>
                  </p:cNvPr>
                  <p:cNvGrpSpPr/>
                  <p:nvPr/>
                </p:nvGrpSpPr>
                <p:grpSpPr>
                  <a:xfrm>
                    <a:off x="17528247" y="29781500"/>
                    <a:ext cx="13664403" cy="4889500"/>
                    <a:chOff x="17528247" y="29781500"/>
                    <a:chExt cx="13664403" cy="4889500"/>
                  </a:xfrm>
                </p:grpSpPr>
                <p:graphicFrame>
                  <p:nvGraphicFramePr>
                    <p:cNvPr id="86" name="개체 85">
                      <a:extLst>
                        <a:ext uri="{FF2B5EF4-FFF2-40B4-BE49-F238E27FC236}">
                          <a16:creationId xmlns:a16="http://schemas.microsoft.com/office/drawing/2014/main" id="{1A1C6C9C-3179-EDE0-39CC-0D71ED2CAFE2}"/>
                        </a:ext>
                      </a:extLst>
                    </p:cNvPr>
                    <p:cNvGraphicFramePr>
                      <a:graphicFrameLocks noChangeAspect="1"/>
                    </p:cNvGraphicFramePr>
                    <p:nvPr>
                      <p:extLst>
                        <p:ext uri="{D42A27DB-BD31-4B8C-83A1-F6EECF244321}">
                          <p14:modId xmlns:p14="http://schemas.microsoft.com/office/powerpoint/2010/main" val="2483412061"/>
                        </p:ext>
                      </p:extLst>
                    </p:nvPr>
                  </p:nvGraphicFramePr>
                  <p:xfrm>
                    <a:off x="17528247" y="29781500"/>
                    <a:ext cx="5629275" cy="4889500"/>
                  </p:xfrm>
                  <a:graphic>
                    <a:graphicData uri="http://schemas.openxmlformats.org/presentationml/2006/ole">
                      <mc:AlternateContent xmlns:mc="http://schemas.openxmlformats.org/markup-compatibility/2006">
                        <mc:Choice xmlns:v="urn:schemas-microsoft-com:vml" Requires="v">
                          <p:oleObj name="Graph" r:id="rId46" imgW="3681720" imgH="3196080" progId="Origin95.Graph">
                            <p:embed/>
                          </p:oleObj>
                        </mc:Choice>
                        <mc:Fallback>
                          <p:oleObj name="Graph" r:id="rId46" imgW="3681720" imgH="3196080" progId="Origin95.Graph">
                            <p:embed/>
                            <p:pic>
                              <p:nvPicPr>
                                <p:cNvPr id="5" name="개체 4">
                                  <a:extLst>
                                    <a:ext uri="{FF2B5EF4-FFF2-40B4-BE49-F238E27FC236}">
                                      <a16:creationId xmlns:a16="http://schemas.microsoft.com/office/drawing/2014/main" id="{699A500E-5C11-6A23-63D1-A9A64B7932E6}"/>
                                    </a:ext>
                                  </a:extLst>
                                </p:cNvPr>
                                <p:cNvPicPr/>
                                <p:nvPr/>
                              </p:nvPicPr>
                              <p:blipFill>
                                <a:blip r:embed="rId47"/>
                                <a:stretch>
                                  <a:fillRect/>
                                </a:stretch>
                              </p:blipFill>
                              <p:spPr>
                                <a:xfrm>
                                  <a:off x="17528247" y="29781500"/>
                                  <a:ext cx="5629275" cy="4889500"/>
                                </a:xfrm>
                                <a:prstGeom prst="rect">
                                  <a:avLst/>
                                </a:prstGeom>
                              </p:spPr>
                            </p:pic>
                          </p:oleObj>
                        </mc:Fallback>
                      </mc:AlternateContent>
                    </a:graphicData>
                  </a:graphic>
                </p:graphicFrame>
                <p:graphicFrame>
                  <p:nvGraphicFramePr>
                    <p:cNvPr id="87" name="개체 86">
                      <a:extLst>
                        <a:ext uri="{FF2B5EF4-FFF2-40B4-BE49-F238E27FC236}">
                          <a16:creationId xmlns:a16="http://schemas.microsoft.com/office/drawing/2014/main" id="{D0AD4ED8-00B9-BDB2-F06F-6925B247DD3E}"/>
                        </a:ext>
                      </a:extLst>
                    </p:cNvPr>
                    <p:cNvGraphicFramePr>
                      <a:graphicFrameLocks noChangeAspect="1"/>
                    </p:cNvGraphicFramePr>
                    <p:nvPr>
                      <p:extLst>
                        <p:ext uri="{D42A27DB-BD31-4B8C-83A1-F6EECF244321}">
                          <p14:modId xmlns:p14="http://schemas.microsoft.com/office/powerpoint/2010/main" val="268040666"/>
                        </p:ext>
                      </p:extLst>
                    </p:nvPr>
                  </p:nvGraphicFramePr>
                  <p:xfrm>
                    <a:off x="25383988" y="29781500"/>
                    <a:ext cx="5808662" cy="4805363"/>
                  </p:xfrm>
                  <a:graphic>
                    <a:graphicData uri="http://schemas.openxmlformats.org/presentationml/2006/ole">
                      <mc:AlternateContent xmlns:mc="http://schemas.openxmlformats.org/markup-compatibility/2006">
                        <mc:Choice xmlns:v="urn:schemas-microsoft-com:vml" Requires="v">
                          <p:oleObj name="Graph" r:id="rId48" imgW="3638160" imgH="3009960" progId="Origin95.Graph">
                            <p:embed/>
                          </p:oleObj>
                        </mc:Choice>
                        <mc:Fallback>
                          <p:oleObj name="Graph" r:id="rId48" imgW="3638160" imgH="3009960" progId="Origin95.Graph">
                            <p:embed/>
                            <p:pic>
                              <p:nvPicPr>
                                <p:cNvPr id="6" name="개체 5">
                                  <a:extLst>
                                    <a:ext uri="{FF2B5EF4-FFF2-40B4-BE49-F238E27FC236}">
                                      <a16:creationId xmlns:a16="http://schemas.microsoft.com/office/drawing/2014/main" id="{F0391BFD-714D-1C3C-FF3B-78A1793BCEC6}"/>
                                    </a:ext>
                                  </a:extLst>
                                </p:cNvPr>
                                <p:cNvPicPr/>
                                <p:nvPr/>
                              </p:nvPicPr>
                              <p:blipFill>
                                <a:blip r:embed="rId49"/>
                                <a:stretch>
                                  <a:fillRect/>
                                </a:stretch>
                              </p:blipFill>
                              <p:spPr>
                                <a:xfrm>
                                  <a:off x="25383988" y="29781500"/>
                                  <a:ext cx="5808662" cy="4805363"/>
                                </a:xfrm>
                                <a:prstGeom prst="rect">
                                  <a:avLst/>
                                </a:prstGeom>
                              </p:spPr>
                            </p:pic>
                          </p:oleObj>
                        </mc:Fallback>
                      </mc:AlternateContent>
                    </a:graphicData>
                  </a:graphic>
                </p:graphicFrame>
                <p:sp>
                  <p:nvSpPr>
                    <p:cNvPr id="418" name="화살표: 줄무늬가 있는 오른쪽 417">
                      <a:extLst>
                        <a:ext uri="{FF2B5EF4-FFF2-40B4-BE49-F238E27FC236}">
                          <a16:creationId xmlns:a16="http://schemas.microsoft.com/office/drawing/2014/main" id="{5DAE1DF9-C396-C670-056E-F90B5F5AF342}"/>
                        </a:ext>
                      </a:extLst>
                    </p:cNvPr>
                    <p:cNvSpPr/>
                    <p:nvPr/>
                  </p:nvSpPr>
                  <p:spPr>
                    <a:xfrm>
                      <a:off x="23798215" y="30357859"/>
                      <a:ext cx="945080" cy="2881534"/>
                    </a:xfrm>
                    <a:prstGeom prst="stripedRightArrow">
                      <a:avLst/>
                    </a:prstGeom>
                    <a:gradFill flip="none" rotWithShape="1">
                      <a:gsLst>
                        <a:gs pos="0">
                          <a:schemeClr val="bg1"/>
                        </a:gs>
                        <a:gs pos="100000">
                          <a:srgbClr val="3131FF"/>
                        </a:gs>
                        <a:gs pos="52000">
                          <a:srgbClr val="A7A7FF"/>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ko-KR" altLang="en-US" sz="1350" dirty="0">
                        <a:latin typeface="Arial" panose="020B0604020202020204" pitchFamily="34" charset="0"/>
                        <a:cs typeface="Arial" panose="020B0604020202020204" pitchFamily="34" charset="0"/>
                      </a:endParaRPr>
                    </a:p>
                  </p:txBody>
                </p:sp>
              </p:grpSp>
              <p:sp>
                <p:nvSpPr>
                  <p:cNvPr id="419" name="TextBox 418">
                    <a:extLst>
                      <a:ext uri="{FF2B5EF4-FFF2-40B4-BE49-F238E27FC236}">
                        <a16:creationId xmlns:a16="http://schemas.microsoft.com/office/drawing/2014/main" id="{B14B8502-7492-CC41-F268-3DDBD9ADDC4D}"/>
                      </a:ext>
                    </a:extLst>
                  </p:cNvPr>
                  <p:cNvSpPr txBox="1"/>
                  <p:nvPr/>
                </p:nvSpPr>
                <p:spPr>
                  <a:xfrm>
                    <a:off x="20019996" y="29269244"/>
                    <a:ext cx="8776763" cy="578882"/>
                  </a:xfrm>
                  <a:prstGeom prst="roundRect">
                    <a:avLst/>
                  </a:prstGeom>
                  <a:noFill/>
                </p:spPr>
                <p:txBody>
                  <a:bodyPr wrap="none" rtlCol="0">
                    <a:spAutoFit/>
                  </a:bodyPr>
                  <a:lstStyle/>
                  <a:p>
                    <a:pPr algn="ctr"/>
                    <a:r>
                      <a:rPr kumimoji="1" lang="en-US" altLang="en-US" sz="2800" b="1" dirty="0">
                        <a:solidFill>
                          <a:srgbClr val="0000FF"/>
                        </a:solidFill>
                        <a:latin typeface="Arial" panose="020B0604020202020204" pitchFamily="34" charset="0"/>
                        <a:cs typeface="Arial" panose="020B0604020202020204" pitchFamily="34" charset="0"/>
                      </a:rPr>
                      <a:t>Dependency of ferromagnetism on Se deficiency</a:t>
                    </a:r>
                    <a:endParaRPr kumimoji="1" lang="ko-Kore-KR" altLang="en-US" sz="2800" b="1" baseline="-25000" dirty="0">
                      <a:solidFill>
                        <a:srgbClr val="0000FF"/>
                      </a:solidFill>
                      <a:latin typeface="Arial" panose="020B0604020202020204" pitchFamily="34" charset="0"/>
                      <a:cs typeface="Arial" panose="020B0604020202020204" pitchFamily="34" charset="0"/>
                    </a:endParaRPr>
                  </a:p>
                </p:txBody>
              </p:sp>
            </p:grpSp>
            <p:grpSp>
              <p:nvGrpSpPr>
                <p:cNvPr id="31" name="그룹 30">
                  <a:extLst>
                    <a:ext uri="{FF2B5EF4-FFF2-40B4-BE49-F238E27FC236}">
                      <a16:creationId xmlns:a16="http://schemas.microsoft.com/office/drawing/2014/main" id="{3B5B7757-ECA0-7D66-7C28-C91D840F6B08}"/>
                    </a:ext>
                  </a:extLst>
                </p:cNvPr>
                <p:cNvGrpSpPr/>
                <p:nvPr/>
              </p:nvGrpSpPr>
              <p:grpSpPr>
                <a:xfrm>
                  <a:off x="626803" y="24521438"/>
                  <a:ext cx="15187330" cy="3437686"/>
                  <a:chOff x="626803" y="24521438"/>
                  <a:chExt cx="15187330" cy="3437686"/>
                </a:xfrm>
              </p:grpSpPr>
              <p:grpSp>
                <p:nvGrpSpPr>
                  <p:cNvPr id="28" name="그룹 27">
                    <a:extLst>
                      <a:ext uri="{FF2B5EF4-FFF2-40B4-BE49-F238E27FC236}">
                        <a16:creationId xmlns:a16="http://schemas.microsoft.com/office/drawing/2014/main" id="{9E331763-6A44-7DB7-43D6-73482BC5A129}"/>
                      </a:ext>
                    </a:extLst>
                  </p:cNvPr>
                  <p:cNvGrpSpPr/>
                  <p:nvPr/>
                </p:nvGrpSpPr>
                <p:grpSpPr>
                  <a:xfrm>
                    <a:off x="6161490" y="25109561"/>
                    <a:ext cx="4397732" cy="2356136"/>
                    <a:chOff x="6161490" y="25109561"/>
                    <a:chExt cx="4397732" cy="2356136"/>
                  </a:xfrm>
                </p:grpSpPr>
                <p:sp>
                  <p:nvSpPr>
                    <p:cNvPr id="384" name="TextBox 383">
                      <a:extLst>
                        <a:ext uri="{FF2B5EF4-FFF2-40B4-BE49-F238E27FC236}">
                          <a16:creationId xmlns:a16="http://schemas.microsoft.com/office/drawing/2014/main" id="{134098AF-516E-016F-B582-EEDC6EF5E534}"/>
                        </a:ext>
                      </a:extLst>
                    </p:cNvPr>
                    <p:cNvSpPr txBox="1"/>
                    <p:nvPr/>
                  </p:nvSpPr>
                  <p:spPr>
                    <a:xfrm>
                      <a:off x="6176291" y="25109561"/>
                      <a:ext cx="4382931" cy="461665"/>
                    </a:xfrm>
                    <a:prstGeom prst="rect">
                      <a:avLst/>
                    </a:prstGeom>
                    <a:noFill/>
                  </p:spPr>
                  <p:txBody>
                    <a:bodyPr wrap="none" rtlCol="0">
                      <a:spAutoFit/>
                    </a:bodyPr>
                    <a:lstStyle/>
                    <a:p>
                      <a:pPr algn="ctr"/>
                      <a:r>
                        <a:rPr lang="en-US" altLang="ko-KR" sz="2400" b="1" dirty="0">
                          <a:latin typeface="Arial" panose="020B0604020202020204" pitchFamily="34" charset="0"/>
                          <a:cs typeface="Arial" panose="020B0604020202020204" pitchFamily="34" charset="0"/>
                        </a:rPr>
                        <a:t>N</a:t>
                      </a:r>
                      <a:r>
                        <a:rPr lang="en-US" altLang="ko-KR" sz="2400" b="1" baseline="-25000" dirty="0">
                          <a:latin typeface="Arial" panose="020B0604020202020204" pitchFamily="34" charset="0"/>
                          <a:cs typeface="Arial" panose="020B0604020202020204" pitchFamily="34" charset="0"/>
                        </a:rPr>
                        <a:t>2</a:t>
                      </a:r>
                      <a:r>
                        <a:rPr lang="en-US" altLang="ko-KR" sz="2400" b="1" dirty="0">
                          <a:latin typeface="Arial" panose="020B0604020202020204" pitchFamily="34" charset="0"/>
                          <a:cs typeface="Arial" panose="020B0604020202020204" pitchFamily="34" charset="0"/>
                        </a:rPr>
                        <a:t> annealing at low pressure</a:t>
                      </a:r>
                      <a:endParaRPr lang="ko-KR" altLang="en-US" sz="2400" b="1" dirty="0">
                        <a:latin typeface="Arial" panose="020B0604020202020204" pitchFamily="34" charset="0"/>
                        <a:cs typeface="Arial" panose="020B0604020202020204" pitchFamily="34" charset="0"/>
                      </a:endParaRPr>
                    </a:p>
                  </p:txBody>
                </p:sp>
                <p:grpSp>
                  <p:nvGrpSpPr>
                    <p:cNvPr id="385" name="그룹 384">
                      <a:extLst>
                        <a:ext uri="{FF2B5EF4-FFF2-40B4-BE49-F238E27FC236}">
                          <a16:creationId xmlns:a16="http://schemas.microsoft.com/office/drawing/2014/main" id="{4CD83328-5178-3272-00C8-E3E926E22CD1}"/>
                        </a:ext>
                      </a:extLst>
                    </p:cNvPr>
                    <p:cNvGrpSpPr/>
                    <p:nvPr/>
                  </p:nvGrpSpPr>
                  <p:grpSpPr>
                    <a:xfrm>
                      <a:off x="6161490" y="25656898"/>
                      <a:ext cx="4382932" cy="1808799"/>
                      <a:chOff x="7367369" y="3113908"/>
                      <a:chExt cx="3541727" cy="1461641"/>
                    </a:xfrm>
                  </p:grpSpPr>
                  <p:sp>
                    <p:nvSpPr>
                      <p:cNvPr id="386" name="직사각형 385">
                        <a:extLst>
                          <a:ext uri="{FF2B5EF4-FFF2-40B4-BE49-F238E27FC236}">
                            <a16:creationId xmlns:a16="http://schemas.microsoft.com/office/drawing/2014/main" id="{43B5D48E-5E5F-7DDB-8A37-FD578E9F8D77}"/>
                          </a:ext>
                        </a:extLst>
                      </p:cNvPr>
                      <p:cNvSpPr/>
                      <p:nvPr/>
                    </p:nvSpPr>
                    <p:spPr>
                      <a:xfrm>
                        <a:off x="7966253" y="3329909"/>
                        <a:ext cx="2309005" cy="657315"/>
                      </a:xfrm>
                      <a:prstGeom prst="rect">
                        <a:avLst/>
                      </a:prstGeom>
                      <a:gradFill flip="none" rotWithShape="1">
                        <a:gsLst>
                          <a:gs pos="17431">
                            <a:srgbClr val="F63100"/>
                          </a:gs>
                          <a:gs pos="10080">
                            <a:srgbClr val="FA4500"/>
                          </a:gs>
                          <a:gs pos="84000">
                            <a:srgbClr val="FF6100"/>
                          </a:gs>
                          <a:gs pos="49000">
                            <a:srgbClr val="EE0000"/>
                          </a:gs>
                          <a:gs pos="62000">
                            <a:srgbClr val="EE0000"/>
                          </a:gs>
                          <a:gs pos="100000">
                            <a:srgbClr val="FF6100"/>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87" name="자유형: 도형 386">
                        <a:extLst>
                          <a:ext uri="{FF2B5EF4-FFF2-40B4-BE49-F238E27FC236}">
                            <a16:creationId xmlns:a16="http://schemas.microsoft.com/office/drawing/2014/main" id="{CA5C5424-9FE3-7F49-2D1B-1F2A4E5EE3C3}"/>
                          </a:ext>
                        </a:extLst>
                      </p:cNvPr>
                      <p:cNvSpPr/>
                      <p:nvPr/>
                    </p:nvSpPr>
                    <p:spPr>
                      <a:xfrm>
                        <a:off x="7367369" y="3318512"/>
                        <a:ext cx="3541727" cy="680111"/>
                      </a:xfrm>
                      <a:custGeom>
                        <a:avLst/>
                        <a:gdLst>
                          <a:gd name="connsiteX0" fmla="*/ 341328 w 3541727"/>
                          <a:gd name="connsiteY0" fmla="*/ 0 h 680111"/>
                          <a:gd name="connsiteX1" fmla="*/ 3227403 w 3541727"/>
                          <a:gd name="connsiteY1" fmla="*/ 0 h 680111"/>
                          <a:gd name="connsiteX2" fmla="*/ 3227403 w 3541727"/>
                          <a:gd name="connsiteY2" fmla="*/ 242866 h 680111"/>
                          <a:gd name="connsiteX3" fmla="*/ 3541727 w 3541727"/>
                          <a:gd name="connsiteY3" fmla="*/ 242866 h 680111"/>
                          <a:gd name="connsiteX4" fmla="*/ 3541727 w 3541727"/>
                          <a:gd name="connsiteY4" fmla="*/ 416390 h 680111"/>
                          <a:gd name="connsiteX5" fmla="*/ 3227403 w 3541727"/>
                          <a:gd name="connsiteY5" fmla="*/ 416390 h 680111"/>
                          <a:gd name="connsiteX6" fmla="*/ 3227403 w 3541727"/>
                          <a:gd name="connsiteY6" fmla="*/ 680111 h 680111"/>
                          <a:gd name="connsiteX7" fmla="*/ 341328 w 3541727"/>
                          <a:gd name="connsiteY7" fmla="*/ 680111 h 680111"/>
                          <a:gd name="connsiteX8" fmla="*/ 341328 w 3541727"/>
                          <a:gd name="connsiteY8" fmla="*/ 421697 h 680111"/>
                          <a:gd name="connsiteX9" fmla="*/ 0 w 3541727"/>
                          <a:gd name="connsiteY9" fmla="*/ 421697 h 680111"/>
                          <a:gd name="connsiteX10" fmla="*/ 0 w 3541727"/>
                          <a:gd name="connsiteY10" fmla="*/ 248173 h 680111"/>
                          <a:gd name="connsiteX11" fmla="*/ 341328 w 3541727"/>
                          <a:gd name="connsiteY11" fmla="*/ 248173 h 680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541727" h="680111">
                            <a:moveTo>
                              <a:pt x="341328" y="0"/>
                            </a:moveTo>
                            <a:lnTo>
                              <a:pt x="3227403" y="0"/>
                            </a:lnTo>
                            <a:lnTo>
                              <a:pt x="3227403" y="242866"/>
                            </a:lnTo>
                            <a:lnTo>
                              <a:pt x="3541727" y="242866"/>
                            </a:lnTo>
                            <a:lnTo>
                              <a:pt x="3541727" y="416390"/>
                            </a:lnTo>
                            <a:lnTo>
                              <a:pt x="3227403" y="416390"/>
                            </a:lnTo>
                            <a:lnTo>
                              <a:pt x="3227403" y="680111"/>
                            </a:lnTo>
                            <a:lnTo>
                              <a:pt x="341328" y="680111"/>
                            </a:lnTo>
                            <a:lnTo>
                              <a:pt x="341328" y="421697"/>
                            </a:lnTo>
                            <a:lnTo>
                              <a:pt x="0" y="421697"/>
                            </a:lnTo>
                            <a:lnTo>
                              <a:pt x="0" y="248173"/>
                            </a:lnTo>
                            <a:lnTo>
                              <a:pt x="341328" y="248173"/>
                            </a:lnTo>
                            <a:close/>
                          </a:path>
                        </a:pathLst>
                      </a:custGeom>
                      <a:noFill/>
                      <a:ln w="381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ko-KR" altLang="en-US"/>
                      </a:p>
                    </p:txBody>
                  </p:sp>
                  <p:sp>
                    <p:nvSpPr>
                      <p:cNvPr id="388" name="직사각형 387">
                        <a:extLst>
                          <a:ext uri="{FF2B5EF4-FFF2-40B4-BE49-F238E27FC236}">
                            <a16:creationId xmlns:a16="http://schemas.microsoft.com/office/drawing/2014/main" id="{4F8C72D3-4D52-1252-CF70-F9F6BF1CBE94}"/>
                          </a:ext>
                        </a:extLst>
                      </p:cNvPr>
                      <p:cNvSpPr/>
                      <p:nvPr/>
                    </p:nvSpPr>
                    <p:spPr>
                      <a:xfrm>
                        <a:off x="8763000" y="4083050"/>
                        <a:ext cx="882650" cy="88900"/>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89" name="직사각형 388">
                        <a:extLst>
                          <a:ext uri="{FF2B5EF4-FFF2-40B4-BE49-F238E27FC236}">
                            <a16:creationId xmlns:a16="http://schemas.microsoft.com/office/drawing/2014/main" id="{61098A28-1366-650A-90B0-BCD458DCE066}"/>
                          </a:ext>
                        </a:extLst>
                      </p:cNvPr>
                      <p:cNvSpPr/>
                      <p:nvPr/>
                    </p:nvSpPr>
                    <p:spPr>
                      <a:xfrm>
                        <a:off x="8763000" y="3113908"/>
                        <a:ext cx="882650" cy="88900"/>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90" name="TextBox 389">
                        <a:extLst>
                          <a:ext uri="{FF2B5EF4-FFF2-40B4-BE49-F238E27FC236}">
                            <a16:creationId xmlns:a16="http://schemas.microsoft.com/office/drawing/2014/main" id="{301E79A3-B510-69A2-6CFD-B21B23723DCF}"/>
                          </a:ext>
                        </a:extLst>
                      </p:cNvPr>
                      <p:cNvSpPr txBox="1"/>
                      <p:nvPr/>
                    </p:nvSpPr>
                    <p:spPr>
                      <a:xfrm>
                        <a:off x="8704026" y="4175439"/>
                        <a:ext cx="1781257" cy="400110"/>
                      </a:xfrm>
                      <a:prstGeom prst="rect">
                        <a:avLst/>
                      </a:prstGeom>
                      <a:noFill/>
                    </p:spPr>
                    <p:txBody>
                      <a:bodyPr wrap="none" rtlCol="0">
                        <a:spAutoFit/>
                      </a:bodyPr>
                      <a:lstStyle/>
                      <a:p>
                        <a:pPr algn="ctr"/>
                        <a:r>
                          <a:rPr lang="en-US" altLang="ko-KR" sz="2000" b="1" dirty="0">
                            <a:latin typeface="Arial" panose="020B0604020202020204" pitchFamily="34" charset="0"/>
                            <a:cs typeface="Arial" panose="020B0604020202020204" pitchFamily="34" charset="0"/>
                          </a:rPr>
                          <a:t>Heating zone</a:t>
                        </a:r>
                        <a:endParaRPr lang="ko-KR" altLang="en-US" sz="2000" b="1" dirty="0">
                          <a:latin typeface="Arial" panose="020B0604020202020204" pitchFamily="34" charset="0"/>
                          <a:cs typeface="Arial" panose="020B0604020202020204" pitchFamily="34" charset="0"/>
                        </a:endParaRPr>
                      </a:p>
                    </p:txBody>
                  </p:sp>
                  <p:sp>
                    <p:nvSpPr>
                      <p:cNvPr id="391" name="정육면체 390">
                        <a:extLst>
                          <a:ext uri="{FF2B5EF4-FFF2-40B4-BE49-F238E27FC236}">
                            <a16:creationId xmlns:a16="http://schemas.microsoft.com/office/drawing/2014/main" id="{CD23A73D-A243-A955-D2F7-06F740BD646F}"/>
                          </a:ext>
                        </a:extLst>
                      </p:cNvPr>
                      <p:cNvSpPr/>
                      <p:nvPr/>
                    </p:nvSpPr>
                    <p:spPr>
                      <a:xfrm>
                        <a:off x="8522762" y="3824488"/>
                        <a:ext cx="1363124" cy="99950"/>
                      </a:xfrm>
                      <a:prstGeom prst="cube">
                        <a:avLst>
                          <a:gd name="adj" fmla="val 66615"/>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92" name="정육면체 391">
                        <a:extLst>
                          <a:ext uri="{FF2B5EF4-FFF2-40B4-BE49-F238E27FC236}">
                            <a16:creationId xmlns:a16="http://schemas.microsoft.com/office/drawing/2014/main" id="{99F0030F-4494-8D44-0B04-CE9D01E53A1F}"/>
                          </a:ext>
                        </a:extLst>
                      </p:cNvPr>
                      <p:cNvSpPr/>
                      <p:nvPr/>
                    </p:nvSpPr>
                    <p:spPr>
                      <a:xfrm>
                        <a:off x="8943974" y="3789001"/>
                        <a:ext cx="520700" cy="99950"/>
                      </a:xfrm>
                      <a:prstGeom prst="cube">
                        <a:avLst>
                          <a:gd name="adj" fmla="val 59402"/>
                        </a:avLst>
                      </a:prstGeom>
                      <a:solidFill>
                        <a:srgbClr val="9575AC"/>
                      </a:solidFill>
                      <a:ln>
                        <a:solidFill>
                          <a:srgbClr val="9575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93" name="TextBox 392">
                        <a:extLst>
                          <a:ext uri="{FF2B5EF4-FFF2-40B4-BE49-F238E27FC236}">
                            <a16:creationId xmlns:a16="http://schemas.microsoft.com/office/drawing/2014/main" id="{62C1E071-DA6E-9CBA-BD47-D572005D0EDA}"/>
                          </a:ext>
                        </a:extLst>
                      </p:cNvPr>
                      <p:cNvSpPr txBox="1"/>
                      <p:nvPr/>
                    </p:nvSpPr>
                    <p:spPr>
                      <a:xfrm>
                        <a:off x="8588696" y="3356943"/>
                        <a:ext cx="1324402" cy="400110"/>
                      </a:xfrm>
                      <a:prstGeom prst="rect">
                        <a:avLst/>
                      </a:prstGeom>
                      <a:noFill/>
                    </p:spPr>
                    <p:txBody>
                      <a:bodyPr wrap="none" rtlCol="0">
                        <a:spAutoFit/>
                      </a:bodyPr>
                      <a:lstStyle/>
                      <a:p>
                        <a:pPr algn="ctr"/>
                        <a:r>
                          <a:rPr lang="en-US" altLang="ko-KR" sz="2000" b="1" dirty="0">
                            <a:solidFill>
                              <a:schemeClr val="bg1"/>
                            </a:solidFill>
                            <a:latin typeface="Arial" panose="020B0604020202020204" pitchFamily="34" charset="0"/>
                            <a:cs typeface="Arial" panose="020B0604020202020204" pitchFamily="34" charset="0"/>
                          </a:rPr>
                          <a:t>as-grown</a:t>
                        </a:r>
                        <a:endParaRPr lang="ko-KR" altLang="en-US" sz="1200" b="1" dirty="0">
                          <a:solidFill>
                            <a:schemeClr val="bg1"/>
                          </a:solidFill>
                          <a:latin typeface="Arial" panose="020B0604020202020204" pitchFamily="34" charset="0"/>
                          <a:cs typeface="Arial" panose="020B0604020202020204" pitchFamily="34" charset="0"/>
                        </a:endParaRPr>
                      </a:p>
                    </p:txBody>
                  </p:sp>
                </p:grpSp>
              </p:grpSp>
              <p:sp>
                <p:nvSpPr>
                  <p:cNvPr id="422" name="TextBox 421">
                    <a:extLst>
                      <a:ext uri="{FF2B5EF4-FFF2-40B4-BE49-F238E27FC236}">
                        <a16:creationId xmlns:a16="http://schemas.microsoft.com/office/drawing/2014/main" id="{62BBE236-3F92-F6BE-0E05-B3A5C12796E8}"/>
                      </a:ext>
                    </a:extLst>
                  </p:cNvPr>
                  <p:cNvSpPr txBox="1"/>
                  <p:nvPr/>
                </p:nvSpPr>
                <p:spPr>
                  <a:xfrm>
                    <a:off x="6995601" y="24521438"/>
                    <a:ext cx="3010745" cy="578882"/>
                  </a:xfrm>
                  <a:prstGeom prst="roundRect">
                    <a:avLst/>
                  </a:prstGeom>
                  <a:noFill/>
                </p:spPr>
                <p:txBody>
                  <a:bodyPr wrap="none" rtlCol="0">
                    <a:spAutoFit/>
                  </a:bodyPr>
                  <a:lstStyle/>
                  <a:p>
                    <a:pPr algn="ctr"/>
                    <a:r>
                      <a:rPr kumimoji="1" lang="en-US" altLang="en-US" sz="2800" b="1" dirty="0">
                        <a:solidFill>
                          <a:srgbClr val="0000FF"/>
                        </a:solidFill>
                        <a:latin typeface="Arial" panose="020B0604020202020204" pitchFamily="34" charset="0"/>
                        <a:cs typeface="Arial" panose="020B0604020202020204" pitchFamily="34" charset="0"/>
                      </a:rPr>
                      <a:t>Phase transition</a:t>
                    </a:r>
                    <a:endParaRPr kumimoji="1" lang="ko-Kore-KR" altLang="en-US" sz="2800" b="1" baseline="-25000" dirty="0">
                      <a:solidFill>
                        <a:srgbClr val="0000FF"/>
                      </a:solidFill>
                      <a:latin typeface="Arial" panose="020B0604020202020204" pitchFamily="34" charset="0"/>
                      <a:cs typeface="Arial" panose="020B0604020202020204" pitchFamily="34" charset="0"/>
                    </a:endParaRPr>
                  </a:p>
                </p:txBody>
              </p:sp>
              <p:grpSp>
                <p:nvGrpSpPr>
                  <p:cNvPr id="29" name="그룹 28">
                    <a:extLst>
                      <a:ext uri="{FF2B5EF4-FFF2-40B4-BE49-F238E27FC236}">
                        <a16:creationId xmlns:a16="http://schemas.microsoft.com/office/drawing/2014/main" id="{F466109A-A052-E3D6-C14F-640246CD1089}"/>
                      </a:ext>
                    </a:extLst>
                  </p:cNvPr>
                  <p:cNvGrpSpPr/>
                  <p:nvPr/>
                </p:nvGrpSpPr>
                <p:grpSpPr>
                  <a:xfrm>
                    <a:off x="626803" y="24578344"/>
                    <a:ext cx="15187330" cy="3380780"/>
                    <a:chOff x="626803" y="24578344"/>
                    <a:chExt cx="15187330" cy="3380780"/>
                  </a:xfrm>
                </p:grpSpPr>
                <p:pic>
                  <p:nvPicPr>
                    <p:cNvPr id="1213" name="그림 1212">
                      <a:extLst>
                        <a:ext uri="{FF2B5EF4-FFF2-40B4-BE49-F238E27FC236}">
                          <a16:creationId xmlns:a16="http://schemas.microsoft.com/office/drawing/2014/main" id="{B6B56091-2C8E-6EE3-6BCF-AEA9E59CDBBE}"/>
                        </a:ext>
                      </a:extLst>
                    </p:cNvPr>
                    <p:cNvPicPr>
                      <a:picLocks noChangeAspect="1"/>
                    </p:cNvPicPr>
                    <p:nvPr/>
                  </p:nvPicPr>
                  <p:blipFill rotWithShape="1">
                    <a:blip r:embed="rId50">
                      <a:clrChange>
                        <a:clrFrom>
                          <a:srgbClr val="FFFFFF"/>
                        </a:clrFrom>
                        <a:clrTo>
                          <a:srgbClr val="FFFFFF">
                            <a:alpha val="0"/>
                          </a:srgbClr>
                        </a:clrTo>
                      </a:clrChange>
                    </a:blip>
                    <a:srcRect l="677" t="4376" r="1526" b="2019"/>
                    <a:stretch/>
                  </p:blipFill>
                  <p:spPr>
                    <a:xfrm>
                      <a:off x="626803" y="24602617"/>
                      <a:ext cx="5334875" cy="2555205"/>
                    </a:xfrm>
                    <a:prstGeom prst="rect">
                      <a:avLst/>
                    </a:prstGeom>
                  </p:spPr>
                </p:pic>
                <p:pic>
                  <p:nvPicPr>
                    <p:cNvPr id="1215" name="그림 1214">
                      <a:extLst>
                        <a:ext uri="{FF2B5EF4-FFF2-40B4-BE49-F238E27FC236}">
                          <a16:creationId xmlns:a16="http://schemas.microsoft.com/office/drawing/2014/main" id="{280B0A63-471C-E350-8A61-25D86898387B}"/>
                        </a:ext>
                      </a:extLst>
                    </p:cNvPr>
                    <p:cNvPicPr>
                      <a:picLocks noChangeAspect="1"/>
                    </p:cNvPicPr>
                    <p:nvPr/>
                  </p:nvPicPr>
                  <p:blipFill rotWithShape="1">
                    <a:blip r:embed="rId51">
                      <a:clrChange>
                        <a:clrFrom>
                          <a:srgbClr val="FFFFFF"/>
                        </a:clrFrom>
                        <a:clrTo>
                          <a:srgbClr val="FFFFFF">
                            <a:alpha val="0"/>
                          </a:srgbClr>
                        </a:clrTo>
                      </a:clrChange>
                    </a:blip>
                    <a:srcRect l="2731" t="4336" r="2752" b="910"/>
                    <a:stretch/>
                  </p:blipFill>
                  <p:spPr>
                    <a:xfrm>
                      <a:off x="10969854" y="24578344"/>
                      <a:ext cx="4844279" cy="2603750"/>
                    </a:xfrm>
                    <a:prstGeom prst="rect">
                      <a:avLst/>
                    </a:prstGeom>
                  </p:spPr>
                </p:pic>
                <p:sp>
                  <p:nvSpPr>
                    <p:cNvPr id="423" name="화살표: U자형 422">
                      <a:extLst>
                        <a:ext uri="{FF2B5EF4-FFF2-40B4-BE49-F238E27FC236}">
                          <a16:creationId xmlns:a16="http://schemas.microsoft.com/office/drawing/2014/main" id="{6EBF3F9D-1E9B-CE04-0AC3-965D6AA4578A}"/>
                        </a:ext>
                      </a:extLst>
                    </p:cNvPr>
                    <p:cNvSpPr/>
                    <p:nvPr/>
                  </p:nvSpPr>
                  <p:spPr>
                    <a:xfrm rot="10800000" flipH="1">
                      <a:off x="5219180" y="27017825"/>
                      <a:ext cx="6522589" cy="941299"/>
                    </a:xfrm>
                    <a:prstGeom prst="uturnArrow">
                      <a:avLst>
                        <a:gd name="adj1" fmla="val 39206"/>
                        <a:gd name="adj2" fmla="val 17290"/>
                        <a:gd name="adj3" fmla="val 60794"/>
                        <a:gd name="adj4" fmla="val 80616"/>
                        <a:gd name="adj5" fmla="val 100000"/>
                      </a:avLst>
                    </a:prstGeom>
                    <a:gradFill>
                      <a:gsLst>
                        <a:gs pos="0">
                          <a:srgbClr val="FCF600"/>
                        </a:gs>
                        <a:gs pos="54000">
                          <a:srgbClr val="9DFDB4"/>
                        </a:gs>
                        <a:gs pos="100000">
                          <a:srgbClr val="6F9BFC"/>
                        </a:gs>
                      </a:gsLst>
                      <a:lin ang="108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bg1">
                            <a:lumMod val="50000"/>
                          </a:schemeClr>
                        </a:solidFill>
                      </a:endParaRPr>
                    </a:p>
                  </p:txBody>
                </p:sp>
                <p:sp>
                  <p:nvSpPr>
                    <p:cNvPr id="428" name="TextBox 427">
                      <a:extLst>
                        <a:ext uri="{FF2B5EF4-FFF2-40B4-BE49-F238E27FC236}">
                          <a16:creationId xmlns:a16="http://schemas.microsoft.com/office/drawing/2014/main" id="{E8E49D0E-C94E-E11A-FED9-832C615DB609}"/>
                        </a:ext>
                      </a:extLst>
                    </p:cNvPr>
                    <p:cNvSpPr txBox="1"/>
                    <p:nvPr/>
                  </p:nvSpPr>
                  <p:spPr>
                    <a:xfrm>
                      <a:off x="2369499" y="27085582"/>
                      <a:ext cx="1849482" cy="630942"/>
                    </a:xfrm>
                    <a:prstGeom prst="rect">
                      <a:avLst/>
                    </a:prstGeom>
                    <a:noFill/>
                  </p:spPr>
                  <p:txBody>
                    <a:bodyPr wrap="none" rtlCol="0">
                      <a:spAutoFit/>
                    </a:bodyPr>
                    <a:lstStyle/>
                    <a:p>
                      <a:pPr algn="ctr"/>
                      <a:r>
                        <a:rPr lang="en-US" altLang="ko-KR" sz="3500" b="1" dirty="0">
                          <a:latin typeface="Arial" panose="020B0604020202020204" pitchFamily="34" charset="0"/>
                          <a:cs typeface="Arial" panose="020B0604020202020204" pitchFamily="34" charset="0"/>
                        </a:rPr>
                        <a:t>1T-VSe</a:t>
                      </a:r>
                      <a:r>
                        <a:rPr lang="en-US" altLang="ko-KR" sz="3500" b="1" baseline="-25000" dirty="0">
                          <a:latin typeface="Arial" panose="020B0604020202020204" pitchFamily="34" charset="0"/>
                          <a:cs typeface="Arial" panose="020B0604020202020204" pitchFamily="34" charset="0"/>
                        </a:rPr>
                        <a:t>2</a:t>
                      </a:r>
                      <a:endParaRPr lang="ko-KR" altLang="en-US" sz="3500" b="1" baseline="-25000" dirty="0">
                        <a:latin typeface="Arial" panose="020B0604020202020204" pitchFamily="34" charset="0"/>
                        <a:cs typeface="Arial" panose="020B0604020202020204" pitchFamily="34" charset="0"/>
                      </a:endParaRPr>
                    </a:p>
                  </p:txBody>
                </p:sp>
                <p:sp>
                  <p:nvSpPr>
                    <p:cNvPr id="429" name="TextBox 428">
                      <a:extLst>
                        <a:ext uri="{FF2B5EF4-FFF2-40B4-BE49-F238E27FC236}">
                          <a16:creationId xmlns:a16="http://schemas.microsoft.com/office/drawing/2014/main" id="{55AF2F3D-0664-07F2-FAC9-934795C3F32D}"/>
                        </a:ext>
                      </a:extLst>
                    </p:cNvPr>
                    <p:cNvSpPr txBox="1"/>
                    <p:nvPr/>
                  </p:nvSpPr>
                  <p:spPr>
                    <a:xfrm>
                      <a:off x="12430031" y="27085582"/>
                      <a:ext cx="1923925" cy="630942"/>
                    </a:xfrm>
                    <a:prstGeom prst="rect">
                      <a:avLst/>
                    </a:prstGeom>
                    <a:noFill/>
                  </p:spPr>
                  <p:txBody>
                    <a:bodyPr wrap="none" rtlCol="0">
                      <a:spAutoFit/>
                    </a:bodyPr>
                    <a:lstStyle/>
                    <a:p>
                      <a:pPr algn="ctr"/>
                      <a:r>
                        <a:rPr lang="en-US" altLang="ko-KR" sz="3500" b="1" dirty="0">
                          <a:latin typeface="Arial" panose="020B0604020202020204" pitchFamily="34" charset="0"/>
                          <a:cs typeface="Arial" panose="020B0604020202020204" pitchFamily="34" charset="0"/>
                        </a:rPr>
                        <a:t>2H-VSe</a:t>
                      </a:r>
                      <a:r>
                        <a:rPr lang="en-US" altLang="ko-KR" sz="3500" b="1" baseline="-25000" dirty="0">
                          <a:latin typeface="Arial" panose="020B0604020202020204" pitchFamily="34" charset="0"/>
                          <a:cs typeface="Arial" panose="020B0604020202020204" pitchFamily="34" charset="0"/>
                        </a:rPr>
                        <a:t>2</a:t>
                      </a:r>
                      <a:endParaRPr lang="ko-KR" altLang="en-US" sz="3500" b="1" baseline="-25000" dirty="0">
                        <a:latin typeface="Arial" panose="020B0604020202020204" pitchFamily="34" charset="0"/>
                        <a:cs typeface="Arial" panose="020B0604020202020204" pitchFamily="34" charset="0"/>
                      </a:endParaRPr>
                    </a:p>
                  </p:txBody>
                </p:sp>
              </p:grpSp>
            </p:grpSp>
            <p:grpSp>
              <p:nvGrpSpPr>
                <p:cNvPr id="53" name="그룹 52">
                  <a:extLst>
                    <a:ext uri="{FF2B5EF4-FFF2-40B4-BE49-F238E27FC236}">
                      <a16:creationId xmlns:a16="http://schemas.microsoft.com/office/drawing/2014/main" id="{3DF994C6-3B2E-0A4A-CE10-A723CA6C198A}"/>
                    </a:ext>
                  </a:extLst>
                </p:cNvPr>
                <p:cNvGrpSpPr/>
                <p:nvPr/>
              </p:nvGrpSpPr>
              <p:grpSpPr>
                <a:xfrm>
                  <a:off x="16705388" y="24432151"/>
                  <a:ext cx="14953178" cy="5058350"/>
                  <a:chOff x="16705388" y="24432151"/>
                  <a:chExt cx="14953178" cy="5058350"/>
                </a:xfrm>
              </p:grpSpPr>
              <p:sp>
                <p:nvSpPr>
                  <p:cNvPr id="1155" name="TextBox 1154">
                    <a:extLst>
                      <a:ext uri="{FF2B5EF4-FFF2-40B4-BE49-F238E27FC236}">
                        <a16:creationId xmlns:a16="http://schemas.microsoft.com/office/drawing/2014/main" id="{03FFEB21-A998-87C1-9BA8-47EE8625615C}"/>
                      </a:ext>
                    </a:extLst>
                  </p:cNvPr>
                  <p:cNvSpPr txBox="1"/>
                  <p:nvPr/>
                </p:nvSpPr>
                <p:spPr>
                  <a:xfrm>
                    <a:off x="21086181" y="24432151"/>
                    <a:ext cx="6255239" cy="578882"/>
                  </a:xfrm>
                  <a:prstGeom prst="roundRect">
                    <a:avLst/>
                  </a:prstGeom>
                  <a:noFill/>
                </p:spPr>
                <p:txBody>
                  <a:bodyPr wrap="none" rtlCol="0">
                    <a:spAutoFit/>
                  </a:bodyPr>
                  <a:lstStyle/>
                  <a:p>
                    <a:pPr algn="ctr"/>
                    <a:r>
                      <a:rPr kumimoji="1" lang="en-US" altLang="en-US" sz="2800" b="1" dirty="0">
                        <a:solidFill>
                          <a:srgbClr val="0000FF"/>
                        </a:solidFill>
                        <a:latin typeface="Arial" panose="020B0604020202020204" pitchFamily="34" charset="0"/>
                        <a:cs typeface="Arial" panose="020B0604020202020204" pitchFamily="34" charset="0"/>
                      </a:rPr>
                      <a:t>Ferromagnetic 2H-VSe</a:t>
                    </a:r>
                    <a:r>
                      <a:rPr kumimoji="1" lang="en-US" altLang="en-US" sz="2800" b="1" baseline="-25000" dirty="0">
                        <a:solidFill>
                          <a:srgbClr val="0000FF"/>
                        </a:solidFill>
                        <a:latin typeface="Arial" panose="020B0604020202020204" pitchFamily="34" charset="0"/>
                        <a:cs typeface="Arial" panose="020B0604020202020204" pitchFamily="34" charset="0"/>
                      </a:rPr>
                      <a:t>2</a:t>
                    </a:r>
                    <a:r>
                      <a:rPr kumimoji="1" lang="en-US" altLang="en-US" sz="2800" b="1" dirty="0">
                        <a:solidFill>
                          <a:srgbClr val="0000FF"/>
                        </a:solidFill>
                        <a:latin typeface="Arial" panose="020B0604020202020204" pitchFamily="34" charset="0"/>
                        <a:cs typeface="Arial" panose="020B0604020202020204" pitchFamily="34" charset="0"/>
                      </a:rPr>
                      <a:t> </a:t>
                    </a:r>
                    <a:r>
                      <a:rPr kumimoji="1" lang="en-US" altLang="en-US" sz="2800" b="1" dirty="0">
                        <a:solidFill>
                          <a:srgbClr val="FF0000"/>
                        </a:solidFill>
                        <a:latin typeface="Arial" panose="020B0604020202020204" pitchFamily="34" charset="0"/>
                        <a:cs typeface="Arial" panose="020B0604020202020204" pitchFamily="34" charset="0"/>
                      </a:rPr>
                      <a:t>on Si wafer</a:t>
                    </a:r>
                    <a:endParaRPr kumimoji="1" lang="ko-Kore-KR" altLang="en-US" sz="2800" b="1" baseline="-25000" dirty="0">
                      <a:solidFill>
                        <a:srgbClr val="FF0000"/>
                      </a:solidFill>
                      <a:latin typeface="Arial" panose="020B0604020202020204" pitchFamily="34" charset="0"/>
                      <a:cs typeface="Arial" panose="020B0604020202020204" pitchFamily="34" charset="0"/>
                    </a:endParaRPr>
                  </a:p>
                </p:txBody>
              </p:sp>
              <p:grpSp>
                <p:nvGrpSpPr>
                  <p:cNvPr id="26" name="그룹 25">
                    <a:extLst>
                      <a:ext uri="{FF2B5EF4-FFF2-40B4-BE49-F238E27FC236}">
                        <a16:creationId xmlns:a16="http://schemas.microsoft.com/office/drawing/2014/main" id="{20CA0350-4A0C-4305-5C72-4411E5FDB060}"/>
                      </a:ext>
                    </a:extLst>
                  </p:cNvPr>
                  <p:cNvGrpSpPr/>
                  <p:nvPr/>
                </p:nvGrpSpPr>
                <p:grpSpPr>
                  <a:xfrm>
                    <a:off x="16705388" y="24884063"/>
                    <a:ext cx="14953178" cy="4606438"/>
                    <a:chOff x="16599132" y="24884063"/>
                    <a:chExt cx="14953178" cy="4606438"/>
                  </a:xfrm>
                </p:grpSpPr>
                <p:graphicFrame>
                  <p:nvGraphicFramePr>
                    <p:cNvPr id="88" name="개체 87">
                      <a:extLst>
                        <a:ext uri="{FF2B5EF4-FFF2-40B4-BE49-F238E27FC236}">
                          <a16:creationId xmlns:a16="http://schemas.microsoft.com/office/drawing/2014/main" id="{770BA35B-F826-1BE4-EBEB-5482EF88E900}"/>
                        </a:ext>
                      </a:extLst>
                    </p:cNvPr>
                    <p:cNvGraphicFramePr>
                      <a:graphicFrameLocks noChangeAspect="1"/>
                    </p:cNvGraphicFramePr>
                    <p:nvPr>
                      <p:extLst>
                        <p:ext uri="{D42A27DB-BD31-4B8C-83A1-F6EECF244321}">
                          <p14:modId xmlns:p14="http://schemas.microsoft.com/office/powerpoint/2010/main" val="3923470382"/>
                        </p:ext>
                      </p:extLst>
                    </p:nvPr>
                  </p:nvGraphicFramePr>
                  <p:xfrm>
                    <a:off x="16599132" y="24968564"/>
                    <a:ext cx="3374601" cy="4449843"/>
                  </p:xfrm>
                  <a:graphic>
                    <a:graphicData uri="http://schemas.openxmlformats.org/presentationml/2006/ole">
                      <mc:AlternateContent xmlns:mc="http://schemas.openxmlformats.org/markup-compatibility/2006">
                        <mc:Choice xmlns:v="urn:schemas-microsoft-com:vml" Requires="v">
                          <p:oleObj name="Graph" r:id="rId52" imgW="1620000" imgH="2135160" progId="Origin95.Graph">
                            <p:embed/>
                          </p:oleObj>
                        </mc:Choice>
                        <mc:Fallback>
                          <p:oleObj name="Graph" r:id="rId52" imgW="1620000" imgH="2135160" progId="Origin95.Graph">
                            <p:embed/>
                            <p:pic>
                              <p:nvPicPr>
                                <p:cNvPr id="0" name=""/>
                                <p:cNvPicPr/>
                                <p:nvPr/>
                              </p:nvPicPr>
                              <p:blipFill>
                                <a:blip r:embed="rId53"/>
                                <a:stretch>
                                  <a:fillRect/>
                                </a:stretch>
                              </p:blipFill>
                              <p:spPr>
                                <a:xfrm>
                                  <a:off x="16599132" y="24968564"/>
                                  <a:ext cx="3374601" cy="4449843"/>
                                </a:xfrm>
                                <a:prstGeom prst="rect">
                                  <a:avLst/>
                                </a:prstGeom>
                              </p:spPr>
                            </p:pic>
                          </p:oleObj>
                        </mc:Fallback>
                      </mc:AlternateContent>
                    </a:graphicData>
                  </a:graphic>
                </p:graphicFrame>
                <p:graphicFrame>
                  <p:nvGraphicFramePr>
                    <p:cNvPr id="2929" name="개체 2928">
                      <a:extLst>
                        <a:ext uri="{FF2B5EF4-FFF2-40B4-BE49-F238E27FC236}">
                          <a16:creationId xmlns:a16="http://schemas.microsoft.com/office/drawing/2014/main" id="{21C55BF9-FA2F-CFEC-6771-934880BA73DF}"/>
                        </a:ext>
                      </a:extLst>
                    </p:cNvPr>
                    <p:cNvGraphicFramePr>
                      <a:graphicFrameLocks noChangeAspect="1"/>
                    </p:cNvGraphicFramePr>
                    <p:nvPr>
                      <p:extLst>
                        <p:ext uri="{D42A27DB-BD31-4B8C-83A1-F6EECF244321}">
                          <p14:modId xmlns:p14="http://schemas.microsoft.com/office/powerpoint/2010/main" val="3808261582"/>
                        </p:ext>
                      </p:extLst>
                    </p:nvPr>
                  </p:nvGraphicFramePr>
                  <p:xfrm>
                    <a:off x="19851688" y="24884063"/>
                    <a:ext cx="5162550" cy="4524375"/>
                  </p:xfrm>
                  <a:graphic>
                    <a:graphicData uri="http://schemas.openxmlformats.org/presentationml/2006/ole">
                      <mc:AlternateContent xmlns:mc="http://schemas.openxmlformats.org/markup-compatibility/2006">
                        <mc:Choice xmlns:v="urn:schemas-microsoft-com:vml" Requires="v">
                          <p:oleObj name="Graph" r:id="rId54" imgW="3682440" imgH="3227040" progId="Origin95.Graph">
                            <p:embed/>
                          </p:oleObj>
                        </mc:Choice>
                        <mc:Fallback>
                          <p:oleObj name="Graph" r:id="rId54" imgW="3682440" imgH="3227040" progId="Origin95.Graph">
                            <p:embed/>
                            <p:pic>
                              <p:nvPicPr>
                                <p:cNvPr id="0" name=""/>
                                <p:cNvPicPr/>
                                <p:nvPr/>
                              </p:nvPicPr>
                              <p:blipFill>
                                <a:blip r:embed="rId55"/>
                                <a:stretch>
                                  <a:fillRect/>
                                </a:stretch>
                              </p:blipFill>
                              <p:spPr>
                                <a:xfrm>
                                  <a:off x="19851688" y="24884063"/>
                                  <a:ext cx="5162550" cy="4524375"/>
                                </a:xfrm>
                                <a:prstGeom prst="rect">
                                  <a:avLst/>
                                </a:prstGeom>
                              </p:spPr>
                            </p:pic>
                          </p:oleObj>
                        </mc:Fallback>
                      </mc:AlternateContent>
                    </a:graphicData>
                  </a:graphic>
                </p:graphicFrame>
                <p:sp>
                  <p:nvSpPr>
                    <p:cNvPr id="1154" name="화살표: 줄무늬가 있는 오른쪽 1153">
                      <a:extLst>
                        <a:ext uri="{FF2B5EF4-FFF2-40B4-BE49-F238E27FC236}">
                          <a16:creationId xmlns:a16="http://schemas.microsoft.com/office/drawing/2014/main" id="{2E01459E-4FE8-871F-0E0E-8A0F2E39FFE5}"/>
                        </a:ext>
                      </a:extLst>
                    </p:cNvPr>
                    <p:cNvSpPr/>
                    <p:nvPr/>
                  </p:nvSpPr>
                  <p:spPr>
                    <a:xfrm>
                      <a:off x="25037191" y="25704693"/>
                      <a:ext cx="945080" cy="2881534"/>
                    </a:xfrm>
                    <a:prstGeom prst="stripedRightArrow">
                      <a:avLst/>
                    </a:prstGeom>
                    <a:gradFill flip="none" rotWithShape="1">
                      <a:gsLst>
                        <a:gs pos="0">
                          <a:schemeClr val="bg1"/>
                        </a:gs>
                        <a:gs pos="100000">
                          <a:srgbClr val="3131FF"/>
                        </a:gs>
                        <a:gs pos="52000">
                          <a:srgbClr val="A7A7FF"/>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ko-KR" altLang="en-US" sz="1350" dirty="0">
                        <a:latin typeface="Arial" panose="020B0604020202020204" pitchFamily="34" charset="0"/>
                        <a:cs typeface="Arial" panose="020B0604020202020204" pitchFamily="34" charset="0"/>
                      </a:endParaRPr>
                    </a:p>
                  </p:txBody>
                </p:sp>
                <p:graphicFrame>
                  <p:nvGraphicFramePr>
                    <p:cNvPr id="19" name="개체 18">
                      <a:extLst>
                        <a:ext uri="{FF2B5EF4-FFF2-40B4-BE49-F238E27FC236}">
                          <a16:creationId xmlns:a16="http://schemas.microsoft.com/office/drawing/2014/main" id="{3E70A430-F93D-D263-7903-4A902547425C}"/>
                        </a:ext>
                      </a:extLst>
                    </p:cNvPr>
                    <p:cNvGraphicFramePr>
                      <a:graphicFrameLocks noChangeAspect="1"/>
                    </p:cNvGraphicFramePr>
                    <p:nvPr>
                      <p:extLst>
                        <p:ext uri="{D42A27DB-BD31-4B8C-83A1-F6EECF244321}">
                          <p14:modId xmlns:p14="http://schemas.microsoft.com/office/powerpoint/2010/main" val="1191591902"/>
                        </p:ext>
                      </p:extLst>
                    </p:nvPr>
                  </p:nvGraphicFramePr>
                  <p:xfrm>
                    <a:off x="26063127" y="24954501"/>
                    <a:ext cx="5489183" cy="4536000"/>
                  </p:xfrm>
                  <a:graphic>
                    <a:graphicData uri="http://schemas.openxmlformats.org/presentationml/2006/ole">
                      <mc:AlternateContent xmlns:mc="http://schemas.openxmlformats.org/markup-compatibility/2006">
                        <mc:Choice xmlns:v="urn:schemas-microsoft-com:vml" Requires="v">
                          <p:oleObj name="Graph" r:id="rId56" imgW="3638160" imgH="3006360" progId="Origin95.Graph">
                            <p:embed/>
                          </p:oleObj>
                        </mc:Choice>
                        <mc:Fallback>
                          <p:oleObj name="Graph" r:id="rId56" imgW="3638160" imgH="3006360" progId="Origin95.Graph">
                            <p:embed/>
                            <p:pic>
                              <p:nvPicPr>
                                <p:cNvPr id="0" name=""/>
                                <p:cNvPicPr/>
                                <p:nvPr/>
                              </p:nvPicPr>
                              <p:blipFill>
                                <a:blip r:embed="rId57"/>
                                <a:stretch>
                                  <a:fillRect/>
                                </a:stretch>
                              </p:blipFill>
                              <p:spPr>
                                <a:xfrm>
                                  <a:off x="26063127" y="24954501"/>
                                  <a:ext cx="5489183" cy="4536000"/>
                                </a:xfrm>
                                <a:prstGeom prst="rect">
                                  <a:avLst/>
                                </a:prstGeom>
                              </p:spPr>
                            </p:pic>
                          </p:oleObj>
                        </mc:Fallback>
                      </mc:AlternateContent>
                    </a:graphicData>
                  </a:graphic>
                </p:graphicFrame>
              </p:grpSp>
            </p:grpSp>
            <p:grpSp>
              <p:nvGrpSpPr>
                <p:cNvPr id="44" name="그룹 43">
                  <a:extLst>
                    <a:ext uri="{FF2B5EF4-FFF2-40B4-BE49-F238E27FC236}">
                      <a16:creationId xmlns:a16="http://schemas.microsoft.com/office/drawing/2014/main" id="{D4602028-2DDA-9ED0-A35E-4904F9E18A12}"/>
                    </a:ext>
                  </a:extLst>
                </p:cNvPr>
                <p:cNvGrpSpPr/>
                <p:nvPr/>
              </p:nvGrpSpPr>
              <p:grpSpPr>
                <a:xfrm>
                  <a:off x="2671852" y="28073200"/>
                  <a:ext cx="11545790" cy="5041228"/>
                  <a:chOff x="2414712" y="37901749"/>
                  <a:chExt cx="11545790" cy="5041228"/>
                </a:xfrm>
              </p:grpSpPr>
              <p:grpSp>
                <p:nvGrpSpPr>
                  <p:cNvPr id="23" name="그룹 22">
                    <a:extLst>
                      <a:ext uri="{FF2B5EF4-FFF2-40B4-BE49-F238E27FC236}">
                        <a16:creationId xmlns:a16="http://schemas.microsoft.com/office/drawing/2014/main" id="{1FE0709F-54BE-9F66-6FA1-B824AD23CBD2}"/>
                      </a:ext>
                    </a:extLst>
                  </p:cNvPr>
                  <p:cNvGrpSpPr/>
                  <p:nvPr/>
                </p:nvGrpSpPr>
                <p:grpSpPr>
                  <a:xfrm>
                    <a:off x="2414712" y="38406977"/>
                    <a:ext cx="11545790" cy="4536000"/>
                    <a:chOff x="2796084" y="38387927"/>
                    <a:chExt cx="11545790" cy="4536000"/>
                  </a:xfrm>
                </p:grpSpPr>
                <p:graphicFrame>
                  <p:nvGraphicFramePr>
                    <p:cNvPr id="432" name="개체 431">
                      <a:extLst>
                        <a:ext uri="{FF2B5EF4-FFF2-40B4-BE49-F238E27FC236}">
                          <a16:creationId xmlns:a16="http://schemas.microsoft.com/office/drawing/2014/main" id="{63FECA6D-546C-FF71-B0B1-14113610C7A4}"/>
                        </a:ext>
                      </a:extLst>
                    </p:cNvPr>
                    <p:cNvGraphicFramePr>
                      <a:graphicFrameLocks noChangeAspect="1"/>
                    </p:cNvGraphicFramePr>
                    <p:nvPr>
                      <p:extLst>
                        <p:ext uri="{D42A27DB-BD31-4B8C-83A1-F6EECF244321}">
                          <p14:modId xmlns:p14="http://schemas.microsoft.com/office/powerpoint/2010/main" val="3926924746"/>
                        </p:ext>
                      </p:extLst>
                    </p:nvPr>
                  </p:nvGraphicFramePr>
                  <p:xfrm>
                    <a:off x="8853526" y="38387927"/>
                    <a:ext cx="5488348" cy="4536000"/>
                  </p:xfrm>
                  <a:graphic>
                    <a:graphicData uri="http://schemas.openxmlformats.org/presentationml/2006/ole">
                      <mc:AlternateContent xmlns:mc="http://schemas.openxmlformats.org/markup-compatibility/2006">
                        <mc:Choice xmlns:v="urn:schemas-microsoft-com:vml" Requires="v">
                          <p:oleObj name="Graph" r:id="rId58" imgW="3638160" imgH="3006360" progId="Origin95.Graph">
                            <p:embed/>
                          </p:oleObj>
                        </mc:Choice>
                        <mc:Fallback>
                          <p:oleObj name="Graph" r:id="rId58" imgW="3638160" imgH="3006360" progId="Origin95.Graph">
                            <p:embed/>
                            <p:pic>
                              <p:nvPicPr>
                                <p:cNvPr id="0" name=""/>
                                <p:cNvPicPr/>
                                <p:nvPr/>
                              </p:nvPicPr>
                              <p:blipFill>
                                <a:blip r:embed="rId59"/>
                                <a:stretch>
                                  <a:fillRect/>
                                </a:stretch>
                              </p:blipFill>
                              <p:spPr>
                                <a:xfrm>
                                  <a:off x="8853526" y="38387927"/>
                                  <a:ext cx="5488348" cy="4536000"/>
                                </a:xfrm>
                                <a:prstGeom prst="rect">
                                  <a:avLst/>
                                </a:prstGeom>
                              </p:spPr>
                            </p:pic>
                          </p:oleObj>
                        </mc:Fallback>
                      </mc:AlternateContent>
                    </a:graphicData>
                  </a:graphic>
                </p:graphicFrame>
                <p:graphicFrame>
                  <p:nvGraphicFramePr>
                    <p:cNvPr id="18" name="개체 17">
                      <a:extLst>
                        <a:ext uri="{FF2B5EF4-FFF2-40B4-BE49-F238E27FC236}">
                          <a16:creationId xmlns:a16="http://schemas.microsoft.com/office/drawing/2014/main" id="{359775D5-17D9-9FD0-9F1A-DF5F95D914E4}"/>
                        </a:ext>
                      </a:extLst>
                    </p:cNvPr>
                    <p:cNvGraphicFramePr>
                      <a:graphicFrameLocks noChangeAspect="1"/>
                    </p:cNvGraphicFramePr>
                    <p:nvPr>
                      <p:extLst>
                        <p:ext uri="{D42A27DB-BD31-4B8C-83A1-F6EECF244321}">
                          <p14:modId xmlns:p14="http://schemas.microsoft.com/office/powerpoint/2010/main" val="114010134"/>
                        </p:ext>
                      </p:extLst>
                    </p:nvPr>
                  </p:nvGraphicFramePr>
                  <p:xfrm>
                    <a:off x="2796084" y="38387927"/>
                    <a:ext cx="5484393" cy="4536000"/>
                  </p:xfrm>
                  <a:graphic>
                    <a:graphicData uri="http://schemas.openxmlformats.org/presentationml/2006/ole">
                      <mc:AlternateContent xmlns:mc="http://schemas.openxmlformats.org/markup-compatibility/2006">
                        <mc:Choice xmlns:v="urn:schemas-microsoft-com:vml" Requires="v">
                          <p:oleObj name="Graph" r:id="rId60" imgW="3634920" imgH="3006360" progId="Origin95.Graph">
                            <p:embed/>
                          </p:oleObj>
                        </mc:Choice>
                        <mc:Fallback>
                          <p:oleObj name="Graph" r:id="rId60" imgW="3634920" imgH="3006360" progId="Origin95.Graph">
                            <p:embed/>
                            <p:pic>
                              <p:nvPicPr>
                                <p:cNvPr id="0" name=""/>
                                <p:cNvPicPr/>
                                <p:nvPr/>
                              </p:nvPicPr>
                              <p:blipFill>
                                <a:blip r:embed="rId61"/>
                                <a:stretch>
                                  <a:fillRect/>
                                </a:stretch>
                              </p:blipFill>
                              <p:spPr>
                                <a:xfrm>
                                  <a:off x="2796084" y="38387927"/>
                                  <a:ext cx="5484393" cy="4536000"/>
                                </a:xfrm>
                                <a:prstGeom prst="rect">
                                  <a:avLst/>
                                </a:prstGeom>
                              </p:spPr>
                            </p:pic>
                          </p:oleObj>
                        </mc:Fallback>
                      </mc:AlternateContent>
                    </a:graphicData>
                  </a:graphic>
                </p:graphicFrame>
              </p:grpSp>
              <p:sp>
                <p:nvSpPr>
                  <p:cNvPr id="34" name="TextBox 33">
                    <a:extLst>
                      <a:ext uri="{FF2B5EF4-FFF2-40B4-BE49-F238E27FC236}">
                        <a16:creationId xmlns:a16="http://schemas.microsoft.com/office/drawing/2014/main" id="{70CA59A4-8F22-ECCA-70FC-42D1D1C9513A}"/>
                      </a:ext>
                    </a:extLst>
                  </p:cNvPr>
                  <p:cNvSpPr txBox="1"/>
                  <p:nvPr/>
                </p:nvSpPr>
                <p:spPr>
                  <a:xfrm>
                    <a:off x="5132124" y="37901749"/>
                    <a:ext cx="6110968" cy="578882"/>
                  </a:xfrm>
                  <a:prstGeom prst="roundRect">
                    <a:avLst/>
                  </a:prstGeom>
                  <a:noFill/>
                </p:spPr>
                <p:txBody>
                  <a:bodyPr wrap="none" rtlCol="0">
                    <a:spAutoFit/>
                  </a:bodyPr>
                  <a:lstStyle/>
                  <a:p>
                    <a:pPr algn="ctr"/>
                    <a:r>
                      <a:rPr kumimoji="1" lang="en-US" altLang="en-US" sz="2800" b="1" dirty="0">
                        <a:solidFill>
                          <a:srgbClr val="0000FF"/>
                        </a:solidFill>
                        <a:latin typeface="Arial" panose="020B0604020202020204" pitchFamily="34" charset="0"/>
                        <a:cs typeface="Arial" panose="020B0604020202020204" pitchFamily="34" charset="0"/>
                      </a:rPr>
                      <a:t>Ferromagnetic 2H-VSe</a:t>
                    </a:r>
                    <a:r>
                      <a:rPr kumimoji="1" lang="en-US" altLang="en-US" sz="2800" b="1" baseline="-25000" dirty="0">
                        <a:solidFill>
                          <a:srgbClr val="0000FF"/>
                        </a:solidFill>
                        <a:latin typeface="Arial" panose="020B0604020202020204" pitchFamily="34" charset="0"/>
                        <a:cs typeface="Arial" panose="020B0604020202020204" pitchFamily="34" charset="0"/>
                      </a:rPr>
                      <a:t>2</a:t>
                    </a:r>
                    <a:r>
                      <a:rPr kumimoji="1" lang="en-US" altLang="en-US" sz="2800" b="1" dirty="0">
                        <a:solidFill>
                          <a:srgbClr val="0000FF"/>
                        </a:solidFill>
                        <a:latin typeface="Arial" panose="020B0604020202020204" pitchFamily="34" charset="0"/>
                        <a:cs typeface="Arial" panose="020B0604020202020204" pitchFamily="34" charset="0"/>
                      </a:rPr>
                      <a:t> </a:t>
                    </a:r>
                    <a:r>
                      <a:rPr kumimoji="1" lang="en-US" altLang="en-US" sz="2800" b="1" dirty="0">
                        <a:latin typeface="Arial" panose="020B0604020202020204" pitchFamily="34" charset="0"/>
                        <a:cs typeface="Arial" panose="020B0604020202020204" pitchFamily="34" charset="0"/>
                      </a:rPr>
                      <a:t>on c-Al</a:t>
                    </a:r>
                    <a:r>
                      <a:rPr kumimoji="1" lang="en-US" altLang="en-US" sz="2800" b="1" baseline="-25000" dirty="0">
                        <a:latin typeface="Arial" panose="020B0604020202020204" pitchFamily="34" charset="0"/>
                        <a:cs typeface="Arial" panose="020B0604020202020204" pitchFamily="34" charset="0"/>
                      </a:rPr>
                      <a:t>2</a:t>
                    </a:r>
                    <a:r>
                      <a:rPr kumimoji="1" lang="en-US" altLang="en-US" sz="2800" b="1" dirty="0">
                        <a:latin typeface="Arial" panose="020B0604020202020204" pitchFamily="34" charset="0"/>
                        <a:cs typeface="Arial" panose="020B0604020202020204" pitchFamily="34" charset="0"/>
                      </a:rPr>
                      <a:t>O</a:t>
                    </a:r>
                    <a:r>
                      <a:rPr kumimoji="1" lang="en-US" altLang="en-US" sz="2800" b="1" baseline="-25000" dirty="0">
                        <a:latin typeface="Arial" panose="020B0604020202020204" pitchFamily="34" charset="0"/>
                        <a:cs typeface="Arial" panose="020B0604020202020204" pitchFamily="34" charset="0"/>
                      </a:rPr>
                      <a:t>3</a:t>
                    </a:r>
                    <a:endParaRPr kumimoji="1" lang="ko-Kore-KR" altLang="en-US" sz="2800" b="1" baseline="-25000" dirty="0">
                      <a:latin typeface="Arial" panose="020B0604020202020204" pitchFamily="34" charset="0"/>
                      <a:cs typeface="Arial" panose="020B0604020202020204" pitchFamily="34" charset="0"/>
                    </a:endParaRPr>
                  </a:p>
                </p:txBody>
              </p:sp>
            </p:grpSp>
            <p:grpSp>
              <p:nvGrpSpPr>
                <p:cNvPr id="43" name="그룹 42">
                  <a:extLst>
                    <a:ext uri="{FF2B5EF4-FFF2-40B4-BE49-F238E27FC236}">
                      <a16:creationId xmlns:a16="http://schemas.microsoft.com/office/drawing/2014/main" id="{FBDD2896-054B-4B4A-5F06-C6ED5FB9E6A4}"/>
                    </a:ext>
                  </a:extLst>
                </p:cNvPr>
                <p:cNvGrpSpPr/>
                <p:nvPr/>
              </p:nvGrpSpPr>
              <p:grpSpPr>
                <a:xfrm>
                  <a:off x="15843920" y="24995654"/>
                  <a:ext cx="736502" cy="8849469"/>
                  <a:chOff x="15843920" y="24995654"/>
                  <a:chExt cx="736502" cy="8849469"/>
                </a:xfrm>
              </p:grpSpPr>
              <p:sp>
                <p:nvSpPr>
                  <p:cNvPr id="36" name="직사각형 35">
                    <a:extLst>
                      <a:ext uri="{FF2B5EF4-FFF2-40B4-BE49-F238E27FC236}">
                        <a16:creationId xmlns:a16="http://schemas.microsoft.com/office/drawing/2014/main" id="{A940732B-401D-048A-18B6-EE223E38C87F}"/>
                      </a:ext>
                    </a:extLst>
                  </p:cNvPr>
                  <p:cNvSpPr/>
                  <p:nvPr/>
                </p:nvSpPr>
                <p:spPr>
                  <a:xfrm>
                    <a:off x="15843920" y="25011033"/>
                    <a:ext cx="736502" cy="883064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cxnSp>
                <p:nvCxnSpPr>
                  <p:cNvPr id="39" name="직선 연결선 38">
                    <a:extLst>
                      <a:ext uri="{FF2B5EF4-FFF2-40B4-BE49-F238E27FC236}">
                        <a16:creationId xmlns:a16="http://schemas.microsoft.com/office/drawing/2014/main" id="{A13391AB-CDAD-9D0A-1A24-B92A9FF22442}"/>
                      </a:ext>
                    </a:extLst>
                  </p:cNvPr>
                  <p:cNvCxnSpPr>
                    <a:cxnSpLocks/>
                  </p:cNvCxnSpPr>
                  <p:nvPr/>
                </p:nvCxnSpPr>
                <p:spPr>
                  <a:xfrm>
                    <a:off x="16046104" y="24995654"/>
                    <a:ext cx="306000" cy="0"/>
                  </a:xfrm>
                  <a:prstGeom prst="line">
                    <a:avLst/>
                  </a:prstGeom>
                  <a:ln w="57150">
                    <a:solidFill>
                      <a:srgbClr val="4343FF"/>
                    </a:solidFill>
                  </a:ln>
                </p:spPr>
                <p:style>
                  <a:lnRef idx="2">
                    <a:schemeClr val="accent1"/>
                  </a:lnRef>
                  <a:fillRef idx="0">
                    <a:schemeClr val="accent1"/>
                  </a:fillRef>
                  <a:effectRef idx="1">
                    <a:schemeClr val="accent1"/>
                  </a:effectRef>
                  <a:fontRef idx="minor">
                    <a:schemeClr val="tx1"/>
                  </a:fontRef>
                </p:style>
              </p:cxnSp>
              <p:cxnSp>
                <p:nvCxnSpPr>
                  <p:cNvPr id="42" name="직선 연결선 41">
                    <a:extLst>
                      <a:ext uri="{FF2B5EF4-FFF2-40B4-BE49-F238E27FC236}">
                        <a16:creationId xmlns:a16="http://schemas.microsoft.com/office/drawing/2014/main" id="{CA61162A-3023-7B62-FA69-EF29C5793773}"/>
                      </a:ext>
                    </a:extLst>
                  </p:cNvPr>
                  <p:cNvCxnSpPr>
                    <a:cxnSpLocks/>
                  </p:cNvCxnSpPr>
                  <p:nvPr/>
                </p:nvCxnSpPr>
                <p:spPr>
                  <a:xfrm>
                    <a:off x="16047266" y="33845123"/>
                    <a:ext cx="306000" cy="0"/>
                  </a:xfrm>
                  <a:prstGeom prst="line">
                    <a:avLst/>
                  </a:prstGeom>
                  <a:ln w="57150">
                    <a:solidFill>
                      <a:srgbClr val="4343FF"/>
                    </a:solidFill>
                  </a:ln>
                </p:spPr>
                <p:style>
                  <a:lnRef idx="2">
                    <a:schemeClr val="accent1"/>
                  </a:lnRef>
                  <a:fillRef idx="0">
                    <a:schemeClr val="accent1"/>
                  </a:fillRef>
                  <a:effectRef idx="1">
                    <a:schemeClr val="accent1"/>
                  </a:effectRef>
                  <a:fontRef idx="minor">
                    <a:schemeClr val="tx1"/>
                  </a:fontRef>
                </p:style>
              </p:cxnSp>
            </p:grpSp>
            <p:grpSp>
              <p:nvGrpSpPr>
                <p:cNvPr id="51" name="그룹 50">
                  <a:extLst>
                    <a:ext uri="{FF2B5EF4-FFF2-40B4-BE49-F238E27FC236}">
                      <a16:creationId xmlns:a16="http://schemas.microsoft.com/office/drawing/2014/main" id="{04C1EBE3-7A95-D61A-7593-9350E8D5DAC1}"/>
                    </a:ext>
                  </a:extLst>
                </p:cNvPr>
                <p:cNvGrpSpPr/>
                <p:nvPr/>
              </p:nvGrpSpPr>
              <p:grpSpPr>
                <a:xfrm>
                  <a:off x="583330" y="33180593"/>
                  <a:ext cx="5810630" cy="9697615"/>
                  <a:chOff x="583330" y="33180593"/>
                  <a:chExt cx="5810630" cy="9697615"/>
                </a:xfrm>
              </p:grpSpPr>
              <p:grpSp>
                <p:nvGrpSpPr>
                  <p:cNvPr id="438" name="그룹 437">
                    <a:extLst>
                      <a:ext uri="{FF2B5EF4-FFF2-40B4-BE49-F238E27FC236}">
                        <a16:creationId xmlns:a16="http://schemas.microsoft.com/office/drawing/2014/main" id="{6B0691EF-C834-2FD2-70F9-D900A485647C}"/>
                      </a:ext>
                    </a:extLst>
                  </p:cNvPr>
                  <p:cNvGrpSpPr/>
                  <p:nvPr/>
                </p:nvGrpSpPr>
                <p:grpSpPr>
                  <a:xfrm>
                    <a:off x="741043" y="33727858"/>
                    <a:ext cx="5240338" cy="9150350"/>
                    <a:chOff x="722559" y="29029025"/>
                    <a:chExt cx="5240338" cy="9150350"/>
                  </a:xfrm>
                </p:grpSpPr>
                <p:graphicFrame>
                  <p:nvGraphicFramePr>
                    <p:cNvPr id="71" name="개체 70">
                      <a:extLst>
                        <a:ext uri="{FF2B5EF4-FFF2-40B4-BE49-F238E27FC236}">
                          <a16:creationId xmlns:a16="http://schemas.microsoft.com/office/drawing/2014/main" id="{AF384D46-0FA4-73B7-154F-C88AF572D61F}"/>
                        </a:ext>
                      </a:extLst>
                    </p:cNvPr>
                    <p:cNvGraphicFramePr>
                      <a:graphicFrameLocks noChangeAspect="1"/>
                    </p:cNvGraphicFramePr>
                    <p:nvPr>
                      <p:extLst>
                        <p:ext uri="{D42A27DB-BD31-4B8C-83A1-F6EECF244321}">
                          <p14:modId xmlns:p14="http://schemas.microsoft.com/office/powerpoint/2010/main" val="1632574196"/>
                        </p:ext>
                      </p:extLst>
                    </p:nvPr>
                  </p:nvGraphicFramePr>
                  <p:xfrm>
                    <a:off x="755897" y="29029025"/>
                    <a:ext cx="5170487" cy="4505325"/>
                  </p:xfrm>
                  <a:graphic>
                    <a:graphicData uri="http://schemas.openxmlformats.org/presentationml/2006/ole">
                      <mc:AlternateContent xmlns:mc="http://schemas.openxmlformats.org/markup-compatibility/2006">
                        <mc:Choice xmlns:v="urn:schemas-microsoft-com:vml" Requires="v">
                          <p:oleObj name="Graph" r:id="rId62" imgW="3687840" imgH="3212640" progId="Origin95.Graph">
                            <p:embed/>
                          </p:oleObj>
                        </mc:Choice>
                        <mc:Fallback>
                          <p:oleObj name="Graph" r:id="rId62" imgW="3687840" imgH="3212640" progId="Origin95.Graph">
                            <p:embed/>
                            <p:pic>
                              <p:nvPicPr>
                                <p:cNvPr id="0" name=""/>
                                <p:cNvPicPr/>
                                <p:nvPr/>
                              </p:nvPicPr>
                              <p:blipFill>
                                <a:blip r:embed="rId63"/>
                                <a:stretch>
                                  <a:fillRect/>
                                </a:stretch>
                              </p:blipFill>
                              <p:spPr>
                                <a:xfrm>
                                  <a:off x="755897" y="29029025"/>
                                  <a:ext cx="5170487" cy="4505325"/>
                                </a:xfrm>
                                <a:prstGeom prst="rect">
                                  <a:avLst/>
                                </a:prstGeom>
                              </p:spPr>
                            </p:pic>
                          </p:oleObj>
                        </mc:Fallback>
                      </mc:AlternateContent>
                    </a:graphicData>
                  </a:graphic>
                </p:graphicFrame>
                <p:grpSp>
                  <p:nvGrpSpPr>
                    <p:cNvPr id="1178" name="그룹 1177">
                      <a:extLst>
                        <a:ext uri="{FF2B5EF4-FFF2-40B4-BE49-F238E27FC236}">
                          <a16:creationId xmlns:a16="http://schemas.microsoft.com/office/drawing/2014/main" id="{BD0531B4-CDE7-D19F-0171-7A8A44EAFEB2}"/>
                        </a:ext>
                      </a:extLst>
                    </p:cNvPr>
                    <p:cNvGrpSpPr/>
                    <p:nvPr/>
                  </p:nvGrpSpPr>
                  <p:grpSpPr>
                    <a:xfrm>
                      <a:off x="722559" y="33670875"/>
                      <a:ext cx="5240338" cy="4508500"/>
                      <a:chOff x="722559" y="33277099"/>
                      <a:chExt cx="5240338" cy="4508500"/>
                    </a:xfrm>
                  </p:grpSpPr>
                  <p:graphicFrame>
                    <p:nvGraphicFramePr>
                      <p:cNvPr id="72" name="개체 71">
                        <a:extLst>
                          <a:ext uri="{FF2B5EF4-FFF2-40B4-BE49-F238E27FC236}">
                            <a16:creationId xmlns:a16="http://schemas.microsoft.com/office/drawing/2014/main" id="{D49F5B34-70B8-FD5A-BCFE-B086CA3461D1}"/>
                          </a:ext>
                        </a:extLst>
                      </p:cNvPr>
                      <p:cNvGraphicFramePr>
                        <a:graphicFrameLocks noChangeAspect="1"/>
                      </p:cNvGraphicFramePr>
                      <p:nvPr>
                        <p:extLst>
                          <p:ext uri="{D42A27DB-BD31-4B8C-83A1-F6EECF244321}">
                            <p14:modId xmlns:p14="http://schemas.microsoft.com/office/powerpoint/2010/main" val="236447477"/>
                          </p:ext>
                        </p:extLst>
                      </p:nvPr>
                    </p:nvGraphicFramePr>
                    <p:xfrm>
                      <a:off x="722559" y="33277099"/>
                      <a:ext cx="5240338" cy="4508500"/>
                    </p:xfrm>
                    <a:graphic>
                      <a:graphicData uri="http://schemas.openxmlformats.org/presentationml/2006/ole">
                        <mc:AlternateContent xmlns:mc="http://schemas.openxmlformats.org/markup-compatibility/2006">
                          <mc:Choice xmlns:v="urn:schemas-microsoft-com:vml" Requires="v">
                            <p:oleObj name="Graph" r:id="rId64" imgW="3737520" imgH="3214800" progId="Origin95.Graph">
                              <p:embed/>
                            </p:oleObj>
                          </mc:Choice>
                          <mc:Fallback>
                            <p:oleObj name="Graph" r:id="rId64" imgW="3737520" imgH="3214800" progId="Origin95.Graph">
                              <p:embed/>
                              <p:pic>
                                <p:nvPicPr>
                                  <p:cNvPr id="0" name=""/>
                                  <p:cNvPicPr/>
                                  <p:nvPr/>
                                </p:nvPicPr>
                                <p:blipFill>
                                  <a:blip r:embed="rId65"/>
                                  <a:stretch>
                                    <a:fillRect/>
                                  </a:stretch>
                                </p:blipFill>
                                <p:spPr>
                                  <a:xfrm>
                                    <a:off x="722559" y="33277099"/>
                                    <a:ext cx="5240338" cy="4508500"/>
                                  </a:xfrm>
                                  <a:prstGeom prst="rect">
                                    <a:avLst/>
                                  </a:prstGeom>
                                </p:spPr>
                              </p:pic>
                            </p:oleObj>
                          </mc:Fallback>
                        </mc:AlternateContent>
                      </a:graphicData>
                    </a:graphic>
                  </p:graphicFrame>
                  <p:pic>
                    <p:nvPicPr>
                      <p:cNvPr id="1174" name="그림 1173">
                        <a:extLst>
                          <a:ext uri="{FF2B5EF4-FFF2-40B4-BE49-F238E27FC236}">
                            <a16:creationId xmlns:a16="http://schemas.microsoft.com/office/drawing/2014/main" id="{309BB17B-4ADB-4BCE-E128-3FF7613C185A}"/>
                          </a:ext>
                        </a:extLst>
                      </p:cNvPr>
                      <p:cNvPicPr>
                        <a:picLocks noChangeAspect="1"/>
                      </p:cNvPicPr>
                      <p:nvPr/>
                    </p:nvPicPr>
                    <p:blipFill>
                      <a:blip r:embed="rId66">
                        <a:clrChange>
                          <a:clrFrom>
                            <a:srgbClr val="FFFFFF"/>
                          </a:clrFrom>
                          <a:clrTo>
                            <a:srgbClr val="FFFFFF">
                              <a:alpha val="0"/>
                            </a:srgbClr>
                          </a:clrTo>
                        </a:clrChange>
                      </a:blip>
                      <a:stretch>
                        <a:fillRect/>
                      </a:stretch>
                    </p:blipFill>
                    <p:spPr>
                      <a:xfrm>
                        <a:off x="1517092" y="33807536"/>
                        <a:ext cx="572602" cy="714716"/>
                      </a:xfrm>
                      <a:prstGeom prst="rect">
                        <a:avLst/>
                      </a:prstGeom>
                      <a:ln w="28575">
                        <a:solidFill>
                          <a:srgbClr val="042433"/>
                        </a:solidFill>
                      </a:ln>
                    </p:spPr>
                  </p:pic>
                  <p:pic>
                    <p:nvPicPr>
                      <p:cNvPr id="1175" name="그림 1174">
                        <a:extLst>
                          <a:ext uri="{FF2B5EF4-FFF2-40B4-BE49-F238E27FC236}">
                            <a16:creationId xmlns:a16="http://schemas.microsoft.com/office/drawing/2014/main" id="{42329210-FCD3-84CA-DF76-AA460BC8F614}"/>
                          </a:ext>
                        </a:extLst>
                      </p:cNvPr>
                      <p:cNvPicPr>
                        <a:picLocks noChangeAspect="1"/>
                      </p:cNvPicPr>
                      <p:nvPr/>
                    </p:nvPicPr>
                    <p:blipFill>
                      <a:blip r:embed="rId66">
                        <a:clrChange>
                          <a:clrFrom>
                            <a:srgbClr val="FFFFFF"/>
                          </a:clrFrom>
                          <a:clrTo>
                            <a:srgbClr val="FFFFFF">
                              <a:alpha val="0"/>
                            </a:srgbClr>
                          </a:clrTo>
                        </a:clrChange>
                      </a:blip>
                      <a:stretch>
                        <a:fillRect/>
                      </a:stretch>
                    </p:blipFill>
                    <p:spPr>
                      <a:xfrm rot="3600000">
                        <a:off x="2423263" y="33807536"/>
                        <a:ext cx="572602" cy="714716"/>
                      </a:xfrm>
                      <a:prstGeom prst="rect">
                        <a:avLst/>
                      </a:prstGeom>
                      <a:ln w="28575">
                        <a:solidFill>
                          <a:srgbClr val="FF0000"/>
                        </a:solidFill>
                      </a:ln>
                    </p:spPr>
                  </p:pic>
                  <p:pic>
                    <p:nvPicPr>
                      <p:cNvPr id="1176" name="그림 1175">
                        <a:extLst>
                          <a:ext uri="{FF2B5EF4-FFF2-40B4-BE49-F238E27FC236}">
                            <a16:creationId xmlns:a16="http://schemas.microsoft.com/office/drawing/2014/main" id="{EA2F4E1E-0C91-9128-EFB4-965B78734FCE}"/>
                          </a:ext>
                        </a:extLst>
                      </p:cNvPr>
                      <p:cNvPicPr>
                        <a:picLocks noChangeAspect="1"/>
                      </p:cNvPicPr>
                      <p:nvPr/>
                    </p:nvPicPr>
                    <p:blipFill>
                      <a:blip r:embed="rId66">
                        <a:clrChange>
                          <a:clrFrom>
                            <a:srgbClr val="FFFFFF"/>
                          </a:clrFrom>
                          <a:clrTo>
                            <a:srgbClr val="FFFFFF">
                              <a:alpha val="0"/>
                            </a:srgbClr>
                          </a:clrTo>
                        </a:clrChange>
                      </a:blip>
                      <a:stretch>
                        <a:fillRect/>
                      </a:stretch>
                    </p:blipFill>
                    <p:spPr>
                      <a:xfrm rot="7200000">
                        <a:off x="3500633" y="33800053"/>
                        <a:ext cx="572602" cy="714716"/>
                      </a:xfrm>
                      <a:prstGeom prst="rect">
                        <a:avLst/>
                      </a:prstGeom>
                      <a:ln w="28575">
                        <a:solidFill>
                          <a:srgbClr val="0000FF"/>
                        </a:solidFill>
                      </a:ln>
                    </p:spPr>
                  </p:pic>
                </p:grpSp>
              </p:grpSp>
              <p:sp>
                <p:nvSpPr>
                  <p:cNvPr id="2909" name="TextBox 2908">
                    <a:extLst>
                      <a:ext uri="{FF2B5EF4-FFF2-40B4-BE49-F238E27FC236}">
                        <a16:creationId xmlns:a16="http://schemas.microsoft.com/office/drawing/2014/main" id="{A3B13EEA-8E8D-9423-A356-792D193493F4}"/>
                      </a:ext>
                    </a:extLst>
                  </p:cNvPr>
                  <p:cNvSpPr txBox="1"/>
                  <p:nvPr/>
                </p:nvSpPr>
                <p:spPr>
                  <a:xfrm>
                    <a:off x="583330" y="33180593"/>
                    <a:ext cx="5810630" cy="578882"/>
                  </a:xfrm>
                  <a:prstGeom prst="roundRect">
                    <a:avLst/>
                  </a:prstGeom>
                  <a:noFill/>
                </p:spPr>
                <p:txBody>
                  <a:bodyPr wrap="none" rtlCol="0">
                    <a:spAutoFit/>
                  </a:bodyPr>
                  <a:lstStyle/>
                  <a:p>
                    <a:pPr algn="ctr"/>
                    <a:r>
                      <a:rPr kumimoji="1" lang="en-US" altLang="en-US" sz="2800" b="1" dirty="0">
                        <a:solidFill>
                          <a:srgbClr val="0000FF"/>
                        </a:solidFill>
                        <a:latin typeface="Arial" panose="020B0604020202020204" pitchFamily="34" charset="0"/>
                        <a:cs typeface="Arial" panose="020B0604020202020204" pitchFamily="34" charset="0"/>
                      </a:rPr>
                      <a:t>Crystallinity of as-grown 1T-VSe</a:t>
                    </a:r>
                    <a:r>
                      <a:rPr kumimoji="1" lang="en-US" altLang="en-US" sz="2800" b="1" baseline="-25000" dirty="0">
                        <a:solidFill>
                          <a:srgbClr val="0000FF"/>
                        </a:solidFill>
                        <a:latin typeface="Arial" panose="020B0604020202020204" pitchFamily="34" charset="0"/>
                        <a:cs typeface="Arial" panose="020B0604020202020204" pitchFamily="34" charset="0"/>
                      </a:rPr>
                      <a:t>2</a:t>
                    </a:r>
                    <a:endParaRPr kumimoji="1" lang="ko-Kore-KR" altLang="en-US" sz="2800" b="1" baseline="-25000" dirty="0">
                      <a:solidFill>
                        <a:srgbClr val="0000FF"/>
                      </a:solidFill>
                      <a:latin typeface="Arial" panose="020B0604020202020204" pitchFamily="34" charset="0"/>
                      <a:cs typeface="Arial" panose="020B0604020202020204" pitchFamily="34" charset="0"/>
                    </a:endParaRPr>
                  </a:p>
                </p:txBody>
              </p:sp>
              <p:sp>
                <p:nvSpPr>
                  <p:cNvPr id="1153" name="TextBox 1152">
                    <a:extLst>
                      <a:ext uri="{FF2B5EF4-FFF2-40B4-BE49-F238E27FC236}">
                        <a16:creationId xmlns:a16="http://schemas.microsoft.com/office/drawing/2014/main" id="{468395B3-F72C-71D3-F38F-7956FD773513}"/>
                      </a:ext>
                    </a:extLst>
                  </p:cNvPr>
                  <p:cNvSpPr txBox="1"/>
                  <p:nvPr/>
                </p:nvSpPr>
                <p:spPr>
                  <a:xfrm>
                    <a:off x="3656583" y="41665151"/>
                    <a:ext cx="2045303" cy="338554"/>
                  </a:xfrm>
                  <a:prstGeom prst="rect">
                    <a:avLst/>
                  </a:prstGeom>
                  <a:noFill/>
                </p:spPr>
                <p:txBody>
                  <a:bodyPr wrap="none">
                    <a:spAutoFit/>
                  </a:bodyPr>
                  <a:lstStyle/>
                  <a:p>
                    <a:r>
                      <a:rPr kumimoji="1" lang="en-US" altLang="ko-KR" sz="1600" dirty="0">
                        <a:latin typeface="Arial" panose="020B0604020202020204" pitchFamily="34" charset="0"/>
                        <a:cs typeface="Arial" panose="020B0604020202020204" pitchFamily="34" charset="0"/>
                      </a:rPr>
                      <a:t>at PAL (synchrotron)</a:t>
                    </a:r>
                    <a:endParaRPr lang="ko-KR" altLang="en-US" sz="1600" dirty="0"/>
                  </a:p>
                </p:txBody>
              </p:sp>
              <p:sp>
                <p:nvSpPr>
                  <p:cNvPr id="1177" name="TextBox 1176">
                    <a:extLst>
                      <a:ext uri="{FF2B5EF4-FFF2-40B4-BE49-F238E27FC236}">
                        <a16:creationId xmlns:a16="http://schemas.microsoft.com/office/drawing/2014/main" id="{33F55B71-D382-C5FB-2656-1757D0CD0745}"/>
                      </a:ext>
                    </a:extLst>
                  </p:cNvPr>
                  <p:cNvSpPr txBox="1"/>
                  <p:nvPr/>
                </p:nvSpPr>
                <p:spPr>
                  <a:xfrm>
                    <a:off x="4341911" y="38839281"/>
                    <a:ext cx="1326004" cy="646331"/>
                  </a:xfrm>
                  <a:prstGeom prst="rect">
                    <a:avLst/>
                  </a:prstGeom>
                  <a:noFill/>
                </p:spPr>
                <p:txBody>
                  <a:bodyPr wrap="none" rtlCol="0">
                    <a:spAutoFit/>
                  </a:bodyPr>
                  <a:lstStyle/>
                  <a:p>
                    <a:pPr algn="ctr"/>
                    <a:r>
                      <a:rPr lang="en-US" altLang="ko-KR" b="1" dirty="0">
                        <a:latin typeface="Arial" panose="020B0604020202020204" pitchFamily="34" charset="0"/>
                        <a:cs typeface="Arial" panose="020B0604020202020204" pitchFamily="34" charset="0"/>
                      </a:rPr>
                      <a:t>In-plane</a:t>
                    </a:r>
                    <a:br>
                      <a:rPr lang="en-US" altLang="ko-KR" b="1" dirty="0">
                        <a:latin typeface="Arial" panose="020B0604020202020204" pitchFamily="34" charset="0"/>
                        <a:cs typeface="Arial" panose="020B0604020202020204" pitchFamily="34" charset="0"/>
                      </a:rPr>
                    </a:br>
                    <a:r>
                      <a:rPr lang="en-US" altLang="ko-KR" b="1" dirty="0">
                        <a:latin typeface="Arial" panose="020B0604020202020204" pitchFamily="34" charset="0"/>
                        <a:cs typeface="Arial" panose="020B0604020202020204" pitchFamily="34" charset="0"/>
                      </a:rPr>
                      <a:t>3 domains</a:t>
                    </a:r>
                    <a:endParaRPr lang="ko-KR" altLang="en-US" b="1" dirty="0">
                      <a:latin typeface="Arial" panose="020B0604020202020204" pitchFamily="34" charset="0"/>
                      <a:cs typeface="Arial" panose="020B0604020202020204" pitchFamily="34" charset="0"/>
                    </a:endParaRPr>
                  </a:p>
                </p:txBody>
              </p:sp>
              <p:sp>
                <p:nvSpPr>
                  <p:cNvPr id="47" name="TextBox 46">
                    <a:extLst>
                      <a:ext uri="{FF2B5EF4-FFF2-40B4-BE49-F238E27FC236}">
                        <a16:creationId xmlns:a16="http://schemas.microsoft.com/office/drawing/2014/main" id="{78013E65-70E4-EC9E-C7F7-D9DB344BC8E6}"/>
                      </a:ext>
                    </a:extLst>
                  </p:cNvPr>
                  <p:cNvSpPr txBox="1"/>
                  <p:nvPr/>
                </p:nvSpPr>
                <p:spPr>
                  <a:xfrm>
                    <a:off x="3713740" y="37018066"/>
                    <a:ext cx="2045303" cy="338554"/>
                  </a:xfrm>
                  <a:prstGeom prst="rect">
                    <a:avLst/>
                  </a:prstGeom>
                  <a:noFill/>
                </p:spPr>
                <p:txBody>
                  <a:bodyPr wrap="none">
                    <a:spAutoFit/>
                  </a:bodyPr>
                  <a:lstStyle/>
                  <a:p>
                    <a:r>
                      <a:rPr kumimoji="1" lang="en-US" altLang="ko-KR" sz="1600" dirty="0">
                        <a:latin typeface="Arial" panose="020B0604020202020204" pitchFamily="34" charset="0"/>
                        <a:cs typeface="Arial" panose="020B0604020202020204" pitchFamily="34" charset="0"/>
                      </a:rPr>
                      <a:t>at PAL (synchrotron)</a:t>
                    </a:r>
                    <a:endParaRPr lang="ko-KR" altLang="en-US" sz="1600" dirty="0"/>
                  </a:p>
                </p:txBody>
              </p:sp>
            </p:grpSp>
          </p:grpSp>
        </p:grpSp>
        <p:sp>
          <p:nvSpPr>
            <p:cNvPr id="5" name="화살표: 줄무늬가 있는 오른쪽 4">
              <a:extLst>
                <a:ext uri="{FF2B5EF4-FFF2-40B4-BE49-F238E27FC236}">
                  <a16:creationId xmlns:a16="http://schemas.microsoft.com/office/drawing/2014/main" id="{C42E9DE2-6067-0F7C-7EC6-AA2EB489DE59}"/>
                </a:ext>
              </a:extLst>
            </p:cNvPr>
            <p:cNvSpPr/>
            <p:nvPr/>
          </p:nvSpPr>
          <p:spPr>
            <a:xfrm>
              <a:off x="15614604" y="26515659"/>
              <a:ext cx="945080" cy="6664934"/>
            </a:xfrm>
            <a:prstGeom prst="stripedRightArrow">
              <a:avLst/>
            </a:prstGeom>
            <a:gradFill flip="none" rotWithShape="1">
              <a:gsLst>
                <a:gs pos="0">
                  <a:schemeClr val="bg1"/>
                </a:gs>
                <a:gs pos="100000">
                  <a:srgbClr val="3131FF"/>
                </a:gs>
                <a:gs pos="52000">
                  <a:srgbClr val="A7A7FF"/>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ko-KR" altLang="en-US" sz="1350" dirty="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184017228"/>
      </p:ext>
    </p:extLst>
  </p:cSld>
  <p:clrMapOvr>
    <a:masterClrMapping/>
  </p:clrMapOvr>
</p:sld>
</file>

<file path=ppt/theme/theme1.xml><?xml version="1.0" encoding="utf-8"?>
<a:theme xmlns:a="http://schemas.openxmlformats.org/drawingml/2006/main" name="1_Office 테마">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맑은 고딕"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맑은 고딕"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테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맑은 고딕"/>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맑은 고딕"/>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테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맑은 고딕"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맑은 고딕"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문서" ma:contentTypeID="0x01010045C5C883ACAD6B4E8AE5CCEC3F6C03AD" ma:contentTypeVersion="5" ma:contentTypeDescription="새 문서를 만듭니다." ma:contentTypeScope="" ma:versionID="a4d13d3e8ba72e70784d6b90ba54a44e">
  <xsd:schema xmlns:xsd="http://www.w3.org/2001/XMLSchema" xmlns:xs="http://www.w3.org/2001/XMLSchema" xmlns:p="http://schemas.microsoft.com/office/2006/metadata/properties" xmlns:ns3="f3111a2e-4358-4325-b983-ac0a280d92cc" targetNamespace="http://schemas.microsoft.com/office/2006/metadata/properties" ma:root="true" ma:fieldsID="542e8eecf8cb5814d0fa406c1b911600" ns3:_="">
    <xsd:import namespace="f3111a2e-4358-4325-b983-ac0a280d92cc"/>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3111a2e-4358-4325-b983-ac0a280d92c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콘텐츠 형식"/>
        <xsd:element ref="dc:title" minOccurs="0" maxOccurs="1" ma:index="4" ma:displayName="제목"/>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69813CE8-D3C2-4254-9E3F-52E49C0A59FF}">
  <ds:schemaRefs>
    <ds:schemaRef ds:uri="http://schemas.microsoft.com/sharepoint/v3/contenttype/forms"/>
  </ds:schemaRefs>
</ds:datastoreItem>
</file>

<file path=customXml/itemProps2.xml><?xml version="1.0" encoding="utf-8"?>
<ds:datastoreItem xmlns:ds="http://schemas.openxmlformats.org/officeDocument/2006/customXml" ds:itemID="{601A5E20-9C7E-4088-9500-7412E99E3F0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3111a2e-4358-4325-b983-ac0a280d92c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FDB03485-0F23-4D7B-9C89-F75842F574DE}">
  <ds:schemaRefs>
    <ds:schemaRef ds:uri="http://schemas.microsoft.com/office/2006/metadata/properties"/>
    <ds:schemaRef ds:uri="http://purl.org/dc/dcmitype/"/>
    <ds:schemaRef ds:uri="http://schemas.openxmlformats.org/package/2006/metadata/core-properties"/>
    <ds:schemaRef ds:uri="http://schemas.microsoft.com/office/2006/documentManagement/types"/>
    <ds:schemaRef ds:uri="http://purl.org/dc/terms/"/>
    <ds:schemaRef ds:uri="http://purl.org/dc/elements/1.1/"/>
    <ds:schemaRef ds:uri="http://schemas.microsoft.com/office/infopath/2007/PartnerControls"/>
    <ds:schemaRef ds:uri="f3111a2e-4358-4325-b983-ac0a280d92cc"/>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TotalTime>32695</TotalTime>
  <Words>1100</Words>
  <Application>Microsoft Office PowerPoint</Application>
  <PresentationFormat>사용자 지정</PresentationFormat>
  <Paragraphs>74</Paragraphs>
  <Slides>1</Slides>
  <Notes>1</Notes>
  <HiddenSlides>0</HiddenSlides>
  <MMClips>0</MMClips>
  <ScaleCrop>false</ScaleCrop>
  <HeadingPairs>
    <vt:vector size="8" baseType="variant">
      <vt:variant>
        <vt:lpstr>사용한 글꼴</vt:lpstr>
      </vt:variant>
      <vt:variant>
        <vt:i4>3</vt:i4>
      </vt:variant>
      <vt:variant>
        <vt:lpstr>테마</vt:lpstr>
      </vt:variant>
      <vt:variant>
        <vt:i4>1</vt:i4>
      </vt:variant>
      <vt:variant>
        <vt:lpstr>포함된 OLE 서버</vt:lpstr>
      </vt:variant>
      <vt:variant>
        <vt:i4>1</vt:i4>
      </vt:variant>
      <vt:variant>
        <vt:lpstr>슬라이드 제목</vt:lpstr>
      </vt:variant>
      <vt:variant>
        <vt:i4>1</vt:i4>
      </vt:variant>
    </vt:vector>
  </HeadingPairs>
  <TitlesOfParts>
    <vt:vector size="6" baseType="lpstr">
      <vt:lpstr>돋움</vt:lpstr>
      <vt:lpstr>Arial</vt:lpstr>
      <vt:lpstr>맑은 고딕</vt:lpstr>
      <vt:lpstr>1_Office 테마</vt:lpstr>
      <vt:lpstr>Graph</vt:lpstr>
      <vt:lpstr>PowerPoint 프레젠테이션</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프레젠테이션</dc:title>
  <dc:creator>ljm</dc:creator>
  <cp:lastModifiedBy>Oh Inhyeok</cp:lastModifiedBy>
  <cp:revision>1066</cp:revision>
  <cp:lastPrinted>2016-11-22T06:37:20Z</cp:lastPrinted>
  <dcterms:created xsi:type="dcterms:W3CDTF">2013-10-21T08:08:21Z</dcterms:created>
  <dcterms:modified xsi:type="dcterms:W3CDTF">2024-01-21T18:05:01Z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0x01010045C5C883ACAD6B4E8AE5CCEC3F6C03AD</vt:lpwstr>
  </property>
</Properties>
</file>