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399288" cy="43200638"/>
  <p:notesSz cx="6889750" cy="10021888"/>
  <p:defaultTextStyle>
    <a:defPPr>
      <a:defRPr lang="ko-KR"/>
    </a:defPPr>
    <a:lvl1pPr marL="0" algn="l" defTabSz="3987536" rtl="0" eaLnBrk="1" latinLnBrk="1" hangingPunct="1">
      <a:defRPr sz="7839" kern="1200">
        <a:solidFill>
          <a:schemeClr val="tx1"/>
        </a:solidFill>
        <a:latin typeface="+mn-lt"/>
        <a:ea typeface="+mn-ea"/>
        <a:cs typeface="+mn-cs"/>
      </a:defRPr>
    </a:lvl1pPr>
    <a:lvl2pPr marL="1993767" algn="l" defTabSz="3987536" rtl="0" eaLnBrk="1" latinLnBrk="1" hangingPunct="1">
      <a:defRPr sz="7839" kern="1200">
        <a:solidFill>
          <a:schemeClr val="tx1"/>
        </a:solidFill>
        <a:latin typeface="+mn-lt"/>
        <a:ea typeface="+mn-ea"/>
        <a:cs typeface="+mn-cs"/>
      </a:defRPr>
    </a:lvl2pPr>
    <a:lvl3pPr marL="3987536" algn="l" defTabSz="3987536" rtl="0" eaLnBrk="1" latinLnBrk="1" hangingPunct="1">
      <a:defRPr sz="7839" kern="1200">
        <a:solidFill>
          <a:schemeClr val="tx1"/>
        </a:solidFill>
        <a:latin typeface="+mn-lt"/>
        <a:ea typeface="+mn-ea"/>
        <a:cs typeface="+mn-cs"/>
      </a:defRPr>
    </a:lvl3pPr>
    <a:lvl4pPr marL="5981304" algn="l" defTabSz="3987536" rtl="0" eaLnBrk="1" latinLnBrk="1" hangingPunct="1">
      <a:defRPr sz="7839" kern="1200">
        <a:solidFill>
          <a:schemeClr val="tx1"/>
        </a:solidFill>
        <a:latin typeface="+mn-lt"/>
        <a:ea typeface="+mn-ea"/>
        <a:cs typeface="+mn-cs"/>
      </a:defRPr>
    </a:lvl4pPr>
    <a:lvl5pPr marL="7975071" algn="l" defTabSz="3987536" rtl="0" eaLnBrk="1" latinLnBrk="1" hangingPunct="1">
      <a:defRPr sz="7839" kern="1200">
        <a:solidFill>
          <a:schemeClr val="tx1"/>
        </a:solidFill>
        <a:latin typeface="+mn-lt"/>
        <a:ea typeface="+mn-ea"/>
        <a:cs typeface="+mn-cs"/>
      </a:defRPr>
    </a:lvl5pPr>
    <a:lvl6pPr marL="9968838" algn="l" defTabSz="3987536" rtl="0" eaLnBrk="1" latinLnBrk="1" hangingPunct="1">
      <a:defRPr sz="7839" kern="1200">
        <a:solidFill>
          <a:schemeClr val="tx1"/>
        </a:solidFill>
        <a:latin typeface="+mn-lt"/>
        <a:ea typeface="+mn-ea"/>
        <a:cs typeface="+mn-cs"/>
      </a:defRPr>
    </a:lvl6pPr>
    <a:lvl7pPr marL="11962607" algn="l" defTabSz="3987536" rtl="0" eaLnBrk="1" latinLnBrk="1" hangingPunct="1">
      <a:defRPr sz="7839" kern="1200">
        <a:solidFill>
          <a:schemeClr val="tx1"/>
        </a:solidFill>
        <a:latin typeface="+mn-lt"/>
        <a:ea typeface="+mn-ea"/>
        <a:cs typeface="+mn-cs"/>
      </a:defRPr>
    </a:lvl7pPr>
    <a:lvl8pPr marL="13956375" algn="l" defTabSz="3987536" rtl="0" eaLnBrk="1" latinLnBrk="1" hangingPunct="1">
      <a:defRPr sz="7839" kern="1200">
        <a:solidFill>
          <a:schemeClr val="tx1"/>
        </a:solidFill>
        <a:latin typeface="+mn-lt"/>
        <a:ea typeface="+mn-ea"/>
        <a:cs typeface="+mn-cs"/>
      </a:defRPr>
    </a:lvl8pPr>
    <a:lvl9pPr marL="15950141" algn="l" defTabSz="3987536" rtl="0" eaLnBrk="1" latinLnBrk="1" hangingPunct="1">
      <a:defRPr sz="78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3D69B"/>
    <a:srgbClr val="1F497D"/>
    <a:srgbClr val="155782"/>
    <a:srgbClr val="FF5353"/>
    <a:srgbClr val="A08DEF"/>
    <a:srgbClr val="8B74EC"/>
    <a:srgbClr val="61D6FF"/>
    <a:srgbClr val="12629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17" autoAdjust="0"/>
    <p:restoredTop sz="98178" autoAdjust="0"/>
  </p:normalViewPr>
  <p:slideViewPr>
    <p:cSldViewPr>
      <p:cViewPr>
        <p:scale>
          <a:sx n="50" d="100"/>
          <a:sy n="50" d="100"/>
        </p:scale>
        <p:origin x="-96" y="-3048"/>
      </p:cViewPr>
      <p:guideLst>
        <p:guide orient="horz" pos="13607"/>
        <p:guide pos="10205"/>
      </p:guideLst>
    </p:cSldViewPr>
  </p:slideViewPr>
  <p:notesTextViewPr>
    <p:cViewPr>
      <p:scale>
        <a:sx n="1" d="1"/>
        <a:sy n="1" d="1"/>
      </p:scale>
      <p:origin x="0" y="0"/>
    </p:cViewPr>
  </p:notesTextViewPr>
  <p:notesViewPr>
    <p:cSldViewPr>
      <p:cViewPr varScale="1">
        <p:scale>
          <a:sx n="75" d="100"/>
          <a:sy n="75" d="100"/>
        </p:scale>
        <p:origin x="1668" y="60"/>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2"/>
            <a:ext cx="2985558" cy="501095"/>
          </a:xfrm>
          <a:prstGeom prst="rect">
            <a:avLst/>
          </a:prstGeom>
        </p:spPr>
        <p:txBody>
          <a:bodyPr vert="horz" lIns="92452" tIns="46225" rIns="92452" bIns="46225" rtlCol="0"/>
          <a:lstStyle>
            <a:lvl1pPr algn="l">
              <a:defRPr sz="1200"/>
            </a:lvl1pPr>
          </a:lstStyle>
          <a:p>
            <a:endParaRPr lang="ko-KR" altLang="en-US" dirty="0"/>
          </a:p>
        </p:txBody>
      </p:sp>
      <p:sp>
        <p:nvSpPr>
          <p:cNvPr id="3" name="날짜 개체 틀 2"/>
          <p:cNvSpPr>
            <a:spLocks noGrp="1"/>
          </p:cNvSpPr>
          <p:nvPr>
            <p:ph type="dt" idx="1"/>
          </p:nvPr>
        </p:nvSpPr>
        <p:spPr>
          <a:xfrm>
            <a:off x="3902600" y="2"/>
            <a:ext cx="2985558" cy="501095"/>
          </a:xfrm>
          <a:prstGeom prst="rect">
            <a:avLst/>
          </a:prstGeom>
        </p:spPr>
        <p:txBody>
          <a:bodyPr vert="horz" lIns="92452" tIns="46225" rIns="92452" bIns="46225" rtlCol="0"/>
          <a:lstStyle>
            <a:lvl1pPr algn="r">
              <a:defRPr sz="1200"/>
            </a:lvl1pPr>
          </a:lstStyle>
          <a:p>
            <a:fld id="{C1FBF831-CA20-4135-82E7-033C2499C023}" type="datetimeFigureOut">
              <a:rPr lang="ko-KR" altLang="en-US" smtClean="0"/>
              <a:pPr/>
              <a:t>2024-02-27</a:t>
            </a:fld>
            <a:endParaRPr lang="ko-KR" altLang="en-US" dirty="0"/>
          </a:p>
        </p:txBody>
      </p:sp>
      <p:sp>
        <p:nvSpPr>
          <p:cNvPr id="4" name="슬라이드 이미지 개체 틀 3"/>
          <p:cNvSpPr>
            <a:spLocks noGrp="1" noRot="1" noChangeAspect="1"/>
          </p:cNvSpPr>
          <p:nvPr>
            <p:ph type="sldImg" idx="2"/>
          </p:nvPr>
        </p:nvSpPr>
        <p:spPr>
          <a:xfrm>
            <a:off x="2035175" y="750888"/>
            <a:ext cx="2819400" cy="3759200"/>
          </a:xfrm>
          <a:prstGeom prst="rect">
            <a:avLst/>
          </a:prstGeom>
          <a:solidFill>
            <a:srgbClr val="126295"/>
          </a:solidFill>
          <a:ln w="12700">
            <a:solidFill>
              <a:prstClr val="black"/>
            </a:solidFill>
          </a:ln>
        </p:spPr>
        <p:txBody>
          <a:bodyPr vert="horz" lIns="92452" tIns="46225" rIns="92452" bIns="46225" rtlCol="0" anchor="ctr"/>
          <a:lstStyle/>
          <a:p>
            <a:endParaRPr lang="ko-KR" altLang="en-US" dirty="0"/>
          </a:p>
        </p:txBody>
      </p:sp>
      <p:sp>
        <p:nvSpPr>
          <p:cNvPr id="5" name="슬라이드 노트 개체 틀 4"/>
          <p:cNvSpPr>
            <a:spLocks noGrp="1"/>
          </p:cNvSpPr>
          <p:nvPr>
            <p:ph type="body" sz="quarter" idx="3"/>
          </p:nvPr>
        </p:nvSpPr>
        <p:spPr>
          <a:xfrm>
            <a:off x="688976" y="4760400"/>
            <a:ext cx="5511800" cy="4509849"/>
          </a:xfrm>
          <a:prstGeom prst="rect">
            <a:avLst/>
          </a:prstGeom>
        </p:spPr>
        <p:txBody>
          <a:bodyPr vert="horz" lIns="92452" tIns="46225" rIns="92452" bIns="46225"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2" y="9519055"/>
            <a:ext cx="2985558" cy="501095"/>
          </a:xfrm>
          <a:prstGeom prst="rect">
            <a:avLst/>
          </a:prstGeom>
        </p:spPr>
        <p:txBody>
          <a:bodyPr vert="horz" lIns="92452" tIns="46225" rIns="92452" bIns="46225"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902600" y="9519055"/>
            <a:ext cx="2985558" cy="501095"/>
          </a:xfrm>
          <a:prstGeom prst="rect">
            <a:avLst/>
          </a:prstGeom>
        </p:spPr>
        <p:txBody>
          <a:bodyPr vert="horz" lIns="92452" tIns="46225" rIns="92452" bIns="46225" rtlCol="0" anchor="b"/>
          <a:lstStyle>
            <a:lvl1pPr algn="r">
              <a:defRPr sz="1200"/>
            </a:lvl1pPr>
          </a:lstStyle>
          <a:p>
            <a:fld id="{97393572-D6B9-41AA-A405-8ABBFE986BC3}" type="slidenum">
              <a:rPr lang="ko-KR" altLang="en-US" smtClean="0"/>
              <a:pPr/>
              <a:t>‹#›</a:t>
            </a:fld>
            <a:endParaRPr lang="ko-KR" altLang="en-US" dirty="0"/>
          </a:p>
        </p:txBody>
      </p:sp>
    </p:spTree>
    <p:extLst>
      <p:ext uri="{BB962C8B-B14F-4D97-AF65-F5344CB8AC3E}">
        <p14:creationId xmlns:p14="http://schemas.microsoft.com/office/powerpoint/2010/main" val="3226106097"/>
      </p:ext>
    </p:extLst>
  </p:cSld>
  <p:clrMap bg1="lt1" tx1="dk1" bg2="lt2" tx2="dk2" accent1="accent1" accent2="accent2" accent3="accent3" accent4="accent4" accent5="accent5" accent6="accent6" hlink="hlink" folHlink="folHlink"/>
  <p:notesStyle>
    <a:lvl1pPr marL="0" algn="l" defTabSz="873918" rtl="0" eaLnBrk="1" latinLnBrk="1" hangingPunct="1">
      <a:defRPr sz="1148" kern="1200">
        <a:solidFill>
          <a:schemeClr val="tx1"/>
        </a:solidFill>
        <a:latin typeface="+mn-lt"/>
        <a:ea typeface="+mn-ea"/>
        <a:cs typeface="+mn-cs"/>
      </a:defRPr>
    </a:lvl1pPr>
    <a:lvl2pPr marL="436958" algn="l" defTabSz="873918" rtl="0" eaLnBrk="1" latinLnBrk="1" hangingPunct="1">
      <a:defRPr sz="1148" kern="1200">
        <a:solidFill>
          <a:schemeClr val="tx1"/>
        </a:solidFill>
        <a:latin typeface="+mn-lt"/>
        <a:ea typeface="+mn-ea"/>
        <a:cs typeface="+mn-cs"/>
      </a:defRPr>
    </a:lvl2pPr>
    <a:lvl3pPr marL="873918" algn="l" defTabSz="873918" rtl="0" eaLnBrk="1" latinLnBrk="1" hangingPunct="1">
      <a:defRPr sz="1148" kern="1200">
        <a:solidFill>
          <a:schemeClr val="tx1"/>
        </a:solidFill>
        <a:latin typeface="+mn-lt"/>
        <a:ea typeface="+mn-ea"/>
        <a:cs typeface="+mn-cs"/>
      </a:defRPr>
    </a:lvl3pPr>
    <a:lvl4pPr marL="1310875" algn="l" defTabSz="873918" rtl="0" eaLnBrk="1" latinLnBrk="1" hangingPunct="1">
      <a:defRPr sz="1148" kern="1200">
        <a:solidFill>
          <a:schemeClr val="tx1"/>
        </a:solidFill>
        <a:latin typeface="+mn-lt"/>
        <a:ea typeface="+mn-ea"/>
        <a:cs typeface="+mn-cs"/>
      </a:defRPr>
    </a:lvl4pPr>
    <a:lvl5pPr marL="1747832" algn="l" defTabSz="873918" rtl="0" eaLnBrk="1" latinLnBrk="1" hangingPunct="1">
      <a:defRPr sz="1148" kern="1200">
        <a:solidFill>
          <a:schemeClr val="tx1"/>
        </a:solidFill>
        <a:latin typeface="+mn-lt"/>
        <a:ea typeface="+mn-ea"/>
        <a:cs typeface="+mn-cs"/>
      </a:defRPr>
    </a:lvl5pPr>
    <a:lvl6pPr marL="2184792" algn="l" defTabSz="873918" rtl="0" eaLnBrk="1" latinLnBrk="1" hangingPunct="1">
      <a:defRPr sz="1148" kern="1200">
        <a:solidFill>
          <a:schemeClr val="tx1"/>
        </a:solidFill>
        <a:latin typeface="+mn-lt"/>
        <a:ea typeface="+mn-ea"/>
        <a:cs typeface="+mn-cs"/>
      </a:defRPr>
    </a:lvl6pPr>
    <a:lvl7pPr marL="2621750" algn="l" defTabSz="873918" rtl="0" eaLnBrk="1" latinLnBrk="1" hangingPunct="1">
      <a:defRPr sz="1148" kern="1200">
        <a:solidFill>
          <a:schemeClr val="tx1"/>
        </a:solidFill>
        <a:latin typeface="+mn-lt"/>
        <a:ea typeface="+mn-ea"/>
        <a:cs typeface="+mn-cs"/>
      </a:defRPr>
    </a:lvl7pPr>
    <a:lvl8pPr marL="3058708" algn="l" defTabSz="873918" rtl="0" eaLnBrk="1" latinLnBrk="1" hangingPunct="1">
      <a:defRPr sz="1148" kern="1200">
        <a:solidFill>
          <a:schemeClr val="tx1"/>
        </a:solidFill>
        <a:latin typeface="+mn-lt"/>
        <a:ea typeface="+mn-ea"/>
        <a:cs typeface="+mn-cs"/>
      </a:defRPr>
    </a:lvl8pPr>
    <a:lvl9pPr marL="3495666" algn="l" defTabSz="873918" rtl="0" eaLnBrk="1" latinLnBrk="1" hangingPunct="1">
      <a:defRPr sz="11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035175" y="750888"/>
            <a:ext cx="2819400" cy="3759200"/>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7393572-D6B9-41AA-A405-8ABBFE986BC3}" type="slidenum">
              <a:rPr lang="ko-KR" altLang="en-US" smtClean="0"/>
              <a:pPr/>
              <a:t>1</a:t>
            </a:fld>
            <a:endParaRPr lang="ko-KR" altLang="en-US" dirty="0"/>
          </a:p>
        </p:txBody>
      </p:sp>
    </p:spTree>
    <p:extLst>
      <p:ext uri="{BB962C8B-B14F-4D97-AF65-F5344CB8AC3E}">
        <p14:creationId xmlns:p14="http://schemas.microsoft.com/office/powerpoint/2010/main" val="8818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0317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C619501-E6DA-4EA0-9EFA-1C06021A2CC2}" type="datetimeFigureOut">
              <a:rPr lang="ko-KR" altLang="en-US" smtClean="0"/>
              <a:pPr/>
              <a:t>2024-02-27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106997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109971962" y="7640118"/>
            <a:ext cx="34126123" cy="162752407"/>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7582334" y="7640118"/>
            <a:ext cx="101849639" cy="162752407"/>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C619501-E6DA-4EA0-9EFA-1C06021A2CC2}" type="datetimeFigureOut">
              <a:rPr lang="ko-KR" altLang="en-US" smtClean="0"/>
              <a:pPr/>
              <a:t>2024-02-27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2587055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C619501-E6DA-4EA0-9EFA-1C06021A2CC2}" type="datetimeFigureOut">
              <a:rPr lang="ko-KR" altLang="en-US" smtClean="0"/>
              <a:pPr/>
              <a:t>2024-02-27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343547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2559323" y="27760416"/>
            <a:ext cx="27539396" cy="8580128"/>
          </a:xfrm>
        </p:spPr>
        <p:txBody>
          <a:bodyPr anchor="t"/>
          <a:lstStyle>
            <a:lvl1pPr algn="l">
              <a:defRPr sz="24615"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2559323" y="18310279"/>
            <a:ext cx="27539396" cy="9450135"/>
          </a:xfrm>
        </p:spPr>
        <p:txBody>
          <a:bodyPr anchor="b"/>
          <a:lstStyle>
            <a:lvl1pPr marL="0" indent="0">
              <a:buNone/>
              <a:defRPr sz="12242">
                <a:solidFill>
                  <a:schemeClr val="tx1">
                    <a:tint val="75000"/>
                  </a:schemeClr>
                </a:solidFill>
              </a:defRPr>
            </a:lvl1pPr>
            <a:lvl2pPr marL="2806133" indent="0">
              <a:buNone/>
              <a:defRPr sz="11031">
                <a:solidFill>
                  <a:schemeClr val="tx1">
                    <a:tint val="75000"/>
                  </a:schemeClr>
                </a:solidFill>
              </a:defRPr>
            </a:lvl2pPr>
            <a:lvl3pPr marL="5612267" indent="0">
              <a:buNone/>
              <a:defRPr sz="9820">
                <a:solidFill>
                  <a:schemeClr val="tx1">
                    <a:tint val="75000"/>
                  </a:schemeClr>
                </a:solidFill>
              </a:defRPr>
            </a:lvl3pPr>
            <a:lvl4pPr marL="8418398" indent="0">
              <a:buNone/>
              <a:defRPr sz="8610">
                <a:solidFill>
                  <a:schemeClr val="tx1">
                    <a:tint val="75000"/>
                  </a:schemeClr>
                </a:solidFill>
              </a:defRPr>
            </a:lvl4pPr>
            <a:lvl5pPr marL="11224532" indent="0">
              <a:buNone/>
              <a:defRPr sz="8610">
                <a:solidFill>
                  <a:schemeClr val="tx1">
                    <a:tint val="75000"/>
                  </a:schemeClr>
                </a:solidFill>
              </a:defRPr>
            </a:lvl5pPr>
            <a:lvl6pPr marL="14030663" indent="0">
              <a:buNone/>
              <a:defRPr sz="8610">
                <a:solidFill>
                  <a:schemeClr val="tx1">
                    <a:tint val="75000"/>
                  </a:schemeClr>
                </a:solidFill>
              </a:defRPr>
            </a:lvl6pPr>
            <a:lvl7pPr marL="16836799" indent="0">
              <a:buNone/>
              <a:defRPr sz="8610">
                <a:solidFill>
                  <a:schemeClr val="tx1">
                    <a:tint val="75000"/>
                  </a:schemeClr>
                </a:solidFill>
              </a:defRPr>
            </a:lvl7pPr>
            <a:lvl8pPr marL="19642932" indent="0">
              <a:buNone/>
              <a:defRPr sz="8610">
                <a:solidFill>
                  <a:schemeClr val="tx1">
                    <a:tint val="75000"/>
                  </a:schemeClr>
                </a:solidFill>
              </a:defRPr>
            </a:lvl8pPr>
            <a:lvl9pPr marL="22449062" indent="0">
              <a:buNone/>
              <a:defRPr sz="861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DC619501-E6DA-4EA0-9EFA-1C06021A2CC2}" type="datetimeFigureOut">
              <a:rPr lang="ko-KR" altLang="en-US" smtClean="0"/>
              <a:pPr/>
              <a:t>2024-02-27</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26933311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7582337" y="44510661"/>
            <a:ext cx="67987883" cy="125881859"/>
          </a:xfrm>
        </p:spPr>
        <p:txBody>
          <a:bodyPr/>
          <a:lstStyle>
            <a:lvl1pPr>
              <a:defRPr sz="17218"/>
            </a:lvl1pPr>
            <a:lvl2pPr>
              <a:defRPr sz="14796"/>
            </a:lvl2pPr>
            <a:lvl3pPr>
              <a:defRPr sz="12242"/>
            </a:lvl3pPr>
            <a:lvl4pPr>
              <a:defRPr sz="11031"/>
            </a:lvl4pPr>
            <a:lvl5pPr>
              <a:defRPr sz="11031"/>
            </a:lvl5pPr>
            <a:lvl6pPr>
              <a:defRPr sz="11031"/>
            </a:lvl6pPr>
            <a:lvl7pPr>
              <a:defRPr sz="11031"/>
            </a:lvl7pPr>
            <a:lvl8pPr>
              <a:defRPr sz="11031"/>
            </a:lvl8pPr>
            <a:lvl9pPr>
              <a:defRPr sz="11031"/>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76110209" y="44510661"/>
            <a:ext cx="67987879" cy="125881859"/>
          </a:xfrm>
        </p:spPr>
        <p:txBody>
          <a:bodyPr/>
          <a:lstStyle>
            <a:lvl1pPr>
              <a:defRPr sz="17218"/>
            </a:lvl1pPr>
            <a:lvl2pPr>
              <a:defRPr sz="14796"/>
            </a:lvl2pPr>
            <a:lvl3pPr>
              <a:defRPr sz="12242"/>
            </a:lvl3pPr>
            <a:lvl4pPr>
              <a:defRPr sz="11031"/>
            </a:lvl4pPr>
            <a:lvl5pPr>
              <a:defRPr sz="11031"/>
            </a:lvl5pPr>
            <a:lvl6pPr>
              <a:defRPr sz="11031"/>
            </a:lvl6pPr>
            <a:lvl7pPr>
              <a:defRPr sz="11031"/>
            </a:lvl7pPr>
            <a:lvl8pPr>
              <a:defRPr sz="11031"/>
            </a:lvl8pPr>
            <a:lvl9pPr>
              <a:defRPr sz="11031"/>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DC619501-E6DA-4EA0-9EFA-1C06021A2CC2}" type="datetimeFigureOut">
              <a:rPr lang="ko-KR" altLang="en-US" smtClean="0"/>
              <a:pPr/>
              <a:t>2024-02-27</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5343360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1619965" y="1730034"/>
            <a:ext cx="29159359" cy="7200107"/>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1619964" y="9670150"/>
            <a:ext cx="14315312" cy="4030057"/>
          </a:xfrm>
        </p:spPr>
        <p:txBody>
          <a:bodyPr anchor="b"/>
          <a:lstStyle>
            <a:lvl1pPr marL="0" indent="0">
              <a:buNone/>
              <a:defRPr sz="14796" b="1"/>
            </a:lvl1pPr>
            <a:lvl2pPr marL="2806133" indent="0">
              <a:buNone/>
              <a:defRPr sz="12242" b="1"/>
            </a:lvl2pPr>
            <a:lvl3pPr marL="5612267" indent="0">
              <a:buNone/>
              <a:defRPr sz="11031" b="1"/>
            </a:lvl3pPr>
            <a:lvl4pPr marL="8418398" indent="0">
              <a:buNone/>
              <a:defRPr sz="9820" b="1"/>
            </a:lvl4pPr>
            <a:lvl5pPr marL="11224532" indent="0">
              <a:buNone/>
              <a:defRPr sz="9820" b="1"/>
            </a:lvl5pPr>
            <a:lvl6pPr marL="14030663" indent="0">
              <a:buNone/>
              <a:defRPr sz="9820" b="1"/>
            </a:lvl6pPr>
            <a:lvl7pPr marL="16836799" indent="0">
              <a:buNone/>
              <a:defRPr sz="9820" b="1"/>
            </a:lvl7pPr>
            <a:lvl8pPr marL="19642932" indent="0">
              <a:buNone/>
              <a:defRPr sz="9820" b="1"/>
            </a:lvl8pPr>
            <a:lvl9pPr marL="22449062" indent="0">
              <a:buNone/>
              <a:defRPr sz="982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1619964" y="13700202"/>
            <a:ext cx="14315312" cy="24890372"/>
          </a:xfrm>
        </p:spPr>
        <p:txBody>
          <a:bodyPr/>
          <a:lstStyle>
            <a:lvl1pPr>
              <a:defRPr sz="14796"/>
            </a:lvl1pPr>
            <a:lvl2pPr>
              <a:defRPr sz="12242"/>
            </a:lvl2pPr>
            <a:lvl3pPr>
              <a:defRPr sz="11031"/>
            </a:lvl3pPr>
            <a:lvl4pPr>
              <a:defRPr sz="9820"/>
            </a:lvl4pPr>
            <a:lvl5pPr>
              <a:defRPr sz="9820"/>
            </a:lvl5pPr>
            <a:lvl6pPr>
              <a:defRPr sz="9820"/>
            </a:lvl6pPr>
            <a:lvl7pPr>
              <a:defRPr sz="9820"/>
            </a:lvl7pPr>
            <a:lvl8pPr>
              <a:defRPr sz="9820"/>
            </a:lvl8pPr>
            <a:lvl9pPr>
              <a:defRPr sz="982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16458394" y="9670150"/>
            <a:ext cx="14320935" cy="4030057"/>
          </a:xfrm>
        </p:spPr>
        <p:txBody>
          <a:bodyPr anchor="b"/>
          <a:lstStyle>
            <a:lvl1pPr marL="0" indent="0">
              <a:buNone/>
              <a:defRPr sz="14796" b="1"/>
            </a:lvl1pPr>
            <a:lvl2pPr marL="2806133" indent="0">
              <a:buNone/>
              <a:defRPr sz="12242" b="1"/>
            </a:lvl2pPr>
            <a:lvl3pPr marL="5612267" indent="0">
              <a:buNone/>
              <a:defRPr sz="11031" b="1"/>
            </a:lvl3pPr>
            <a:lvl4pPr marL="8418398" indent="0">
              <a:buNone/>
              <a:defRPr sz="9820" b="1"/>
            </a:lvl4pPr>
            <a:lvl5pPr marL="11224532" indent="0">
              <a:buNone/>
              <a:defRPr sz="9820" b="1"/>
            </a:lvl5pPr>
            <a:lvl6pPr marL="14030663" indent="0">
              <a:buNone/>
              <a:defRPr sz="9820" b="1"/>
            </a:lvl6pPr>
            <a:lvl7pPr marL="16836799" indent="0">
              <a:buNone/>
              <a:defRPr sz="9820" b="1"/>
            </a:lvl7pPr>
            <a:lvl8pPr marL="19642932" indent="0">
              <a:buNone/>
              <a:defRPr sz="9820" b="1"/>
            </a:lvl8pPr>
            <a:lvl9pPr marL="22449062" indent="0">
              <a:buNone/>
              <a:defRPr sz="982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16458394" y="13700202"/>
            <a:ext cx="14320935" cy="24890372"/>
          </a:xfrm>
        </p:spPr>
        <p:txBody>
          <a:bodyPr/>
          <a:lstStyle>
            <a:lvl1pPr>
              <a:defRPr sz="14796"/>
            </a:lvl1pPr>
            <a:lvl2pPr>
              <a:defRPr sz="12242"/>
            </a:lvl2pPr>
            <a:lvl3pPr>
              <a:defRPr sz="11031"/>
            </a:lvl3pPr>
            <a:lvl4pPr>
              <a:defRPr sz="9820"/>
            </a:lvl4pPr>
            <a:lvl5pPr>
              <a:defRPr sz="9820"/>
            </a:lvl5pPr>
            <a:lvl6pPr>
              <a:defRPr sz="9820"/>
            </a:lvl6pPr>
            <a:lvl7pPr>
              <a:defRPr sz="9820"/>
            </a:lvl7pPr>
            <a:lvl8pPr>
              <a:defRPr sz="9820"/>
            </a:lvl8pPr>
            <a:lvl9pPr>
              <a:defRPr sz="982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DC619501-E6DA-4EA0-9EFA-1C06021A2CC2}" type="datetimeFigureOut">
              <a:rPr lang="ko-KR" altLang="en-US" smtClean="0"/>
              <a:pPr/>
              <a:t>2024-02-27</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38950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DC619501-E6DA-4EA0-9EFA-1C06021A2CC2}" type="datetimeFigureOut">
              <a:rPr lang="ko-KR" altLang="en-US" smtClean="0"/>
              <a:pPr/>
              <a:t>2024-02-27</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33505333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C619501-E6DA-4EA0-9EFA-1C06021A2CC2}" type="datetimeFigureOut">
              <a:rPr lang="ko-KR" altLang="en-US" smtClean="0"/>
              <a:pPr/>
              <a:t>2024-02-27</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127090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619970" y="1720029"/>
            <a:ext cx="10659143" cy="7320109"/>
          </a:xfrm>
        </p:spPr>
        <p:txBody>
          <a:bodyPr anchor="b"/>
          <a:lstStyle>
            <a:lvl1pPr algn="l">
              <a:defRPr sz="12242"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12667223" y="1720033"/>
            <a:ext cx="18112101" cy="36870547"/>
          </a:xfrm>
        </p:spPr>
        <p:txBody>
          <a:bodyPr/>
          <a:lstStyle>
            <a:lvl1pPr>
              <a:defRPr sz="19639"/>
            </a:lvl1pPr>
            <a:lvl2pPr>
              <a:defRPr sz="17218"/>
            </a:lvl2pPr>
            <a:lvl3pPr>
              <a:defRPr sz="14796"/>
            </a:lvl3pPr>
            <a:lvl4pPr>
              <a:defRPr sz="12242"/>
            </a:lvl4pPr>
            <a:lvl5pPr>
              <a:defRPr sz="12242"/>
            </a:lvl5pPr>
            <a:lvl6pPr>
              <a:defRPr sz="12242"/>
            </a:lvl6pPr>
            <a:lvl7pPr>
              <a:defRPr sz="12242"/>
            </a:lvl7pPr>
            <a:lvl8pPr>
              <a:defRPr sz="12242"/>
            </a:lvl8pPr>
            <a:lvl9pPr>
              <a:defRPr sz="12242"/>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1619970" y="9040138"/>
            <a:ext cx="10659143" cy="29550438"/>
          </a:xfrm>
        </p:spPr>
        <p:txBody>
          <a:bodyPr/>
          <a:lstStyle>
            <a:lvl1pPr marL="0" indent="0">
              <a:buNone/>
              <a:defRPr sz="8610"/>
            </a:lvl1pPr>
            <a:lvl2pPr marL="2806133" indent="0">
              <a:buNone/>
              <a:defRPr sz="7400"/>
            </a:lvl2pPr>
            <a:lvl3pPr marL="5612267" indent="0">
              <a:buNone/>
              <a:defRPr sz="6188"/>
            </a:lvl3pPr>
            <a:lvl4pPr marL="8418398" indent="0">
              <a:buNone/>
              <a:defRPr sz="5515"/>
            </a:lvl4pPr>
            <a:lvl5pPr marL="11224532" indent="0">
              <a:buNone/>
              <a:defRPr sz="5515"/>
            </a:lvl5pPr>
            <a:lvl6pPr marL="14030663" indent="0">
              <a:buNone/>
              <a:defRPr sz="5515"/>
            </a:lvl6pPr>
            <a:lvl7pPr marL="16836799" indent="0">
              <a:buNone/>
              <a:defRPr sz="5515"/>
            </a:lvl7pPr>
            <a:lvl8pPr marL="19642932" indent="0">
              <a:buNone/>
              <a:defRPr sz="5515"/>
            </a:lvl8pPr>
            <a:lvl9pPr marL="22449062" indent="0">
              <a:buNone/>
              <a:defRPr sz="5515"/>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C619501-E6DA-4EA0-9EFA-1C06021A2CC2}" type="datetimeFigureOut">
              <a:rPr lang="ko-KR" altLang="en-US" smtClean="0"/>
              <a:pPr/>
              <a:t>2024-02-27</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1736470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50491" y="30240447"/>
            <a:ext cx="19439573" cy="3570056"/>
          </a:xfrm>
        </p:spPr>
        <p:txBody>
          <a:bodyPr anchor="b"/>
          <a:lstStyle>
            <a:lvl1pPr algn="l">
              <a:defRPr sz="12242"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6350491" y="3860058"/>
            <a:ext cx="19439573" cy="25920383"/>
          </a:xfrm>
        </p:spPr>
        <p:txBody>
          <a:bodyPr/>
          <a:lstStyle>
            <a:lvl1pPr marL="0" indent="0">
              <a:buNone/>
              <a:defRPr sz="19639"/>
            </a:lvl1pPr>
            <a:lvl2pPr marL="2806133" indent="0">
              <a:buNone/>
              <a:defRPr sz="17218"/>
            </a:lvl2pPr>
            <a:lvl3pPr marL="5612267" indent="0">
              <a:buNone/>
              <a:defRPr sz="14796"/>
            </a:lvl3pPr>
            <a:lvl4pPr marL="8418398" indent="0">
              <a:buNone/>
              <a:defRPr sz="12242"/>
            </a:lvl4pPr>
            <a:lvl5pPr marL="11224532" indent="0">
              <a:buNone/>
              <a:defRPr sz="12242"/>
            </a:lvl5pPr>
            <a:lvl6pPr marL="14030663" indent="0">
              <a:buNone/>
              <a:defRPr sz="12242"/>
            </a:lvl6pPr>
            <a:lvl7pPr marL="16836799" indent="0">
              <a:buNone/>
              <a:defRPr sz="12242"/>
            </a:lvl7pPr>
            <a:lvl8pPr marL="19642932" indent="0">
              <a:buNone/>
              <a:defRPr sz="12242"/>
            </a:lvl8pPr>
            <a:lvl9pPr marL="22449062" indent="0">
              <a:buNone/>
              <a:defRPr sz="12242"/>
            </a:lvl9pPr>
          </a:lstStyle>
          <a:p>
            <a:endParaRPr lang="ko-KR" altLang="en-US" dirty="0"/>
          </a:p>
        </p:txBody>
      </p:sp>
      <p:sp>
        <p:nvSpPr>
          <p:cNvPr id="4" name="텍스트 개체 틀 3"/>
          <p:cNvSpPr>
            <a:spLocks noGrp="1"/>
          </p:cNvSpPr>
          <p:nvPr>
            <p:ph type="body" sz="half" idx="2"/>
          </p:nvPr>
        </p:nvSpPr>
        <p:spPr>
          <a:xfrm>
            <a:off x="6350491" y="33810505"/>
            <a:ext cx="19439573" cy="5070072"/>
          </a:xfrm>
        </p:spPr>
        <p:txBody>
          <a:bodyPr/>
          <a:lstStyle>
            <a:lvl1pPr marL="0" indent="0">
              <a:buNone/>
              <a:defRPr sz="8610"/>
            </a:lvl1pPr>
            <a:lvl2pPr marL="2806133" indent="0">
              <a:buNone/>
              <a:defRPr sz="7400"/>
            </a:lvl2pPr>
            <a:lvl3pPr marL="5612267" indent="0">
              <a:buNone/>
              <a:defRPr sz="6188"/>
            </a:lvl3pPr>
            <a:lvl4pPr marL="8418398" indent="0">
              <a:buNone/>
              <a:defRPr sz="5515"/>
            </a:lvl4pPr>
            <a:lvl5pPr marL="11224532" indent="0">
              <a:buNone/>
              <a:defRPr sz="5515"/>
            </a:lvl5pPr>
            <a:lvl6pPr marL="14030663" indent="0">
              <a:buNone/>
              <a:defRPr sz="5515"/>
            </a:lvl6pPr>
            <a:lvl7pPr marL="16836799" indent="0">
              <a:buNone/>
              <a:defRPr sz="5515"/>
            </a:lvl7pPr>
            <a:lvl8pPr marL="19642932" indent="0">
              <a:buNone/>
              <a:defRPr sz="5515"/>
            </a:lvl8pPr>
            <a:lvl9pPr marL="22449062" indent="0">
              <a:buNone/>
              <a:defRPr sz="5515"/>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C619501-E6DA-4EA0-9EFA-1C06021A2CC2}" type="datetimeFigureOut">
              <a:rPr lang="ko-KR" altLang="en-US" smtClean="0"/>
              <a:pPr/>
              <a:t>2024-02-27</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A4C19DDF-9FF1-40BF-99C7-30DCD6B3B910}" type="slidenum">
              <a:rPr lang="ko-KR" altLang="en-US" smtClean="0"/>
              <a:pPr/>
              <a:t>‹#›</a:t>
            </a:fld>
            <a:endParaRPr lang="ko-KR" altLang="en-US" dirty="0"/>
          </a:p>
        </p:txBody>
      </p:sp>
    </p:spTree>
    <p:extLst>
      <p:ext uri="{BB962C8B-B14F-4D97-AF65-F5344CB8AC3E}">
        <p14:creationId xmlns:p14="http://schemas.microsoft.com/office/powerpoint/2010/main" val="20776237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1619965" y="1730034"/>
            <a:ext cx="29159359" cy="7200107"/>
          </a:xfrm>
          <a:prstGeom prst="rect">
            <a:avLst/>
          </a:prstGeom>
        </p:spPr>
        <p:txBody>
          <a:bodyPr vert="horz" lIns="417225" tIns="208613" rIns="417225" bIns="208613"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1619965" y="10080156"/>
            <a:ext cx="29159359" cy="28510424"/>
          </a:xfrm>
          <a:prstGeom prst="rect">
            <a:avLst/>
          </a:prstGeom>
        </p:spPr>
        <p:txBody>
          <a:bodyPr vert="horz" lIns="417225" tIns="208613" rIns="417225" bIns="208613"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1619965" y="40040598"/>
            <a:ext cx="7559834" cy="2300034"/>
          </a:xfrm>
          <a:prstGeom prst="rect">
            <a:avLst/>
          </a:prstGeom>
        </p:spPr>
        <p:txBody>
          <a:bodyPr vert="horz" lIns="417225" tIns="208613" rIns="417225" bIns="208613" rtlCol="0" anchor="ctr"/>
          <a:lstStyle>
            <a:lvl1pPr algn="l">
              <a:defRPr sz="7400">
                <a:solidFill>
                  <a:schemeClr val="tx1">
                    <a:tint val="75000"/>
                  </a:schemeClr>
                </a:solidFill>
              </a:defRPr>
            </a:lvl1pPr>
          </a:lstStyle>
          <a:p>
            <a:fld id="{DC619501-E6DA-4EA0-9EFA-1C06021A2CC2}" type="datetimeFigureOut">
              <a:rPr lang="ko-KR" altLang="en-US" smtClean="0"/>
              <a:pPr/>
              <a:t>2024-02-27</a:t>
            </a:fld>
            <a:endParaRPr lang="ko-KR" altLang="en-US" dirty="0"/>
          </a:p>
        </p:txBody>
      </p:sp>
      <p:sp>
        <p:nvSpPr>
          <p:cNvPr id="5" name="바닥글 개체 틀 4"/>
          <p:cNvSpPr>
            <a:spLocks noGrp="1"/>
          </p:cNvSpPr>
          <p:nvPr>
            <p:ph type="ftr" sz="quarter" idx="3"/>
          </p:nvPr>
        </p:nvSpPr>
        <p:spPr>
          <a:xfrm>
            <a:off x="11069757" y="40040598"/>
            <a:ext cx="10259776" cy="2300034"/>
          </a:xfrm>
          <a:prstGeom prst="rect">
            <a:avLst/>
          </a:prstGeom>
        </p:spPr>
        <p:txBody>
          <a:bodyPr vert="horz" lIns="417225" tIns="208613" rIns="417225" bIns="208613" rtlCol="0" anchor="ctr"/>
          <a:lstStyle>
            <a:lvl1pPr algn="ctr">
              <a:defRPr sz="74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23219493" y="40040598"/>
            <a:ext cx="7559834" cy="2300034"/>
          </a:xfrm>
          <a:prstGeom prst="rect">
            <a:avLst/>
          </a:prstGeom>
        </p:spPr>
        <p:txBody>
          <a:bodyPr vert="horz" lIns="417225" tIns="208613" rIns="417225" bIns="208613" rtlCol="0" anchor="ctr"/>
          <a:lstStyle>
            <a:lvl1pPr algn="r">
              <a:defRPr sz="7400">
                <a:solidFill>
                  <a:schemeClr val="tx1">
                    <a:tint val="75000"/>
                  </a:schemeClr>
                </a:solidFill>
              </a:defRPr>
            </a:lvl1pPr>
          </a:lstStyle>
          <a:p>
            <a:fld id="{A4C19DDF-9FF1-40BF-99C7-30DCD6B3B910}" type="slidenum">
              <a:rPr lang="ko-KR" altLang="en-US" smtClean="0"/>
              <a:pPr/>
              <a:t>‹#›</a:t>
            </a:fld>
            <a:endParaRPr lang="ko-KR" altLang="en-US" dirty="0"/>
          </a:p>
        </p:txBody>
      </p:sp>
      <p:sp>
        <p:nvSpPr>
          <p:cNvPr id="9" name="직사각형 8"/>
          <p:cNvSpPr/>
          <p:nvPr/>
        </p:nvSpPr>
        <p:spPr>
          <a:xfrm>
            <a:off x="-17943" y="39659840"/>
            <a:ext cx="32435173" cy="653451"/>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306"/>
          </a:p>
        </p:txBody>
      </p:sp>
      <p:sp>
        <p:nvSpPr>
          <p:cNvPr id="10" name="직사각형 9"/>
          <p:cNvSpPr/>
          <p:nvPr/>
        </p:nvSpPr>
        <p:spPr>
          <a:xfrm>
            <a:off x="-17943" y="42767279"/>
            <a:ext cx="32435173" cy="544542"/>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306"/>
          </a:p>
        </p:txBody>
      </p:sp>
      <p:sp>
        <p:nvSpPr>
          <p:cNvPr id="11" name="직사각형 10"/>
          <p:cNvSpPr/>
          <p:nvPr/>
        </p:nvSpPr>
        <p:spPr>
          <a:xfrm>
            <a:off x="-17943" y="2"/>
            <a:ext cx="32435173" cy="544542"/>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306"/>
          </a:p>
        </p:txBody>
      </p:sp>
      <p:sp>
        <p:nvSpPr>
          <p:cNvPr id="12" name="직사각형 11"/>
          <p:cNvSpPr/>
          <p:nvPr/>
        </p:nvSpPr>
        <p:spPr>
          <a:xfrm rot="5400000">
            <a:off x="10443141" y="21226551"/>
            <a:ext cx="43200636" cy="747542"/>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306"/>
          </a:p>
        </p:txBody>
      </p:sp>
      <p:sp>
        <p:nvSpPr>
          <p:cNvPr id="13" name="직사각형 12"/>
          <p:cNvSpPr/>
          <p:nvPr/>
        </p:nvSpPr>
        <p:spPr>
          <a:xfrm rot="5400000">
            <a:off x="-21235520" y="21235519"/>
            <a:ext cx="43200640" cy="729602"/>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306"/>
          </a:p>
        </p:txBody>
      </p:sp>
      <p:sp>
        <p:nvSpPr>
          <p:cNvPr id="15" name="직사각형 14"/>
          <p:cNvSpPr/>
          <p:nvPr userDrawn="1"/>
        </p:nvSpPr>
        <p:spPr>
          <a:xfrm rot="5400000">
            <a:off x="13438110" y="-12758024"/>
            <a:ext cx="5595888" cy="3177848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306"/>
          </a:p>
        </p:txBody>
      </p:sp>
    </p:spTree>
    <p:extLst>
      <p:ext uri="{BB962C8B-B14F-4D97-AF65-F5344CB8AC3E}">
        <p14:creationId xmlns:p14="http://schemas.microsoft.com/office/powerpoint/2010/main" val="245039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5612267" rtl="0" eaLnBrk="1" latinLnBrk="1" hangingPunct="1">
        <a:spcBef>
          <a:spcPct val="0"/>
        </a:spcBef>
        <a:buNone/>
        <a:defRPr sz="27038" kern="1200">
          <a:solidFill>
            <a:schemeClr val="tx1"/>
          </a:solidFill>
          <a:latin typeface="+mj-lt"/>
          <a:ea typeface="+mj-ea"/>
          <a:cs typeface="+mj-cs"/>
        </a:defRPr>
      </a:lvl1pPr>
    </p:titleStyle>
    <p:bodyStyle>
      <a:lvl1pPr marL="2104600" indent="-2104600" algn="l" defTabSz="5612267" rtl="0" eaLnBrk="1" latinLnBrk="1" hangingPunct="1">
        <a:spcBef>
          <a:spcPct val="20000"/>
        </a:spcBef>
        <a:buFont typeface="Arial" panose="020B0604020202020204" pitchFamily="34" charset="0"/>
        <a:buChar char="•"/>
        <a:defRPr sz="19639" kern="1200">
          <a:solidFill>
            <a:schemeClr val="tx1"/>
          </a:solidFill>
          <a:latin typeface="+mn-lt"/>
          <a:ea typeface="+mn-ea"/>
          <a:cs typeface="+mn-cs"/>
        </a:defRPr>
      </a:lvl1pPr>
      <a:lvl2pPr marL="4559968" indent="-1753833" algn="l" defTabSz="5612267" rtl="0" eaLnBrk="1" latinLnBrk="1" hangingPunct="1">
        <a:spcBef>
          <a:spcPct val="20000"/>
        </a:spcBef>
        <a:buFont typeface="Arial" panose="020B0604020202020204" pitchFamily="34" charset="0"/>
        <a:buChar char="–"/>
        <a:defRPr sz="17218" kern="1200">
          <a:solidFill>
            <a:schemeClr val="tx1"/>
          </a:solidFill>
          <a:latin typeface="+mn-lt"/>
          <a:ea typeface="+mn-ea"/>
          <a:cs typeface="+mn-cs"/>
        </a:defRPr>
      </a:lvl2pPr>
      <a:lvl3pPr marL="7015332" indent="-1403068" algn="l" defTabSz="5612267" rtl="0" eaLnBrk="1" latinLnBrk="1" hangingPunct="1">
        <a:spcBef>
          <a:spcPct val="20000"/>
        </a:spcBef>
        <a:buFont typeface="Arial" panose="020B0604020202020204" pitchFamily="34" charset="0"/>
        <a:buChar char="•"/>
        <a:defRPr sz="14796" kern="1200">
          <a:solidFill>
            <a:schemeClr val="tx1"/>
          </a:solidFill>
          <a:latin typeface="+mn-lt"/>
          <a:ea typeface="+mn-ea"/>
          <a:cs typeface="+mn-cs"/>
        </a:defRPr>
      </a:lvl3pPr>
      <a:lvl4pPr marL="9821465" indent="-1403068" algn="l" defTabSz="5612267" rtl="0" eaLnBrk="1" latinLnBrk="1" hangingPunct="1">
        <a:spcBef>
          <a:spcPct val="20000"/>
        </a:spcBef>
        <a:buFont typeface="Arial" panose="020B0604020202020204" pitchFamily="34" charset="0"/>
        <a:buChar char="–"/>
        <a:defRPr sz="12242" kern="1200">
          <a:solidFill>
            <a:schemeClr val="tx1"/>
          </a:solidFill>
          <a:latin typeface="+mn-lt"/>
          <a:ea typeface="+mn-ea"/>
          <a:cs typeface="+mn-cs"/>
        </a:defRPr>
      </a:lvl4pPr>
      <a:lvl5pPr marL="12627598" indent="-1403068" algn="l" defTabSz="5612267" rtl="0" eaLnBrk="1" latinLnBrk="1" hangingPunct="1">
        <a:spcBef>
          <a:spcPct val="20000"/>
        </a:spcBef>
        <a:buFont typeface="Arial" panose="020B0604020202020204" pitchFamily="34" charset="0"/>
        <a:buChar char="»"/>
        <a:defRPr sz="12242" kern="1200">
          <a:solidFill>
            <a:schemeClr val="tx1"/>
          </a:solidFill>
          <a:latin typeface="+mn-lt"/>
          <a:ea typeface="+mn-ea"/>
          <a:cs typeface="+mn-cs"/>
        </a:defRPr>
      </a:lvl5pPr>
      <a:lvl6pPr marL="15433731" indent="-1403068" algn="l" defTabSz="5612267" rtl="0" eaLnBrk="1" latinLnBrk="1" hangingPunct="1">
        <a:spcBef>
          <a:spcPct val="20000"/>
        </a:spcBef>
        <a:buFont typeface="Arial" panose="020B0604020202020204" pitchFamily="34" charset="0"/>
        <a:buChar char="•"/>
        <a:defRPr sz="12242" kern="1200">
          <a:solidFill>
            <a:schemeClr val="tx1"/>
          </a:solidFill>
          <a:latin typeface="+mn-lt"/>
          <a:ea typeface="+mn-ea"/>
          <a:cs typeface="+mn-cs"/>
        </a:defRPr>
      </a:lvl6pPr>
      <a:lvl7pPr marL="18239864" indent="-1403068" algn="l" defTabSz="5612267" rtl="0" eaLnBrk="1" latinLnBrk="1" hangingPunct="1">
        <a:spcBef>
          <a:spcPct val="20000"/>
        </a:spcBef>
        <a:buFont typeface="Arial" panose="020B0604020202020204" pitchFamily="34" charset="0"/>
        <a:buChar char="•"/>
        <a:defRPr sz="12242" kern="1200">
          <a:solidFill>
            <a:schemeClr val="tx1"/>
          </a:solidFill>
          <a:latin typeface="+mn-lt"/>
          <a:ea typeface="+mn-ea"/>
          <a:cs typeface="+mn-cs"/>
        </a:defRPr>
      </a:lvl7pPr>
      <a:lvl8pPr marL="21045998" indent="-1403068" algn="l" defTabSz="5612267" rtl="0" eaLnBrk="1" latinLnBrk="1" hangingPunct="1">
        <a:spcBef>
          <a:spcPct val="20000"/>
        </a:spcBef>
        <a:buFont typeface="Arial" panose="020B0604020202020204" pitchFamily="34" charset="0"/>
        <a:buChar char="•"/>
        <a:defRPr sz="12242" kern="1200">
          <a:solidFill>
            <a:schemeClr val="tx1"/>
          </a:solidFill>
          <a:latin typeface="+mn-lt"/>
          <a:ea typeface="+mn-ea"/>
          <a:cs typeface="+mn-cs"/>
        </a:defRPr>
      </a:lvl8pPr>
      <a:lvl9pPr marL="23852131" indent="-1403068" algn="l" defTabSz="5612267" rtl="0" eaLnBrk="1" latinLnBrk="1" hangingPunct="1">
        <a:spcBef>
          <a:spcPct val="20000"/>
        </a:spcBef>
        <a:buFont typeface="Arial" panose="020B0604020202020204" pitchFamily="34" charset="0"/>
        <a:buChar char="•"/>
        <a:defRPr sz="12242" kern="1200">
          <a:solidFill>
            <a:schemeClr val="tx1"/>
          </a:solidFill>
          <a:latin typeface="+mn-lt"/>
          <a:ea typeface="+mn-ea"/>
          <a:cs typeface="+mn-cs"/>
        </a:defRPr>
      </a:lvl9pPr>
    </p:bodyStyle>
    <p:otherStyle>
      <a:defPPr>
        <a:defRPr lang="ko-KR"/>
      </a:defPPr>
      <a:lvl1pPr marL="0" algn="l" defTabSz="5612267" rtl="0" eaLnBrk="1" latinLnBrk="1" hangingPunct="1">
        <a:defRPr sz="11031" kern="1200">
          <a:solidFill>
            <a:schemeClr val="tx1"/>
          </a:solidFill>
          <a:latin typeface="+mn-lt"/>
          <a:ea typeface="+mn-ea"/>
          <a:cs typeface="+mn-cs"/>
        </a:defRPr>
      </a:lvl1pPr>
      <a:lvl2pPr marL="2806133" algn="l" defTabSz="5612267" rtl="0" eaLnBrk="1" latinLnBrk="1" hangingPunct="1">
        <a:defRPr sz="11031" kern="1200">
          <a:solidFill>
            <a:schemeClr val="tx1"/>
          </a:solidFill>
          <a:latin typeface="+mn-lt"/>
          <a:ea typeface="+mn-ea"/>
          <a:cs typeface="+mn-cs"/>
        </a:defRPr>
      </a:lvl2pPr>
      <a:lvl3pPr marL="5612267" algn="l" defTabSz="5612267" rtl="0" eaLnBrk="1" latinLnBrk="1" hangingPunct="1">
        <a:defRPr sz="11031" kern="1200">
          <a:solidFill>
            <a:schemeClr val="tx1"/>
          </a:solidFill>
          <a:latin typeface="+mn-lt"/>
          <a:ea typeface="+mn-ea"/>
          <a:cs typeface="+mn-cs"/>
        </a:defRPr>
      </a:lvl3pPr>
      <a:lvl4pPr marL="8418398" algn="l" defTabSz="5612267" rtl="0" eaLnBrk="1" latinLnBrk="1" hangingPunct="1">
        <a:defRPr sz="11031" kern="1200">
          <a:solidFill>
            <a:schemeClr val="tx1"/>
          </a:solidFill>
          <a:latin typeface="+mn-lt"/>
          <a:ea typeface="+mn-ea"/>
          <a:cs typeface="+mn-cs"/>
        </a:defRPr>
      </a:lvl4pPr>
      <a:lvl5pPr marL="11224532" algn="l" defTabSz="5612267" rtl="0" eaLnBrk="1" latinLnBrk="1" hangingPunct="1">
        <a:defRPr sz="11031" kern="1200">
          <a:solidFill>
            <a:schemeClr val="tx1"/>
          </a:solidFill>
          <a:latin typeface="+mn-lt"/>
          <a:ea typeface="+mn-ea"/>
          <a:cs typeface="+mn-cs"/>
        </a:defRPr>
      </a:lvl5pPr>
      <a:lvl6pPr marL="14030663" algn="l" defTabSz="5612267" rtl="0" eaLnBrk="1" latinLnBrk="1" hangingPunct="1">
        <a:defRPr sz="11031" kern="1200">
          <a:solidFill>
            <a:schemeClr val="tx1"/>
          </a:solidFill>
          <a:latin typeface="+mn-lt"/>
          <a:ea typeface="+mn-ea"/>
          <a:cs typeface="+mn-cs"/>
        </a:defRPr>
      </a:lvl6pPr>
      <a:lvl7pPr marL="16836799" algn="l" defTabSz="5612267" rtl="0" eaLnBrk="1" latinLnBrk="1" hangingPunct="1">
        <a:defRPr sz="11031" kern="1200">
          <a:solidFill>
            <a:schemeClr val="tx1"/>
          </a:solidFill>
          <a:latin typeface="+mn-lt"/>
          <a:ea typeface="+mn-ea"/>
          <a:cs typeface="+mn-cs"/>
        </a:defRPr>
      </a:lvl7pPr>
      <a:lvl8pPr marL="19642932" algn="l" defTabSz="5612267" rtl="0" eaLnBrk="1" latinLnBrk="1" hangingPunct="1">
        <a:defRPr sz="11031" kern="1200">
          <a:solidFill>
            <a:schemeClr val="tx1"/>
          </a:solidFill>
          <a:latin typeface="+mn-lt"/>
          <a:ea typeface="+mn-ea"/>
          <a:cs typeface="+mn-cs"/>
        </a:defRPr>
      </a:lvl8pPr>
      <a:lvl9pPr marL="22449062" algn="l" defTabSz="5612267" rtl="0" eaLnBrk="1" latinLnBrk="1" hangingPunct="1">
        <a:defRPr sz="110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1.wmf"/><Relationship Id="rId26" Type="http://schemas.openxmlformats.org/officeDocument/2006/relationships/image" Target="../media/image20.png"/><Relationship Id="rId3" Type="http://schemas.openxmlformats.org/officeDocument/2006/relationships/notesSlide" Target="../notesSlides/notesSlide1.xml"/><Relationship Id="rId21" Type="http://schemas.openxmlformats.org/officeDocument/2006/relationships/image" Target="../media/image19.png"/><Relationship Id="rId7" Type="http://schemas.openxmlformats.org/officeDocument/2006/relationships/image" Target="../media/image9.jpg"/><Relationship Id="rId12" Type="http://schemas.openxmlformats.org/officeDocument/2006/relationships/image" Target="../media/image14.png"/><Relationship Id="rId17" Type="http://schemas.openxmlformats.org/officeDocument/2006/relationships/oleObject" Target="../embeddings/oleObject1.bin"/><Relationship Id="rId25" Type="http://schemas.openxmlformats.org/officeDocument/2006/relationships/image" Target="../media/image4.wmf"/><Relationship Id="rId2" Type="http://schemas.openxmlformats.org/officeDocument/2006/relationships/slideLayout" Target="../slideLayouts/slideLayout1.xml"/><Relationship Id="rId16" Type="http://schemas.openxmlformats.org/officeDocument/2006/relationships/image" Target="../media/image18.png"/><Relationship Id="rId20" Type="http://schemas.openxmlformats.org/officeDocument/2006/relationships/image" Target="../media/image2.wmf"/><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oleObject" Target="../embeddings/oleObject4.bin"/><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3.wmf"/><Relationship Id="rId28" Type="http://schemas.openxmlformats.org/officeDocument/2006/relationships/image" Target="../media/image5.wmf"/><Relationship Id="rId10" Type="http://schemas.openxmlformats.org/officeDocument/2006/relationships/image" Target="../media/image12.png"/><Relationship Id="rId19" Type="http://schemas.openxmlformats.org/officeDocument/2006/relationships/oleObject" Target="../embeddings/oleObject2.bin"/><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oleObject" Target="../embeddings/oleObject3.bin"/><Relationship Id="rId27"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_x785651608" descr="EMB0000390426dd"/>
          <p:cNvPicPr>
            <a:picLocks noChangeAspect="1" noChangeArrowheads="1"/>
          </p:cNvPicPr>
          <p:nvPr/>
        </p:nvPicPr>
        <p:blipFill rotWithShape="1">
          <a:blip r:embed="rId4">
            <a:extLst>
              <a:ext uri="{28A0092B-C50C-407E-A947-70E740481C1C}">
                <a14:useLocalDpi xmlns:a14="http://schemas.microsoft.com/office/drawing/2010/main" val="0"/>
              </a:ext>
            </a:extLst>
          </a:blip>
          <a:srcRect t="17662" r="5241"/>
          <a:stretch/>
        </p:blipFill>
        <p:spPr bwMode="auto">
          <a:xfrm>
            <a:off x="16415668" y="26992783"/>
            <a:ext cx="10407784" cy="3960440"/>
          </a:xfrm>
          <a:prstGeom prst="rect">
            <a:avLst/>
          </a:prstGeom>
          <a:noFill/>
          <a:extLst>
            <a:ext uri="{909E8E84-426E-40DD-AFC4-6F175D3DCCD1}">
              <a14:hiddenFill xmlns:a14="http://schemas.microsoft.com/office/drawing/2010/main">
                <a:solidFill>
                  <a:srgbClr val="FFFFFF"/>
                </a:solidFill>
              </a14:hiddenFill>
            </a:ext>
          </a:extLst>
        </p:spPr>
      </p:pic>
      <p:sp>
        <p:nvSpPr>
          <p:cNvPr id="263" name="모서리가 둥근 직사각형 262"/>
          <p:cNvSpPr/>
          <p:nvPr/>
        </p:nvSpPr>
        <p:spPr>
          <a:xfrm>
            <a:off x="16705340" y="7126711"/>
            <a:ext cx="14760000" cy="24554728"/>
          </a:xfrm>
          <a:prstGeom prst="roundRect">
            <a:avLst>
              <a:gd name="adj" fmla="val 7996"/>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ko-KR" altLang="en-US" dirty="0">
              <a:solidFill>
                <a:schemeClr val="tx1"/>
              </a:solidFill>
              <a:latin typeface="Arial Narrow" panose="020B0606020202030204" pitchFamily="34" charset="0"/>
            </a:endParaRPr>
          </a:p>
        </p:txBody>
      </p:sp>
      <p:pic>
        <p:nvPicPr>
          <p:cNvPr id="89" name="그림 88"/>
          <p:cNvPicPr>
            <a:picLocks noChangeAspect="1"/>
          </p:cNvPicPr>
          <p:nvPr/>
        </p:nvPicPr>
        <p:blipFill>
          <a:blip r:embed="rId5"/>
          <a:stretch>
            <a:fillRect/>
          </a:stretch>
        </p:blipFill>
        <p:spPr>
          <a:xfrm>
            <a:off x="1005956" y="17423855"/>
            <a:ext cx="6048672" cy="5537269"/>
          </a:xfrm>
          <a:prstGeom prst="rect">
            <a:avLst/>
          </a:prstGeom>
        </p:spPr>
      </p:pic>
      <p:grpSp>
        <p:nvGrpSpPr>
          <p:cNvPr id="14" name="그룹 13"/>
          <p:cNvGrpSpPr/>
          <p:nvPr/>
        </p:nvGrpSpPr>
        <p:grpSpPr>
          <a:xfrm>
            <a:off x="1582020" y="23616543"/>
            <a:ext cx="6624736" cy="3528392"/>
            <a:chOff x="2158084" y="18575983"/>
            <a:chExt cx="12529392" cy="5560270"/>
          </a:xfrm>
        </p:grpSpPr>
        <p:pic>
          <p:nvPicPr>
            <p:cNvPr id="7" name="그림 6"/>
            <p:cNvPicPr>
              <a:picLocks noChangeAspect="1"/>
            </p:cNvPicPr>
            <p:nvPr/>
          </p:nvPicPr>
          <p:blipFill>
            <a:blip r:embed="rId6"/>
            <a:stretch>
              <a:fillRect/>
            </a:stretch>
          </p:blipFill>
          <p:spPr>
            <a:xfrm>
              <a:off x="2158084" y="18575983"/>
              <a:ext cx="12529392" cy="5560270"/>
            </a:xfrm>
            <a:prstGeom prst="rect">
              <a:avLst/>
            </a:prstGeom>
          </p:spPr>
        </p:pic>
        <p:sp>
          <p:nvSpPr>
            <p:cNvPr id="11" name="직사각형 10"/>
            <p:cNvSpPr/>
            <p:nvPr/>
          </p:nvSpPr>
          <p:spPr>
            <a:xfrm>
              <a:off x="2374108" y="18864015"/>
              <a:ext cx="72008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직사각형 85"/>
            <p:cNvSpPr/>
            <p:nvPr/>
          </p:nvSpPr>
          <p:spPr>
            <a:xfrm>
              <a:off x="10150972" y="18864015"/>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 name="직사각형 7"/>
          <p:cNvSpPr/>
          <p:nvPr/>
        </p:nvSpPr>
        <p:spPr>
          <a:xfrm>
            <a:off x="4750372" y="1078039"/>
            <a:ext cx="23978664" cy="2554545"/>
          </a:xfrm>
          <a:prstGeom prst="rect">
            <a:avLst/>
          </a:prstGeom>
        </p:spPr>
        <p:txBody>
          <a:bodyPr wrap="square">
            <a:spAutoFit/>
          </a:bodyPr>
          <a:lstStyle/>
          <a:p>
            <a:pPr algn="ctr">
              <a:spcAft>
                <a:spcPts val="0"/>
              </a:spcAft>
            </a:pPr>
            <a:r>
              <a:rPr lang="en-US" altLang="ko-KR" sz="8000" b="1" dirty="0">
                <a:solidFill>
                  <a:schemeClr val="bg1"/>
                </a:solidFill>
                <a:latin typeface="Arial" panose="020B0604020202020204" pitchFamily="34" charset="0"/>
                <a:ea typeface="바탕" panose="02030600000101010101" pitchFamily="18" charset="-127"/>
                <a:cs typeface="Arial" panose="020B0604020202020204" pitchFamily="34" charset="0"/>
              </a:rPr>
              <a:t>Energy-Efficient </a:t>
            </a:r>
            <a:r>
              <a:rPr lang="en-US" altLang="ko-KR" sz="8000" b="1" dirty="0" err="1">
                <a:solidFill>
                  <a:schemeClr val="bg1"/>
                </a:solidFill>
                <a:latin typeface="Arial" panose="020B0604020202020204" pitchFamily="34" charset="0"/>
                <a:ea typeface="바탕" panose="02030600000101010101" pitchFamily="18" charset="-127"/>
                <a:cs typeface="Arial" panose="020B0604020202020204" pitchFamily="34" charset="0"/>
              </a:rPr>
              <a:t>Memcapacitor</a:t>
            </a:r>
            <a:r>
              <a:rPr lang="en-US" altLang="ko-KR" sz="8000" b="1" dirty="0">
                <a:solidFill>
                  <a:schemeClr val="bg1"/>
                </a:solidFill>
                <a:latin typeface="Arial" panose="020B0604020202020204" pitchFamily="34" charset="0"/>
                <a:ea typeface="바탕" panose="02030600000101010101" pitchFamily="18" charset="-127"/>
                <a:cs typeface="Arial" panose="020B0604020202020204" pitchFamily="34" charset="0"/>
              </a:rPr>
              <a:t> Based on BiFeO</a:t>
            </a:r>
            <a:r>
              <a:rPr lang="en-US" altLang="ko-KR" sz="8000" b="1" baseline="-25000" dirty="0">
                <a:solidFill>
                  <a:schemeClr val="bg1"/>
                </a:solidFill>
                <a:latin typeface="Arial" panose="020B0604020202020204" pitchFamily="34" charset="0"/>
                <a:ea typeface="바탕" panose="02030600000101010101" pitchFamily="18" charset="-127"/>
                <a:cs typeface="Arial" panose="020B0604020202020204" pitchFamily="34" charset="0"/>
              </a:rPr>
              <a:t>3  </a:t>
            </a:r>
            <a:r>
              <a:rPr lang="en-US" altLang="ko-KR" sz="8000" b="1" dirty="0">
                <a:solidFill>
                  <a:schemeClr val="bg1"/>
                </a:solidFill>
                <a:latin typeface="Arial" panose="020B0604020202020204" pitchFamily="34" charset="0"/>
                <a:ea typeface="바탕" panose="02030600000101010101" pitchFamily="18" charset="-127"/>
                <a:cs typeface="Arial" panose="020B0604020202020204" pitchFamily="34" charset="0"/>
              </a:rPr>
              <a:t>: A Feasible In-Memory Computing</a:t>
            </a:r>
            <a:endParaRPr lang="ko-KR" altLang="ko-KR" sz="8000" b="1" dirty="0">
              <a:solidFill>
                <a:schemeClr val="bg1"/>
              </a:solidFill>
              <a:effectLst/>
              <a:latin typeface="Arial" panose="020B0604020202020204" pitchFamily="34" charset="0"/>
              <a:ea typeface="바탕" panose="02030600000101010101" pitchFamily="18" charset="-127"/>
              <a:cs typeface="Arial" panose="020B0604020202020204" pitchFamily="34" charset="0"/>
            </a:endParaRPr>
          </a:p>
        </p:txBody>
      </p:sp>
      <p:sp>
        <p:nvSpPr>
          <p:cNvPr id="128" name="TextBox 127"/>
          <p:cNvSpPr txBox="1"/>
          <p:nvPr/>
        </p:nvSpPr>
        <p:spPr>
          <a:xfrm>
            <a:off x="7177200" y="3814343"/>
            <a:ext cx="19125008" cy="1638637"/>
          </a:xfrm>
          <a:prstGeom prst="rect">
            <a:avLst/>
          </a:prstGeom>
          <a:noFill/>
        </p:spPr>
        <p:txBody>
          <a:bodyPr wrap="none" lIns="86152" tIns="43076" rIns="86152" bIns="43076" rtlCol="0">
            <a:spAutoFit/>
          </a:bodyPr>
          <a:lstStyle/>
          <a:p>
            <a:pPr algn="ctr">
              <a:lnSpc>
                <a:spcPct val="150000"/>
              </a:lnSpc>
            </a:pPr>
            <a:r>
              <a:rPr lang="en-US" altLang="ko-KR" sz="4242" b="1" u="sng" dirty="0" err="1">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Jiwoong</a:t>
            </a:r>
            <a:r>
              <a:rPr lang="en-US" altLang="ko-KR" sz="4242" b="1" u="sng"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 </a:t>
            </a:r>
            <a:r>
              <a:rPr lang="en-US" altLang="ko-KR" sz="4242" b="1" u="sng" dirty="0" err="1">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Yang,</a:t>
            </a:r>
            <a:r>
              <a:rPr lang="en-US" altLang="ko-KR" sz="4242" b="1" u="sng" baseline="30000" dirty="0" err="1">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a</a:t>
            </a:r>
            <a:r>
              <a:rPr lang="en-US" altLang="ko-KR" sz="4242" b="1"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 </a:t>
            </a:r>
            <a:r>
              <a:rPr lang="en-US" altLang="ko-KR" sz="4242" b="1" dirty="0" smtClean="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and </a:t>
            </a:r>
            <a:r>
              <a:rPr lang="en-US" altLang="ko-KR" sz="4242" b="1" dirty="0" err="1">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Sanghan</a:t>
            </a:r>
            <a:r>
              <a:rPr lang="en-US" altLang="ko-KR" sz="4242" b="1"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 Lee*</a:t>
            </a:r>
            <a:r>
              <a:rPr lang="en-US" altLang="ko-KR" sz="4242" b="1" baseline="300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,a</a:t>
            </a:r>
          </a:p>
          <a:p>
            <a:pPr algn="ctr">
              <a:lnSpc>
                <a:spcPct val="150000"/>
              </a:lnSpc>
            </a:pPr>
            <a:r>
              <a:rPr lang="en-US" altLang="ko-KR" sz="2829" b="1" baseline="30000"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a</a:t>
            </a:r>
            <a:r>
              <a:rPr lang="en-US" altLang="ko-KR" sz="2829" b="1" i="1"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 School of Materials Science and Engineering, </a:t>
            </a:r>
            <a:r>
              <a:rPr lang="en-US" altLang="ko-KR" sz="2829" b="1" i="1" dirty="0" err="1">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Gwangju</a:t>
            </a:r>
            <a:r>
              <a:rPr lang="en-US" altLang="ko-KR" sz="2829" b="1" i="1"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 Institute of Science and Technology, </a:t>
            </a:r>
            <a:r>
              <a:rPr lang="en-US" altLang="ko-KR" sz="2829" b="1" i="1" dirty="0" err="1">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Gwangju</a:t>
            </a:r>
            <a:r>
              <a:rPr lang="en-US" altLang="ko-KR" sz="2829" b="1" i="1" dirty="0">
                <a:solidFill>
                  <a:schemeClr val="bg1"/>
                </a:solidFill>
                <a:effectLst>
                  <a:outerShdw blurRad="38100" dist="38100" dir="2700000" algn="tl">
                    <a:srgbClr val="000000">
                      <a:alpha val="43137"/>
                    </a:srgbClr>
                  </a:outerShdw>
                </a:effectLst>
                <a:latin typeface="Arial" panose="020B0604020202020204" pitchFamily="34" charset="0"/>
                <a:ea typeface="Arial Unicode MS" panose="020B0604020202020204"/>
                <a:cs typeface="Arial" panose="020B0604020202020204" pitchFamily="34" charset="0"/>
              </a:rPr>
              <a:t>, Korea</a:t>
            </a:r>
          </a:p>
        </p:txBody>
      </p:sp>
      <p:pic>
        <p:nvPicPr>
          <p:cNvPr id="129" name="그림 128"/>
          <p:cNvPicPr>
            <a:picLocks noChangeAspect="1"/>
          </p:cNvPicPr>
          <p:nvPr/>
        </p:nvPicPr>
        <p:blipFill rotWithShape="1">
          <a:blip r:embed="rId7">
            <a:extLst>
              <a:ext uri="{28A0092B-C50C-407E-A947-70E740481C1C}">
                <a14:useLocalDpi xmlns:a14="http://schemas.microsoft.com/office/drawing/2010/main" val="0"/>
              </a:ext>
            </a:extLst>
          </a:blip>
          <a:srcRect l="739" t="6629" r="73377" b="3770"/>
          <a:stretch/>
        </p:blipFill>
        <p:spPr>
          <a:xfrm>
            <a:off x="28363676" y="717999"/>
            <a:ext cx="3219162" cy="2906984"/>
          </a:xfrm>
          <a:prstGeom prst="rect">
            <a:avLst/>
          </a:prstGeom>
        </p:spPr>
      </p:pic>
      <p:sp>
        <p:nvSpPr>
          <p:cNvPr id="130" name="도넛 129"/>
          <p:cNvSpPr/>
          <p:nvPr/>
        </p:nvSpPr>
        <p:spPr>
          <a:xfrm>
            <a:off x="1330162" y="2342110"/>
            <a:ext cx="2596395" cy="2588579"/>
          </a:xfrm>
          <a:prstGeom prst="donu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3">
              <a:solidFill>
                <a:schemeClr val="tx1"/>
              </a:solidFill>
              <a:latin typeface="Arial Narrow" panose="020B0606020202030204" pitchFamily="34" charset="0"/>
            </a:endParaRPr>
          </a:p>
        </p:txBody>
      </p:sp>
      <p:sp>
        <p:nvSpPr>
          <p:cNvPr id="131" name="도넛 130"/>
          <p:cNvSpPr/>
          <p:nvPr/>
        </p:nvSpPr>
        <p:spPr>
          <a:xfrm>
            <a:off x="-511278" y="71735"/>
            <a:ext cx="2222842" cy="2222842"/>
          </a:xfrm>
          <a:prstGeom prst="donu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3">
              <a:solidFill>
                <a:schemeClr val="tx1"/>
              </a:solidFill>
              <a:latin typeface="Arial Narrow" panose="020B0606020202030204" pitchFamily="34" charset="0"/>
            </a:endParaRPr>
          </a:p>
        </p:txBody>
      </p:sp>
      <p:sp>
        <p:nvSpPr>
          <p:cNvPr id="132" name="도넛 131"/>
          <p:cNvSpPr/>
          <p:nvPr/>
        </p:nvSpPr>
        <p:spPr>
          <a:xfrm>
            <a:off x="719118" y="1244097"/>
            <a:ext cx="1670054" cy="1670054"/>
          </a:xfrm>
          <a:prstGeom prst="donu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3">
              <a:solidFill>
                <a:schemeClr val="tx1"/>
              </a:solidFill>
              <a:latin typeface="Arial Narrow" panose="020B0606020202030204" pitchFamily="34" charset="0"/>
            </a:endParaRPr>
          </a:p>
        </p:txBody>
      </p:sp>
      <p:sp>
        <p:nvSpPr>
          <p:cNvPr id="133" name="도넛 132"/>
          <p:cNvSpPr/>
          <p:nvPr/>
        </p:nvSpPr>
        <p:spPr>
          <a:xfrm>
            <a:off x="860222" y="-439780"/>
            <a:ext cx="2224177" cy="2264995"/>
          </a:xfrm>
          <a:prstGeom prst="donu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3">
              <a:solidFill>
                <a:schemeClr val="tx1"/>
              </a:solidFill>
              <a:latin typeface="Arial Narrow" panose="020B0606020202030204" pitchFamily="34" charset="0"/>
            </a:endParaRPr>
          </a:p>
        </p:txBody>
      </p:sp>
      <p:sp>
        <p:nvSpPr>
          <p:cNvPr id="134" name="도넛 133"/>
          <p:cNvSpPr/>
          <p:nvPr/>
        </p:nvSpPr>
        <p:spPr>
          <a:xfrm>
            <a:off x="-111907" y="2337179"/>
            <a:ext cx="1670054" cy="1670054"/>
          </a:xfrm>
          <a:prstGeom prst="donu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73">
              <a:solidFill>
                <a:schemeClr val="tx1"/>
              </a:solidFill>
              <a:latin typeface="Arial Narrow" panose="020B0606020202030204" pitchFamily="34" charset="0"/>
            </a:endParaRPr>
          </a:p>
        </p:txBody>
      </p:sp>
      <p:sp>
        <p:nvSpPr>
          <p:cNvPr id="135" name="직사각형 134"/>
          <p:cNvSpPr/>
          <p:nvPr/>
        </p:nvSpPr>
        <p:spPr>
          <a:xfrm>
            <a:off x="4390332" y="0"/>
            <a:ext cx="144000" cy="50055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 name="그림 11"/>
          <p:cNvPicPr>
            <a:picLocks noChangeAspect="1"/>
          </p:cNvPicPr>
          <p:nvPr/>
        </p:nvPicPr>
        <p:blipFill>
          <a:blip r:embed="rId8"/>
          <a:stretch>
            <a:fillRect/>
          </a:stretch>
        </p:blipFill>
        <p:spPr>
          <a:xfrm>
            <a:off x="26640804" y="4224662"/>
            <a:ext cx="4994175" cy="1029841"/>
          </a:xfrm>
          <a:prstGeom prst="rect">
            <a:avLst/>
          </a:prstGeom>
        </p:spPr>
      </p:pic>
      <p:pic>
        <p:nvPicPr>
          <p:cNvPr id="138" name="그림 1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90705" y="40686117"/>
            <a:ext cx="9017879" cy="1643604"/>
          </a:xfrm>
          <a:prstGeom prst="rect">
            <a:avLst/>
          </a:prstGeom>
        </p:spPr>
      </p:pic>
      <p:sp>
        <p:nvSpPr>
          <p:cNvPr id="139" name="직사각형 138"/>
          <p:cNvSpPr/>
          <p:nvPr/>
        </p:nvSpPr>
        <p:spPr>
          <a:xfrm>
            <a:off x="24984620" y="40394407"/>
            <a:ext cx="5855914" cy="1938992"/>
          </a:xfrm>
          <a:prstGeom prst="rect">
            <a:avLst/>
          </a:prstGeom>
        </p:spPr>
        <p:txBody>
          <a:bodyPr wrap="square">
            <a:spAutoFit/>
          </a:bodyPr>
          <a:lstStyle/>
          <a:p>
            <a:pPr>
              <a:lnSpc>
                <a:spcPct val="200000"/>
              </a:lnSpc>
              <a:defRPr/>
            </a:pPr>
            <a:r>
              <a:rPr lang="en-GB" sz="4000" b="1" i="1" dirty="0" smtClean="0">
                <a:latin typeface="Arial" panose="020B0604020202020204" pitchFamily="34" charset="0"/>
                <a:cs typeface="Arial" panose="020B0604020202020204" pitchFamily="34" charset="0"/>
              </a:rPr>
              <a:t>E-mail </a:t>
            </a:r>
            <a:r>
              <a:rPr lang="en-GB" sz="4000" b="1" i="1" dirty="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yjw</a:t>
            </a:r>
            <a:r>
              <a:rPr lang="en-GB" sz="4000" b="1" i="1" dirty="0" smtClean="0">
                <a:latin typeface="Arial" panose="020B0604020202020204" pitchFamily="34" charset="0"/>
                <a:cs typeface="Arial" panose="020B0604020202020204" pitchFamily="34" charset="0"/>
              </a:rPr>
              <a:t>@gist.ac.kr</a:t>
            </a:r>
          </a:p>
          <a:p>
            <a:pPr>
              <a:defRPr/>
            </a:pPr>
            <a:r>
              <a:rPr lang="en-US" altLang="ko-KR" sz="4000" b="1" i="1" dirty="0" smtClean="0">
                <a:latin typeface="Arial" panose="020B0604020202020204" pitchFamily="34" charset="0"/>
                <a:cs typeface="Arial" panose="020B0604020202020204" pitchFamily="34" charset="0"/>
              </a:rPr>
              <a:t>TEL : 01084513457</a:t>
            </a:r>
            <a:endParaRPr lang="ko-KR" altLang="en-US" sz="4000" b="1" i="1" dirty="0">
              <a:latin typeface="Arial" panose="020B0604020202020204" pitchFamily="34" charset="0"/>
              <a:cs typeface="Arial" panose="020B0604020202020204" pitchFamily="34" charset="0"/>
            </a:endParaRPr>
          </a:p>
        </p:txBody>
      </p:sp>
      <p:pic>
        <p:nvPicPr>
          <p:cNvPr id="140" name="그림 1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964" y="40590796"/>
            <a:ext cx="7031282" cy="1834247"/>
          </a:xfrm>
          <a:prstGeom prst="rect">
            <a:avLst/>
          </a:prstGeom>
        </p:spPr>
      </p:pic>
      <p:sp>
        <p:nvSpPr>
          <p:cNvPr id="13" name="직사각형 12"/>
          <p:cNvSpPr/>
          <p:nvPr/>
        </p:nvSpPr>
        <p:spPr>
          <a:xfrm>
            <a:off x="15947616" y="5542535"/>
            <a:ext cx="504056" cy="3463584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2" name="TextBox 141"/>
          <p:cNvSpPr txBox="1"/>
          <p:nvPr/>
        </p:nvSpPr>
        <p:spPr>
          <a:xfrm>
            <a:off x="933948" y="6118599"/>
            <a:ext cx="14760000" cy="769441"/>
          </a:xfrm>
          <a:prstGeom prst="rect">
            <a:avLst/>
          </a:prstGeom>
          <a:solidFill>
            <a:srgbClr val="1F497D"/>
          </a:solidFill>
          <a:ln>
            <a:solidFill>
              <a:srgbClr val="5C5D5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ko-KR" sz="4400" b="1" dirty="0" smtClean="0">
                <a:latin typeface="Arial" panose="020B0604020202020204" pitchFamily="34" charset="0"/>
                <a:ea typeface="Arial Unicode MS" panose="020B0604020202020204"/>
                <a:cs typeface="Arial" panose="020B0604020202020204" pitchFamily="34" charset="0"/>
              </a:rPr>
              <a:t>Abstracts</a:t>
            </a:r>
          </a:p>
        </p:txBody>
      </p:sp>
      <p:sp>
        <p:nvSpPr>
          <p:cNvPr id="18" name="모서리가 둥근 직사각형 17"/>
          <p:cNvSpPr/>
          <p:nvPr/>
        </p:nvSpPr>
        <p:spPr>
          <a:xfrm>
            <a:off x="933948" y="7126711"/>
            <a:ext cx="14760000" cy="8208912"/>
          </a:xfrm>
          <a:prstGeom prst="roundRect">
            <a:avLst>
              <a:gd name="adj" fmla="val 7996"/>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ko-KR" sz="2800" dirty="0">
                <a:solidFill>
                  <a:prstClr val="black"/>
                </a:solidFill>
                <a:latin typeface="Arial Narrow" panose="020B0606020202030204" pitchFamily="34" charset="0"/>
                <a:cs typeface="Arial" panose="020B0604020202020204" pitchFamily="34" charset="0"/>
              </a:rPr>
              <a:t> </a:t>
            </a:r>
            <a:r>
              <a:rPr lang="en-US" altLang="ko-KR" sz="2800" dirty="0" smtClean="0">
                <a:solidFill>
                  <a:prstClr val="black"/>
                </a:solidFill>
                <a:latin typeface="Arial Narrow" panose="020B0606020202030204" pitchFamily="34" charset="0"/>
                <a:cs typeface="Arial" panose="020B0604020202020204" pitchFamily="34" charset="0"/>
              </a:rPr>
              <a:t>In-memory </a:t>
            </a:r>
            <a:r>
              <a:rPr lang="en-US" altLang="ko-KR" sz="2800" dirty="0">
                <a:solidFill>
                  <a:prstClr val="black"/>
                </a:solidFill>
                <a:latin typeface="Arial Narrow" panose="020B0606020202030204" pitchFamily="34" charset="0"/>
                <a:cs typeface="Arial" panose="020B0604020202020204" pitchFamily="34" charset="0"/>
              </a:rPr>
              <a:t>computing technology is gaining significant attention as a next-generation memory aimed at overcoming existing memory limitations, including the Von-Neumann bottleneck. A leading candidate for in-memory computing technology is the </a:t>
            </a:r>
            <a:r>
              <a:rPr lang="en-US" altLang="ko-KR" sz="2800" dirty="0" err="1">
                <a:solidFill>
                  <a:prstClr val="black"/>
                </a:solidFill>
                <a:latin typeface="Arial Narrow" panose="020B0606020202030204" pitchFamily="34" charset="0"/>
                <a:cs typeface="Arial" panose="020B0604020202020204" pitchFamily="34" charset="0"/>
              </a:rPr>
              <a:t>memcapacitor</a:t>
            </a:r>
            <a:r>
              <a:rPr lang="en-US" altLang="ko-KR" sz="2800" dirty="0">
                <a:solidFill>
                  <a:prstClr val="black"/>
                </a:solidFill>
                <a:latin typeface="Arial Narrow" panose="020B0606020202030204" pitchFamily="34" charset="0"/>
                <a:cs typeface="Arial" panose="020B0604020202020204" pitchFamily="34" charset="0"/>
              </a:rPr>
              <a:t>, which modulates capacitance through an external voltage. </a:t>
            </a:r>
            <a:r>
              <a:rPr lang="en-US" altLang="ko-KR" sz="2800" b="1" dirty="0" err="1">
                <a:solidFill>
                  <a:srgbClr val="FF0000"/>
                </a:solidFill>
                <a:latin typeface="Arial Narrow" panose="020B0606020202030204" pitchFamily="34" charset="0"/>
                <a:cs typeface="Arial" panose="020B0604020202020204" pitchFamily="34" charset="0"/>
              </a:rPr>
              <a:t>Memcapacitors</a:t>
            </a:r>
            <a:r>
              <a:rPr lang="en-US" altLang="ko-KR" sz="2800" b="1" dirty="0">
                <a:solidFill>
                  <a:srgbClr val="FF0000"/>
                </a:solidFill>
                <a:latin typeface="Arial Narrow" panose="020B0606020202030204" pitchFamily="34" charset="0"/>
                <a:cs typeface="Arial" panose="020B0604020202020204" pitchFamily="34" charset="0"/>
              </a:rPr>
              <a:t> are simple two-terminal devices with non-volatile capacitance</a:t>
            </a:r>
            <a:r>
              <a:rPr lang="en-US" altLang="ko-KR" sz="2800" dirty="0">
                <a:solidFill>
                  <a:prstClr val="black"/>
                </a:solidFill>
                <a:latin typeface="Arial Narrow" panose="020B0606020202030204" pitchFamily="34" charset="0"/>
                <a:cs typeface="Arial" panose="020B0604020202020204" pitchFamily="34" charset="0"/>
              </a:rPr>
              <a:t>, making them an attractive option. This study explores the application of </a:t>
            </a:r>
            <a:r>
              <a:rPr lang="en-US" altLang="ko-KR" sz="2800" dirty="0" err="1">
                <a:solidFill>
                  <a:prstClr val="black"/>
                </a:solidFill>
                <a:latin typeface="Arial Narrow" panose="020B0606020202030204" pitchFamily="34" charset="0"/>
                <a:cs typeface="Arial" panose="020B0604020202020204" pitchFamily="34" charset="0"/>
              </a:rPr>
              <a:t>memcapacitor</a:t>
            </a:r>
            <a:r>
              <a:rPr lang="en-US" altLang="ko-KR" sz="2800" dirty="0">
                <a:solidFill>
                  <a:prstClr val="black"/>
                </a:solidFill>
                <a:latin typeface="Arial Narrow" panose="020B0606020202030204" pitchFamily="34" charset="0"/>
                <a:cs typeface="Arial" panose="020B0604020202020204" pitchFamily="34" charset="0"/>
              </a:rPr>
              <a:t> using BiFeO</a:t>
            </a:r>
            <a:r>
              <a:rPr lang="en-US" altLang="ko-KR" sz="2800" baseline="-25000" dirty="0">
                <a:solidFill>
                  <a:prstClr val="black"/>
                </a:solidFill>
                <a:latin typeface="Arial Narrow" panose="020B0606020202030204" pitchFamily="34" charset="0"/>
                <a:cs typeface="Arial" panose="020B0604020202020204" pitchFamily="34" charset="0"/>
              </a:rPr>
              <a:t>3</a:t>
            </a:r>
            <a:r>
              <a:rPr lang="en-US" altLang="ko-KR" sz="2800" dirty="0">
                <a:solidFill>
                  <a:prstClr val="black"/>
                </a:solidFill>
                <a:latin typeface="Arial Narrow" panose="020B0606020202030204" pitchFamily="34" charset="0"/>
                <a:cs typeface="Arial" panose="020B0604020202020204" pitchFamily="34" charset="0"/>
              </a:rPr>
              <a:t>, known for its </a:t>
            </a:r>
            <a:r>
              <a:rPr lang="en-US" altLang="ko-KR" sz="2800" dirty="0" err="1">
                <a:solidFill>
                  <a:prstClr val="black"/>
                </a:solidFill>
                <a:latin typeface="Arial Narrow" panose="020B0606020202030204" pitchFamily="34" charset="0"/>
                <a:cs typeface="Arial" panose="020B0604020202020204" pitchFamily="34" charset="0"/>
              </a:rPr>
              <a:t>multiferroic</a:t>
            </a:r>
            <a:r>
              <a:rPr lang="en-US" altLang="ko-KR" sz="2800" dirty="0">
                <a:solidFill>
                  <a:prstClr val="black"/>
                </a:solidFill>
                <a:latin typeface="Arial Narrow" panose="020B0606020202030204" pitchFamily="34" charset="0"/>
                <a:cs typeface="Arial" panose="020B0604020202020204" pitchFamily="34" charset="0"/>
              </a:rPr>
              <a:t> characteristics and stable resistance modulation properties</a:t>
            </a:r>
            <a:endParaRPr lang="ko-KR" altLang="ko-KR" sz="2800" dirty="0">
              <a:solidFill>
                <a:prstClr val="black"/>
              </a:solidFill>
              <a:latin typeface="Arial Narrow" panose="020B0606020202030204" pitchFamily="34" charset="0"/>
              <a:cs typeface="Arial" panose="020B0604020202020204" pitchFamily="34" charset="0"/>
            </a:endParaRPr>
          </a:p>
          <a:p>
            <a:pPr lvl="0" algn="just"/>
            <a:r>
              <a:rPr lang="en-US" altLang="ko-KR" sz="2800" b="1" dirty="0">
                <a:solidFill>
                  <a:srgbClr val="FF0000"/>
                </a:solidFill>
                <a:latin typeface="Arial Narrow" panose="020B0606020202030204" pitchFamily="34" charset="0"/>
                <a:cs typeface="Arial" panose="020B0604020202020204" pitchFamily="34" charset="0"/>
              </a:rPr>
              <a:t>Epitaxial thin films of BiFeO</a:t>
            </a:r>
            <a:r>
              <a:rPr lang="en-US" altLang="ko-KR" sz="2800" b="1" baseline="-25000" dirty="0">
                <a:solidFill>
                  <a:srgbClr val="FF0000"/>
                </a:solidFill>
                <a:latin typeface="Arial Narrow" panose="020B0606020202030204" pitchFamily="34" charset="0"/>
                <a:cs typeface="Arial" panose="020B0604020202020204" pitchFamily="34" charset="0"/>
              </a:rPr>
              <a:t>3</a:t>
            </a:r>
            <a:r>
              <a:rPr lang="en-US" altLang="ko-KR" sz="2800" b="1" dirty="0">
                <a:solidFill>
                  <a:srgbClr val="FF0000"/>
                </a:solidFill>
                <a:latin typeface="Arial Narrow" panose="020B0606020202030204" pitchFamily="34" charset="0"/>
                <a:cs typeface="Arial" panose="020B0604020202020204" pitchFamily="34" charset="0"/>
              </a:rPr>
              <a:t>(BFO)/SrRuO</a:t>
            </a:r>
            <a:r>
              <a:rPr lang="en-US" altLang="ko-KR" sz="2800" b="1" baseline="-25000" dirty="0">
                <a:solidFill>
                  <a:srgbClr val="FF0000"/>
                </a:solidFill>
                <a:latin typeface="Arial Narrow" panose="020B0606020202030204" pitchFamily="34" charset="0"/>
                <a:cs typeface="Arial" panose="020B0604020202020204" pitchFamily="34" charset="0"/>
              </a:rPr>
              <a:t>3</a:t>
            </a:r>
            <a:r>
              <a:rPr lang="en-US" altLang="ko-KR" sz="2800" b="1" dirty="0">
                <a:solidFill>
                  <a:srgbClr val="FF0000"/>
                </a:solidFill>
                <a:latin typeface="Arial Narrow" panose="020B0606020202030204" pitchFamily="34" charset="0"/>
                <a:cs typeface="Arial" panose="020B0604020202020204" pitchFamily="34" charset="0"/>
              </a:rPr>
              <a:t>(SRO) on a SrTiO</a:t>
            </a:r>
            <a:r>
              <a:rPr lang="en-US" altLang="ko-KR" sz="2800" b="1" baseline="-25000" dirty="0">
                <a:solidFill>
                  <a:srgbClr val="FF0000"/>
                </a:solidFill>
                <a:latin typeface="Arial Narrow" panose="020B0606020202030204" pitchFamily="34" charset="0"/>
                <a:cs typeface="Arial" panose="020B0604020202020204" pitchFamily="34" charset="0"/>
              </a:rPr>
              <a:t>3</a:t>
            </a:r>
            <a:r>
              <a:rPr lang="en-US" altLang="ko-KR" sz="2800" b="1" dirty="0">
                <a:solidFill>
                  <a:srgbClr val="FF0000"/>
                </a:solidFill>
                <a:latin typeface="Arial Narrow" panose="020B0606020202030204" pitchFamily="34" charset="0"/>
                <a:cs typeface="Arial" panose="020B0604020202020204" pitchFamily="34" charset="0"/>
              </a:rPr>
              <a:t> (001) substrate were successfully fabricated using pulsed laser deposition (PLD). </a:t>
            </a:r>
            <a:r>
              <a:rPr lang="en-US" altLang="ko-KR" sz="2800" dirty="0">
                <a:solidFill>
                  <a:prstClr val="black"/>
                </a:solidFill>
                <a:latin typeface="Arial Narrow" panose="020B0606020202030204" pitchFamily="34" charset="0"/>
                <a:cs typeface="Arial" panose="020B0604020202020204" pitchFamily="34" charset="0"/>
              </a:rPr>
              <a:t>Based on the X-ray </a:t>
            </a:r>
            <a:r>
              <a:rPr lang="en-US" altLang="ko-KR" sz="2800" dirty="0" err="1">
                <a:solidFill>
                  <a:prstClr val="black"/>
                </a:solidFill>
                <a:latin typeface="Arial Narrow" panose="020B0606020202030204" pitchFamily="34" charset="0"/>
                <a:cs typeface="Arial" panose="020B0604020202020204" pitchFamily="34" charset="0"/>
              </a:rPr>
              <a:t>photoelecron</a:t>
            </a:r>
            <a:r>
              <a:rPr lang="en-US" altLang="ko-KR" sz="2800" dirty="0">
                <a:solidFill>
                  <a:prstClr val="black"/>
                </a:solidFill>
                <a:latin typeface="Arial Narrow" panose="020B0606020202030204" pitchFamily="34" charset="0"/>
                <a:cs typeface="Arial" panose="020B0604020202020204" pitchFamily="34" charset="0"/>
              </a:rPr>
              <a:t> spectroscopy (XPS) measurement, we found that the origin of </a:t>
            </a:r>
            <a:r>
              <a:rPr lang="en-US" altLang="ko-KR" sz="2800" dirty="0" err="1">
                <a:solidFill>
                  <a:prstClr val="black"/>
                </a:solidFill>
                <a:latin typeface="Arial Narrow" panose="020B0606020202030204" pitchFamily="34" charset="0"/>
                <a:cs typeface="Arial" panose="020B0604020202020204" pitchFamily="34" charset="0"/>
              </a:rPr>
              <a:t>memcapacitive</a:t>
            </a:r>
            <a:r>
              <a:rPr lang="en-US" altLang="ko-KR" sz="2800" dirty="0">
                <a:solidFill>
                  <a:prstClr val="black"/>
                </a:solidFill>
                <a:latin typeface="Arial Narrow" panose="020B0606020202030204" pitchFamily="34" charset="0"/>
                <a:cs typeface="Arial" panose="020B0604020202020204" pitchFamily="34" charset="0"/>
              </a:rPr>
              <a:t> properties in the Pt/BFO/SRO capacitor structure was caused by the Fe oxidation state and the presence of oxygen vacancies of the BFO layers. To confirm the stable memory characteristics of the optimized BFO thin film, we connected it to SPECTRUM's DIP commercial device through wire bonding.</a:t>
            </a:r>
            <a:endParaRPr lang="ko-KR" altLang="ko-KR" sz="2800" dirty="0">
              <a:solidFill>
                <a:prstClr val="black"/>
              </a:solidFill>
              <a:latin typeface="Arial Narrow" panose="020B0606020202030204" pitchFamily="34" charset="0"/>
              <a:cs typeface="Arial" panose="020B0604020202020204" pitchFamily="34" charset="0"/>
            </a:endParaRPr>
          </a:p>
          <a:p>
            <a:pPr lvl="0" algn="just"/>
            <a:r>
              <a:rPr lang="en-US" altLang="ko-KR" sz="2800" dirty="0">
                <a:solidFill>
                  <a:prstClr val="black"/>
                </a:solidFill>
                <a:latin typeface="Arial Narrow" panose="020B0606020202030204" pitchFamily="34" charset="0"/>
                <a:cs typeface="Arial" panose="020B0604020202020204" pitchFamily="34" charset="0"/>
              </a:rPr>
              <a:t>Our observations uncovered distinguishable capacitance states depending on external bias voltage, including </a:t>
            </a:r>
            <a:r>
              <a:rPr lang="en-US" altLang="ko-KR" sz="2800" b="1" dirty="0">
                <a:solidFill>
                  <a:srgbClr val="FF0000"/>
                </a:solidFill>
                <a:latin typeface="Arial Narrow" panose="020B0606020202030204" pitchFamily="34" charset="0"/>
                <a:cs typeface="Arial" panose="020B0604020202020204" pitchFamily="34" charset="0"/>
              </a:rPr>
              <a:t>multilevel </a:t>
            </a:r>
            <a:r>
              <a:rPr lang="en-US" altLang="ko-KR" sz="2800" b="1" dirty="0" smtClean="0">
                <a:solidFill>
                  <a:srgbClr val="FF0000"/>
                </a:solidFill>
                <a:latin typeface="Arial Narrow" panose="020B0606020202030204" pitchFamily="34" charset="0"/>
                <a:cs typeface="Arial" panose="020B0604020202020204" pitchFamily="34" charset="0"/>
              </a:rPr>
              <a:t>capacitive states </a:t>
            </a:r>
            <a:r>
              <a:rPr lang="en-US" altLang="ko-KR" sz="2800" dirty="0" smtClean="0">
                <a:solidFill>
                  <a:schemeClr val="tx1"/>
                </a:solidFill>
                <a:latin typeface="Arial Narrow" panose="020B0606020202030204" pitchFamily="34" charset="0"/>
                <a:cs typeface="Arial" panose="020B0604020202020204" pitchFamily="34" charset="0"/>
              </a:rPr>
              <a:t>that were repeatable and reproducible in the Pt/BFO/SRO capacitor structure. </a:t>
            </a:r>
            <a:r>
              <a:rPr lang="en-US" altLang="ko-KR" sz="2800" dirty="0">
                <a:solidFill>
                  <a:prstClr val="black"/>
                </a:solidFill>
                <a:latin typeface="Arial Narrow" panose="020B0606020202030204" pitchFamily="34" charset="0"/>
                <a:cs typeface="Arial" panose="020B0604020202020204" pitchFamily="34" charset="0"/>
              </a:rPr>
              <a:t>The </a:t>
            </a:r>
            <a:r>
              <a:rPr lang="en-US" altLang="ko-KR" sz="2800" b="1" dirty="0">
                <a:solidFill>
                  <a:srgbClr val="FF0000"/>
                </a:solidFill>
                <a:latin typeface="Arial Narrow" panose="020B0606020202030204" pitchFamily="34" charset="0"/>
                <a:cs typeface="Arial" panose="020B0604020202020204" pitchFamily="34" charset="0"/>
              </a:rPr>
              <a:t>capacitance state was continuously modulated by applying repeated pulse voltages</a:t>
            </a:r>
            <a:r>
              <a:rPr lang="en-US" altLang="ko-KR" sz="2800" b="1" dirty="0">
                <a:solidFill>
                  <a:prstClr val="black"/>
                </a:solidFill>
                <a:latin typeface="Arial Narrow" panose="020B0606020202030204" pitchFamily="34" charset="0"/>
                <a:cs typeface="Arial" panose="020B0604020202020204" pitchFamily="34" charset="0"/>
              </a:rPr>
              <a:t> </a:t>
            </a:r>
            <a:r>
              <a:rPr lang="en-US" altLang="ko-KR" sz="2800" dirty="0">
                <a:solidFill>
                  <a:prstClr val="black"/>
                </a:solidFill>
                <a:latin typeface="Arial Narrow" panose="020B0606020202030204" pitchFamily="34" charset="0"/>
                <a:cs typeface="Arial" panose="020B0604020202020204" pitchFamily="34" charset="0"/>
              </a:rPr>
              <a:t>of 3 V, 50 </a:t>
            </a:r>
            <a:r>
              <a:rPr lang="ko-KR" altLang="ko-KR" sz="2800" dirty="0" err="1">
                <a:solidFill>
                  <a:prstClr val="black"/>
                </a:solidFill>
                <a:latin typeface="Arial Narrow" panose="020B0606020202030204" pitchFamily="34" charset="0"/>
                <a:cs typeface="Arial" panose="020B0604020202020204" pitchFamily="34" charset="0"/>
              </a:rPr>
              <a:t>μ</a:t>
            </a:r>
            <a:r>
              <a:rPr lang="en-US" altLang="ko-KR" sz="2800" dirty="0">
                <a:solidFill>
                  <a:prstClr val="black"/>
                </a:solidFill>
                <a:latin typeface="Arial Narrow" panose="020B0606020202030204" pitchFamily="34" charset="0"/>
                <a:cs typeface="Arial" panose="020B0604020202020204" pitchFamily="34" charset="0"/>
              </a:rPr>
              <a:t>s, demonstrating the potential of BFO for use in neuromorphic devices. This study introduces the possibility of manufacturing ultra-low power in-memory devices as an experiment that the capacitance of BFO varies by a small pulse voltage</a:t>
            </a:r>
            <a:r>
              <a:rPr lang="en-US" altLang="ko-KR" sz="2800" dirty="0" smtClean="0">
                <a:solidFill>
                  <a:prstClr val="black"/>
                </a:solidFill>
                <a:latin typeface="Arial Narrow" panose="020B0606020202030204" pitchFamily="34" charset="0"/>
                <a:cs typeface="Arial" panose="020B0604020202020204" pitchFamily="34" charset="0"/>
              </a:rPr>
              <a:t>.</a:t>
            </a:r>
            <a:endParaRPr lang="ko-KR" altLang="en-US" dirty="0">
              <a:solidFill>
                <a:schemeClr val="tx1"/>
              </a:solidFill>
              <a:latin typeface="Arial Narrow" panose="020B0606020202030204" pitchFamily="34" charset="0"/>
            </a:endParaRPr>
          </a:p>
        </p:txBody>
      </p:sp>
      <p:sp>
        <p:nvSpPr>
          <p:cNvPr id="150" name="TextBox 149"/>
          <p:cNvSpPr txBox="1"/>
          <p:nvPr/>
        </p:nvSpPr>
        <p:spPr>
          <a:xfrm>
            <a:off x="933948" y="15839679"/>
            <a:ext cx="14760000" cy="769441"/>
          </a:xfrm>
          <a:prstGeom prst="rect">
            <a:avLst/>
          </a:prstGeom>
          <a:solidFill>
            <a:srgbClr val="1F497D"/>
          </a:solidFill>
          <a:ln>
            <a:solidFill>
              <a:srgbClr val="5C5D5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ko-KR" sz="4400" b="1" dirty="0" smtClean="0">
                <a:latin typeface="Arial" panose="020B0604020202020204" pitchFamily="34" charset="0"/>
                <a:ea typeface="Arial Unicode MS" panose="020B0604020202020204"/>
                <a:cs typeface="Arial" panose="020B0604020202020204" pitchFamily="34" charset="0"/>
              </a:rPr>
              <a:t>Introduction</a:t>
            </a:r>
          </a:p>
        </p:txBody>
      </p:sp>
      <p:sp>
        <p:nvSpPr>
          <p:cNvPr id="2" name="직사각형 1"/>
          <p:cNvSpPr/>
          <p:nvPr/>
        </p:nvSpPr>
        <p:spPr>
          <a:xfrm>
            <a:off x="1346046" y="31281329"/>
            <a:ext cx="4824536" cy="400110"/>
          </a:xfrm>
          <a:prstGeom prst="rect">
            <a:avLst/>
          </a:prstGeom>
        </p:spPr>
        <p:txBody>
          <a:bodyPr wrap="square">
            <a:spAutoFit/>
          </a:bodyPr>
          <a:lstStyle/>
          <a:p>
            <a:r>
              <a:rPr lang="en-US" altLang="ko-KR" sz="2000" i="1" dirty="0">
                <a:solidFill>
                  <a:srgbClr val="222222"/>
                </a:solidFill>
                <a:latin typeface="Arial" panose="020B0604020202020204" pitchFamily="34" charset="0"/>
              </a:rPr>
              <a:t>Nature Electronics, 2021, 4.10: 748-756</a:t>
            </a:r>
            <a:endParaRPr lang="ko-KR" altLang="en-US" sz="2000" dirty="0"/>
          </a:p>
        </p:txBody>
      </p:sp>
      <p:sp>
        <p:nvSpPr>
          <p:cNvPr id="23" name="모서리가 둥근 직사각형 22"/>
          <p:cNvSpPr/>
          <p:nvPr/>
        </p:nvSpPr>
        <p:spPr>
          <a:xfrm>
            <a:off x="935588" y="16847791"/>
            <a:ext cx="14760000" cy="22610512"/>
          </a:xfrm>
          <a:prstGeom prst="roundRect">
            <a:avLst>
              <a:gd name="adj" fmla="val 7996"/>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ko-KR" altLang="en-US" dirty="0">
              <a:solidFill>
                <a:schemeClr val="tx1"/>
              </a:solidFill>
            </a:endParaRPr>
          </a:p>
        </p:txBody>
      </p:sp>
      <p:pic>
        <p:nvPicPr>
          <p:cNvPr id="3" name="그림 2"/>
          <p:cNvPicPr>
            <a:picLocks noChangeAspect="1"/>
          </p:cNvPicPr>
          <p:nvPr/>
        </p:nvPicPr>
        <p:blipFill>
          <a:blip r:embed="rId10"/>
          <a:stretch>
            <a:fillRect/>
          </a:stretch>
        </p:blipFill>
        <p:spPr>
          <a:xfrm>
            <a:off x="1149972" y="27648991"/>
            <a:ext cx="5189376" cy="3384376"/>
          </a:xfrm>
          <a:prstGeom prst="rect">
            <a:avLst/>
          </a:prstGeom>
        </p:spPr>
      </p:pic>
      <p:pic>
        <p:nvPicPr>
          <p:cNvPr id="4" name="그림 3"/>
          <p:cNvPicPr>
            <a:picLocks noChangeAspect="1"/>
          </p:cNvPicPr>
          <p:nvPr/>
        </p:nvPicPr>
        <p:blipFill rotWithShape="1">
          <a:blip r:embed="rId11"/>
          <a:srcRect l="6845" t="10177"/>
          <a:stretch/>
        </p:blipFill>
        <p:spPr>
          <a:xfrm>
            <a:off x="6190532" y="28297063"/>
            <a:ext cx="3998479" cy="3024336"/>
          </a:xfrm>
          <a:prstGeom prst="rect">
            <a:avLst/>
          </a:prstGeom>
        </p:spPr>
      </p:pic>
      <p:sp>
        <p:nvSpPr>
          <p:cNvPr id="6" name="직사각형 5"/>
          <p:cNvSpPr/>
          <p:nvPr/>
        </p:nvSpPr>
        <p:spPr>
          <a:xfrm>
            <a:off x="6262540" y="31281329"/>
            <a:ext cx="3817071" cy="400110"/>
          </a:xfrm>
          <a:prstGeom prst="rect">
            <a:avLst/>
          </a:prstGeom>
        </p:spPr>
        <p:txBody>
          <a:bodyPr wrap="none">
            <a:spAutoFit/>
          </a:bodyPr>
          <a:lstStyle/>
          <a:p>
            <a:r>
              <a:rPr lang="en-US" altLang="ko-KR" sz="2000" i="1" dirty="0">
                <a:solidFill>
                  <a:srgbClr val="222222"/>
                </a:solidFill>
                <a:latin typeface="Arial" panose="020B0604020202020204" pitchFamily="34" charset="0"/>
              </a:rPr>
              <a:t>Exploration</a:t>
            </a:r>
            <a:r>
              <a:rPr lang="en-US" altLang="ko-KR" sz="2000" dirty="0">
                <a:solidFill>
                  <a:srgbClr val="222222"/>
                </a:solidFill>
                <a:latin typeface="Arial" panose="020B0604020202020204" pitchFamily="34" charset="0"/>
              </a:rPr>
              <a:t>. 2023. p. 20220126.</a:t>
            </a:r>
            <a:endParaRPr lang="ko-KR" altLang="en-US" sz="2000" dirty="0"/>
          </a:p>
        </p:txBody>
      </p:sp>
      <p:sp>
        <p:nvSpPr>
          <p:cNvPr id="9" name="직사각형 8"/>
          <p:cNvSpPr/>
          <p:nvPr/>
        </p:nvSpPr>
        <p:spPr>
          <a:xfrm>
            <a:off x="1365996" y="27504975"/>
            <a:ext cx="6408712" cy="400110"/>
          </a:xfrm>
          <a:prstGeom prst="rect">
            <a:avLst/>
          </a:prstGeom>
        </p:spPr>
        <p:txBody>
          <a:bodyPr wrap="square">
            <a:spAutoFit/>
          </a:bodyPr>
          <a:lstStyle/>
          <a:p>
            <a:r>
              <a:rPr lang="en-US" altLang="ko-KR" sz="2000" dirty="0"/>
              <a:t>Advanced Intelligent Systems, 2022, 4.8: 2100258.</a:t>
            </a:r>
            <a:endParaRPr lang="ko-KR" altLang="en-US" sz="2000" dirty="0"/>
          </a:p>
        </p:txBody>
      </p:sp>
      <p:sp>
        <p:nvSpPr>
          <p:cNvPr id="70" name="TextBox 69"/>
          <p:cNvSpPr txBox="1"/>
          <p:nvPr/>
        </p:nvSpPr>
        <p:spPr>
          <a:xfrm>
            <a:off x="16633332" y="6118599"/>
            <a:ext cx="14760000" cy="769441"/>
          </a:xfrm>
          <a:prstGeom prst="rect">
            <a:avLst/>
          </a:prstGeom>
          <a:solidFill>
            <a:srgbClr val="1F497D"/>
          </a:solidFill>
          <a:ln>
            <a:solidFill>
              <a:srgbClr val="5C5D5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ko-KR" sz="4400" b="1" dirty="0" smtClean="0">
                <a:latin typeface="Arial" panose="020B0604020202020204" pitchFamily="34" charset="0"/>
                <a:ea typeface="Arial Unicode MS" panose="020B0604020202020204"/>
                <a:cs typeface="Arial" panose="020B0604020202020204" pitchFamily="34" charset="0"/>
              </a:rPr>
              <a:t>Results</a:t>
            </a:r>
          </a:p>
        </p:txBody>
      </p:sp>
      <p:pic>
        <p:nvPicPr>
          <p:cNvPr id="78" name="그림 77" descr="스크린샷, 패턴, 다채로움, 직사각형이(가) 표시된 사진&#10;&#10;자동 생성된 설명">
            <a:extLst>
              <a:ext uri="{FF2B5EF4-FFF2-40B4-BE49-F238E27FC236}">
                <a16:creationId xmlns:a16="http://schemas.microsoft.com/office/drawing/2014/main" id="{C36601D8-8A59-78B4-4A35-CA44EA1A47C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5956" y="31825455"/>
            <a:ext cx="8903558" cy="3240361"/>
          </a:xfrm>
          <a:prstGeom prst="rect">
            <a:avLst/>
          </a:prstGeom>
          <a:noFill/>
          <a:ln>
            <a:noFill/>
          </a:ln>
        </p:spPr>
      </p:pic>
      <p:pic>
        <p:nvPicPr>
          <p:cNvPr id="88" name="Picture 2" descr="https://www.purdue.edu/uns/images/2019/von-neuman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05010" y="20592207"/>
            <a:ext cx="4363571" cy="2664296"/>
          </a:xfrm>
          <a:prstGeom prst="rect">
            <a:avLst/>
          </a:prstGeom>
          <a:noFill/>
          <a:extLst>
            <a:ext uri="{909E8E84-426E-40DD-AFC4-6F175D3DCCD1}">
              <a14:hiddenFill xmlns:a14="http://schemas.microsoft.com/office/drawing/2010/main">
                <a:solidFill>
                  <a:srgbClr val="FFFFFF"/>
                </a:solidFill>
              </a14:hiddenFill>
            </a:ext>
          </a:extLst>
        </p:spPr>
      </p:pic>
      <p:sp>
        <p:nvSpPr>
          <p:cNvPr id="15" name="직사각형 14"/>
          <p:cNvSpPr/>
          <p:nvPr/>
        </p:nvSpPr>
        <p:spPr>
          <a:xfrm>
            <a:off x="1798044" y="23040479"/>
            <a:ext cx="3700052" cy="400110"/>
          </a:xfrm>
          <a:prstGeom prst="rect">
            <a:avLst/>
          </a:prstGeom>
        </p:spPr>
        <p:txBody>
          <a:bodyPr wrap="none">
            <a:spAutoFit/>
          </a:bodyPr>
          <a:lstStyle/>
          <a:p>
            <a:r>
              <a:rPr lang="en-US" altLang="ko-KR" sz="2000" i="1" dirty="0">
                <a:solidFill>
                  <a:srgbClr val="222222"/>
                </a:solidFill>
                <a:latin typeface="Arial" panose="020B0604020202020204" pitchFamily="34" charset="0"/>
              </a:rPr>
              <a:t>nature</a:t>
            </a:r>
            <a:r>
              <a:rPr lang="en-US" altLang="ko-KR" sz="2000" dirty="0">
                <a:solidFill>
                  <a:srgbClr val="222222"/>
                </a:solidFill>
                <a:latin typeface="Arial" panose="020B0604020202020204" pitchFamily="34" charset="0"/>
              </a:rPr>
              <a:t>, 2008, 453.7191: 80-83.</a:t>
            </a:r>
            <a:endParaRPr lang="ko-KR" altLang="en-US" sz="2000" dirty="0"/>
          </a:p>
        </p:txBody>
      </p:sp>
      <p:sp>
        <p:nvSpPr>
          <p:cNvPr id="93" name="타원 92"/>
          <p:cNvSpPr/>
          <p:nvPr/>
        </p:nvSpPr>
        <p:spPr>
          <a:xfrm>
            <a:off x="6875735" y="17495863"/>
            <a:ext cx="4966297" cy="93023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b="1" dirty="0">
              <a:solidFill>
                <a:schemeClr val="tx1"/>
              </a:solidFill>
            </a:endParaRPr>
          </a:p>
        </p:txBody>
      </p:sp>
      <p:sp>
        <p:nvSpPr>
          <p:cNvPr id="94" name="TextBox 93"/>
          <p:cNvSpPr txBox="1"/>
          <p:nvPr/>
        </p:nvSpPr>
        <p:spPr>
          <a:xfrm>
            <a:off x="6766596" y="17576262"/>
            <a:ext cx="5184576" cy="1446550"/>
          </a:xfrm>
          <a:prstGeom prst="rect">
            <a:avLst/>
          </a:prstGeom>
          <a:noFill/>
        </p:spPr>
        <p:txBody>
          <a:bodyPr wrap="square" rtlCol="0">
            <a:spAutoFit/>
          </a:bodyPr>
          <a:lstStyle/>
          <a:p>
            <a:pPr algn="ctr"/>
            <a:r>
              <a:rPr lang="en-US" altLang="ko-KR" sz="4400" b="1" i="1" dirty="0" err="1" smtClean="0">
                <a:latin typeface="Arial" panose="020B0604020202020204" pitchFamily="34" charset="0"/>
                <a:cs typeface="Arial" panose="020B0604020202020204" pitchFamily="34" charset="0"/>
              </a:rPr>
              <a:t>Memcapacitor</a:t>
            </a:r>
            <a:endParaRPr lang="ko-KR" altLang="en-US" sz="4400" b="1" i="1" dirty="0">
              <a:latin typeface="Arial" panose="020B0604020202020204" pitchFamily="34" charset="0"/>
              <a:cs typeface="Arial" panose="020B0604020202020204" pitchFamily="34" charset="0"/>
            </a:endParaRPr>
          </a:p>
        </p:txBody>
      </p:sp>
      <p:sp>
        <p:nvSpPr>
          <p:cNvPr id="95" name="TextBox 94"/>
          <p:cNvSpPr txBox="1"/>
          <p:nvPr/>
        </p:nvSpPr>
        <p:spPr>
          <a:xfrm>
            <a:off x="7054628" y="18575983"/>
            <a:ext cx="8136904" cy="307776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altLang="ko-KR" sz="2800" b="1" dirty="0" smtClean="0">
                <a:latin typeface="Arial Narrow" panose="020B0606020202030204" pitchFamily="34" charset="0"/>
                <a:cs typeface="Arial" panose="020B0604020202020204" pitchFamily="34" charset="0"/>
              </a:rPr>
              <a:t>Memory + Capacitor  </a:t>
            </a:r>
            <a:r>
              <a:rPr lang="en-US" altLang="ko-KR" sz="2800" b="1" dirty="0" smtClean="0">
                <a:latin typeface="Arial Narrow" panose="020B0606020202030204" pitchFamily="34" charset="0"/>
                <a:cs typeface="Arial" panose="020B0604020202020204" pitchFamily="34" charset="0"/>
                <a:sym typeface="Wingdings" panose="05000000000000000000" pitchFamily="2" charset="2"/>
              </a:rPr>
              <a:t> </a:t>
            </a:r>
            <a:r>
              <a:rPr lang="en-US" altLang="ko-KR" sz="2800" b="1" dirty="0" err="1" smtClean="0">
                <a:latin typeface="Arial Narrow" panose="020B0606020202030204" pitchFamily="34" charset="0"/>
                <a:cs typeface="Arial" panose="020B0604020202020204" pitchFamily="34" charset="0"/>
                <a:sym typeface="Wingdings" panose="05000000000000000000" pitchFamily="2" charset="2"/>
              </a:rPr>
              <a:t>Memcapacitor</a:t>
            </a:r>
            <a:endParaRPr lang="en-US" altLang="ko-KR" sz="2800" b="1" dirty="0" smtClean="0">
              <a:latin typeface="Arial Narrow" panose="020B0606020202030204" pitchFamily="34" charset="0"/>
              <a:cs typeface="Arial" panose="020B0604020202020204" pitchFamily="34" charset="0"/>
              <a:sym typeface="Wingdings" panose="05000000000000000000" pitchFamily="2" charset="2"/>
            </a:endParaRPr>
          </a:p>
          <a:p>
            <a:pPr marL="457200" indent="-457200">
              <a:lnSpc>
                <a:spcPct val="150000"/>
              </a:lnSpc>
              <a:buFont typeface="Wingdings" panose="05000000000000000000" pitchFamily="2" charset="2"/>
              <a:buChar char="ü"/>
            </a:pPr>
            <a:r>
              <a:rPr lang="en-US" altLang="ko-KR" sz="2800" b="1" dirty="0" smtClean="0">
                <a:latin typeface="Arial Narrow" panose="020B0606020202030204" pitchFamily="34" charset="0"/>
                <a:cs typeface="Arial" panose="020B0604020202020204" pitchFamily="34" charset="0"/>
                <a:sym typeface="Wingdings" panose="05000000000000000000" pitchFamily="2" charset="2"/>
              </a:rPr>
              <a:t>Capacitance switching through an external voltage</a:t>
            </a:r>
          </a:p>
          <a:p>
            <a:pPr marL="457200" indent="-457200">
              <a:lnSpc>
                <a:spcPct val="150000"/>
              </a:lnSpc>
              <a:buFont typeface="Wingdings" panose="05000000000000000000" pitchFamily="2" charset="2"/>
              <a:buChar char="ü"/>
            </a:pPr>
            <a:r>
              <a:rPr lang="en-US" altLang="ko-KR" sz="2800" b="1" dirty="0" smtClean="0">
                <a:latin typeface="Arial Narrow" panose="020B0606020202030204" pitchFamily="34" charset="0"/>
                <a:cs typeface="Arial" panose="020B0604020202020204" pitchFamily="34" charset="0"/>
                <a:sym typeface="Wingdings" panose="05000000000000000000" pitchFamily="2" charset="2"/>
              </a:rPr>
              <a:t>Simple two-terminal devices</a:t>
            </a:r>
          </a:p>
          <a:p>
            <a:pPr marL="457200" indent="-457200">
              <a:lnSpc>
                <a:spcPct val="150000"/>
              </a:lnSpc>
              <a:buFont typeface="Wingdings" panose="05000000000000000000" pitchFamily="2" charset="2"/>
              <a:buChar char="ü"/>
            </a:pPr>
            <a:r>
              <a:rPr lang="en-US" altLang="ko-KR" sz="2800" b="1" dirty="0" smtClean="0">
                <a:latin typeface="Arial Narrow" panose="020B0606020202030204" pitchFamily="34" charset="0"/>
                <a:cs typeface="Arial" panose="020B0604020202020204" pitchFamily="34" charset="0"/>
              </a:rPr>
              <a:t>Non-volatile memory</a:t>
            </a:r>
          </a:p>
          <a:p>
            <a:endParaRPr lang="en-US" altLang="ko-KR" sz="2600" b="1" dirty="0">
              <a:latin typeface="Arial Narrow" panose="020B0606020202030204" pitchFamily="34" charset="0"/>
              <a:cs typeface="Arial" panose="020B0604020202020204" pitchFamily="34" charset="0"/>
            </a:endParaRPr>
          </a:p>
        </p:txBody>
      </p:sp>
      <p:sp>
        <p:nvSpPr>
          <p:cNvPr id="16" name="TextBox 15"/>
          <p:cNvSpPr txBox="1"/>
          <p:nvPr/>
        </p:nvSpPr>
        <p:spPr>
          <a:xfrm>
            <a:off x="6838604" y="21672327"/>
            <a:ext cx="4248472" cy="1200329"/>
          </a:xfrm>
          <a:prstGeom prst="rect">
            <a:avLst/>
          </a:prstGeom>
          <a:noFill/>
        </p:spPr>
        <p:txBody>
          <a:bodyPr wrap="square" rtlCol="0">
            <a:spAutoFit/>
          </a:bodyPr>
          <a:lstStyle/>
          <a:p>
            <a:pPr algn="ctr"/>
            <a:r>
              <a:rPr lang="en-US" altLang="ko-KR" sz="3600" b="1" dirty="0">
                <a:solidFill>
                  <a:srgbClr val="FF0000"/>
                </a:solidFill>
                <a:latin typeface="Arial Narrow" panose="020B0606020202030204" pitchFamily="34" charset="0"/>
              </a:rPr>
              <a:t>Available for </a:t>
            </a:r>
            <a:endParaRPr lang="en-US" altLang="ko-KR" sz="3600" b="1" dirty="0" smtClean="0">
              <a:solidFill>
                <a:srgbClr val="FF0000"/>
              </a:solidFill>
              <a:latin typeface="Arial Narrow" panose="020B0606020202030204" pitchFamily="34" charset="0"/>
            </a:endParaRPr>
          </a:p>
          <a:p>
            <a:pPr algn="ctr"/>
            <a:r>
              <a:rPr lang="en-US" altLang="ko-KR" sz="3600" b="1" dirty="0" smtClean="0">
                <a:solidFill>
                  <a:srgbClr val="FF0000"/>
                </a:solidFill>
                <a:latin typeface="Arial Narrow" panose="020B0606020202030204" pitchFamily="34" charset="0"/>
              </a:rPr>
              <a:t>in-memory computing</a:t>
            </a:r>
            <a:endParaRPr lang="ko-KR" altLang="en-US" sz="3600" b="1" dirty="0">
              <a:solidFill>
                <a:srgbClr val="FF0000"/>
              </a:solidFill>
              <a:latin typeface="Arial Narrow" panose="020B0606020202030204" pitchFamily="34" charset="0"/>
            </a:endParaRPr>
          </a:p>
        </p:txBody>
      </p:sp>
      <p:sp>
        <p:nvSpPr>
          <p:cNvPr id="97" name="TextBox 96"/>
          <p:cNvSpPr txBox="1"/>
          <p:nvPr/>
        </p:nvSpPr>
        <p:spPr>
          <a:xfrm>
            <a:off x="8782820" y="24120599"/>
            <a:ext cx="5616624" cy="307776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altLang="ko-KR" sz="2800" b="1" dirty="0" smtClean="0">
                <a:latin typeface="Arial Narrow" panose="020B0606020202030204" pitchFamily="34" charset="0"/>
                <a:cs typeface="Arial" panose="020B0604020202020204" pitchFamily="34" charset="0"/>
              </a:rPr>
              <a:t>Prevention of </a:t>
            </a:r>
            <a:r>
              <a:rPr lang="en-US" altLang="ko-KR" sz="2800" b="1" dirty="0">
                <a:latin typeface="Arial Narrow" panose="020B0606020202030204" pitchFamily="34" charset="0"/>
                <a:cs typeface="Arial" panose="020B0604020202020204" pitchFamily="34" charset="0"/>
              </a:rPr>
              <a:t>sneak </a:t>
            </a:r>
            <a:r>
              <a:rPr lang="en-US" altLang="ko-KR" sz="2800" b="1" dirty="0" smtClean="0">
                <a:latin typeface="Arial Narrow" panose="020B0606020202030204" pitchFamily="34" charset="0"/>
                <a:cs typeface="Arial" panose="020B0604020202020204" pitchFamily="34" charset="0"/>
              </a:rPr>
              <a:t>current</a:t>
            </a:r>
          </a:p>
          <a:p>
            <a:pPr marL="457200" indent="-457200">
              <a:lnSpc>
                <a:spcPct val="150000"/>
              </a:lnSpc>
              <a:buFont typeface="Wingdings" panose="05000000000000000000" pitchFamily="2" charset="2"/>
              <a:buChar char="ü"/>
            </a:pPr>
            <a:r>
              <a:rPr lang="en-US" altLang="ko-KR" sz="2800" b="1" dirty="0" smtClean="0">
                <a:latin typeface="Arial Narrow" panose="020B0606020202030204" pitchFamily="34" charset="0"/>
                <a:cs typeface="Arial" panose="020B0604020202020204" pitchFamily="34" charset="0"/>
              </a:rPr>
              <a:t>High </a:t>
            </a:r>
            <a:r>
              <a:rPr lang="en-US" altLang="ko-KR" sz="2800" b="1" dirty="0">
                <a:latin typeface="Arial Narrow" panose="020B0606020202030204" pitchFamily="34" charset="0"/>
                <a:cs typeface="Arial" panose="020B0604020202020204" pitchFamily="34" charset="0"/>
              </a:rPr>
              <a:t>effective </a:t>
            </a:r>
            <a:r>
              <a:rPr lang="en-US" altLang="ko-KR" sz="2800" b="1" dirty="0" smtClean="0">
                <a:latin typeface="Arial Narrow" panose="020B0606020202030204" pitchFamily="34" charset="0"/>
                <a:cs typeface="Arial" panose="020B0604020202020204" pitchFamily="34" charset="0"/>
              </a:rPr>
              <a:t>resistance</a:t>
            </a:r>
          </a:p>
          <a:p>
            <a:pPr marL="457200" indent="-457200">
              <a:lnSpc>
                <a:spcPct val="150000"/>
              </a:lnSpc>
              <a:buFont typeface="Wingdings" panose="05000000000000000000" pitchFamily="2" charset="2"/>
              <a:buChar char="ü"/>
            </a:pPr>
            <a:r>
              <a:rPr lang="en-US" altLang="ko-KR" sz="2800" b="1" dirty="0" smtClean="0">
                <a:latin typeface="Arial Narrow" panose="020B0606020202030204" pitchFamily="34" charset="0"/>
                <a:cs typeface="Arial" panose="020B0604020202020204" pitchFamily="34" charset="0"/>
              </a:rPr>
              <a:t>Consume </a:t>
            </a:r>
            <a:r>
              <a:rPr lang="en-US" altLang="ko-KR" sz="2800" b="1" dirty="0">
                <a:latin typeface="Arial Narrow" panose="020B0606020202030204" pitchFamily="34" charset="0"/>
                <a:cs typeface="Arial" panose="020B0604020202020204" pitchFamily="34" charset="0"/>
              </a:rPr>
              <a:t>only </a:t>
            </a:r>
            <a:r>
              <a:rPr lang="en-US" altLang="ko-KR" sz="2800" b="1" dirty="0" smtClean="0">
                <a:latin typeface="Arial Narrow" panose="020B0606020202030204" pitchFamily="34" charset="0"/>
                <a:cs typeface="Arial" panose="020B0604020202020204" pitchFamily="34" charset="0"/>
              </a:rPr>
              <a:t>dynamic power</a:t>
            </a:r>
          </a:p>
          <a:p>
            <a:pPr marL="457200" indent="-457200">
              <a:lnSpc>
                <a:spcPct val="150000"/>
              </a:lnSpc>
              <a:buFont typeface="Wingdings" panose="05000000000000000000" pitchFamily="2" charset="2"/>
              <a:buChar char="ü"/>
            </a:pPr>
            <a:r>
              <a:rPr lang="en-US" altLang="ko-KR" sz="2800" b="1" dirty="0" smtClean="0">
                <a:latin typeface="Arial Narrow" panose="020B0606020202030204" pitchFamily="34" charset="0"/>
                <a:cs typeface="Arial" panose="020B0604020202020204" pitchFamily="34" charset="0"/>
              </a:rPr>
              <a:t>Low write &amp; read energy</a:t>
            </a:r>
          </a:p>
          <a:p>
            <a:pPr marL="457200" indent="-457200">
              <a:buFont typeface="Wingdings" panose="05000000000000000000" pitchFamily="2" charset="2"/>
              <a:buChar char="v"/>
            </a:pPr>
            <a:endParaRPr lang="en-US" altLang="ko-KR" sz="2600" b="1" dirty="0">
              <a:latin typeface="Arial Narrow" panose="020B0606020202030204" pitchFamily="34" charset="0"/>
              <a:cs typeface="Arial" panose="020B0604020202020204" pitchFamily="34" charset="0"/>
            </a:endParaRPr>
          </a:p>
        </p:txBody>
      </p:sp>
      <p:sp>
        <p:nvSpPr>
          <p:cNvPr id="109" name="TextBox 108"/>
          <p:cNvSpPr txBox="1"/>
          <p:nvPr/>
        </p:nvSpPr>
        <p:spPr>
          <a:xfrm>
            <a:off x="10150973" y="27937023"/>
            <a:ext cx="4968552" cy="3016723"/>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altLang="ko-KR" sz="2600" b="1" dirty="0" smtClean="0">
                <a:latin typeface="Arial Narrow" panose="020B0606020202030204" pitchFamily="34" charset="0"/>
                <a:cs typeface="Arial" panose="020B0604020202020204" pitchFamily="34" charset="0"/>
              </a:rPr>
              <a:t>Capacitance modulation </a:t>
            </a:r>
            <a:r>
              <a:rPr lang="en-US" altLang="ko-KR" sz="2600" b="1" dirty="0">
                <a:latin typeface="Arial Narrow" panose="020B0606020202030204" pitchFamily="34" charset="0"/>
                <a:cs typeface="Arial" panose="020B0604020202020204" pitchFamily="34" charset="0"/>
              </a:rPr>
              <a:t>in </a:t>
            </a:r>
            <a:r>
              <a:rPr lang="en-US" altLang="ko-KR" sz="2600" b="1" dirty="0" smtClean="0">
                <a:latin typeface="Arial Narrow" panose="020B0606020202030204" pitchFamily="34" charset="0"/>
                <a:cs typeface="Arial" panose="020B0604020202020204" pitchFamily="34" charset="0"/>
              </a:rPr>
              <a:t>simple capacitor </a:t>
            </a:r>
            <a:r>
              <a:rPr lang="en-US" altLang="ko-KR" sz="2600" b="1" dirty="0">
                <a:latin typeface="Arial Narrow" panose="020B0606020202030204" pitchFamily="34" charset="0"/>
                <a:cs typeface="Arial" panose="020B0604020202020204" pitchFamily="34" charset="0"/>
              </a:rPr>
              <a:t>s</a:t>
            </a:r>
            <a:r>
              <a:rPr lang="en-US" altLang="ko-KR" sz="2600" b="1" dirty="0" smtClean="0">
                <a:latin typeface="Arial Narrow" panose="020B0606020202030204" pitchFamily="34" charset="0"/>
                <a:cs typeface="Arial" panose="020B0604020202020204" pitchFamily="34" charset="0"/>
              </a:rPr>
              <a:t>tructures</a:t>
            </a:r>
          </a:p>
          <a:p>
            <a:pPr marL="457200" indent="-457200">
              <a:lnSpc>
                <a:spcPct val="150000"/>
              </a:lnSpc>
              <a:buFont typeface="Wingdings" panose="05000000000000000000" pitchFamily="2" charset="2"/>
              <a:buChar char="Ø"/>
            </a:pPr>
            <a:r>
              <a:rPr lang="en-US" altLang="ko-KR" sz="2600" b="1" dirty="0" smtClean="0">
                <a:latin typeface="Arial Narrow" panose="020B0606020202030204" pitchFamily="34" charset="0"/>
                <a:cs typeface="Arial" panose="020B0604020202020204" pitchFamily="34" charset="0"/>
              </a:rPr>
              <a:t>stable </a:t>
            </a:r>
            <a:r>
              <a:rPr lang="en-US" altLang="ko-KR" sz="2600" b="1" dirty="0">
                <a:latin typeface="Arial Narrow" panose="020B0606020202030204" pitchFamily="34" charset="0"/>
                <a:cs typeface="Arial" panose="020B0604020202020204" pitchFamily="34" charset="0"/>
              </a:rPr>
              <a:t>multilevel characteristics</a:t>
            </a:r>
            <a:endParaRPr lang="en-US" altLang="ko-KR" sz="2600" b="1" dirty="0" smtClean="0">
              <a:latin typeface="Arial Narrow" panose="020B0606020202030204" pitchFamily="34" charset="0"/>
              <a:cs typeface="Arial" panose="020B0604020202020204" pitchFamily="34" charset="0"/>
            </a:endParaRPr>
          </a:p>
          <a:p>
            <a:pPr marL="457200" indent="-457200">
              <a:lnSpc>
                <a:spcPct val="150000"/>
              </a:lnSpc>
              <a:buFont typeface="Wingdings" panose="05000000000000000000" pitchFamily="2" charset="2"/>
              <a:buChar char="Ø"/>
            </a:pPr>
            <a:r>
              <a:rPr lang="en-US" altLang="ko-KR" sz="2600" b="1" dirty="0" smtClean="0">
                <a:latin typeface="Arial Narrow" panose="020B0606020202030204" pitchFamily="34" charset="0"/>
                <a:cs typeface="Arial" panose="020B0604020202020204" pitchFamily="34" charset="0"/>
              </a:rPr>
              <a:t>Capacitance varies </a:t>
            </a:r>
            <a:r>
              <a:rPr lang="en-US" altLang="ko-KR" sz="2600" b="1" dirty="0">
                <a:latin typeface="Arial Narrow" panose="020B0606020202030204" pitchFamily="34" charset="0"/>
                <a:cs typeface="Arial" panose="020B0604020202020204" pitchFamily="34" charset="0"/>
              </a:rPr>
              <a:t>linearly by short pulse </a:t>
            </a:r>
            <a:r>
              <a:rPr lang="en-US" altLang="ko-KR" sz="2600" b="1" dirty="0" smtClean="0">
                <a:latin typeface="Arial Narrow" panose="020B0606020202030204" pitchFamily="34" charset="0"/>
                <a:cs typeface="Arial" panose="020B0604020202020204" pitchFamily="34" charset="0"/>
              </a:rPr>
              <a:t>voltage</a:t>
            </a:r>
            <a:endParaRPr lang="en-US" altLang="ko-KR" sz="2600" b="1" dirty="0">
              <a:latin typeface="Arial Narrow" panose="020B0606020202030204" pitchFamily="34" charset="0"/>
              <a:cs typeface="Arial" panose="020B0604020202020204" pitchFamily="34" charset="0"/>
            </a:endParaRPr>
          </a:p>
        </p:txBody>
      </p:sp>
      <p:grpSp>
        <p:nvGrpSpPr>
          <p:cNvPr id="52" name="그룹 51"/>
          <p:cNvGrpSpPr/>
          <p:nvPr/>
        </p:nvGrpSpPr>
        <p:grpSpPr>
          <a:xfrm>
            <a:off x="5758484" y="35785895"/>
            <a:ext cx="5328592" cy="3672408"/>
            <a:chOff x="4822380" y="35353847"/>
            <a:chExt cx="5112568" cy="3516008"/>
          </a:xfrm>
        </p:grpSpPr>
        <p:pic>
          <p:nvPicPr>
            <p:cNvPr id="159" name="그림 158"/>
            <p:cNvPicPr>
              <a:picLocks noChangeAspect="1"/>
            </p:cNvPicPr>
            <p:nvPr/>
          </p:nvPicPr>
          <p:blipFill rotWithShape="1">
            <a:blip r:embed="rId14"/>
            <a:srcRect l="31070"/>
            <a:stretch/>
          </p:blipFill>
          <p:spPr>
            <a:xfrm>
              <a:off x="4822380" y="35353847"/>
              <a:ext cx="4347783" cy="3516008"/>
            </a:xfrm>
            <a:prstGeom prst="rect">
              <a:avLst/>
            </a:prstGeom>
          </p:spPr>
        </p:pic>
        <p:sp>
          <p:nvSpPr>
            <p:cNvPr id="51" name="직사각형 50"/>
            <p:cNvSpPr/>
            <p:nvPr/>
          </p:nvSpPr>
          <p:spPr>
            <a:xfrm>
              <a:off x="7414668" y="35425855"/>
              <a:ext cx="187220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0" name="직사각형 159"/>
            <p:cNvSpPr/>
            <p:nvPr/>
          </p:nvSpPr>
          <p:spPr>
            <a:xfrm rot="618618">
              <a:off x="7712779" y="38261813"/>
              <a:ext cx="19442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1" name="직사각형 160"/>
            <p:cNvSpPr/>
            <p:nvPr/>
          </p:nvSpPr>
          <p:spPr>
            <a:xfrm>
              <a:off x="7990732" y="37298063"/>
              <a:ext cx="19442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9" name="직사각형 168"/>
          <p:cNvSpPr/>
          <p:nvPr/>
        </p:nvSpPr>
        <p:spPr>
          <a:xfrm>
            <a:off x="10150972" y="31825455"/>
            <a:ext cx="5400600" cy="5040560"/>
          </a:xfrm>
          <a:prstGeom prst="rect">
            <a:avLst/>
          </a:prstGeom>
          <a:noFill/>
          <a:ln w="571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p:cNvSpPr/>
          <p:nvPr/>
        </p:nvSpPr>
        <p:spPr>
          <a:xfrm>
            <a:off x="11465118" y="31537423"/>
            <a:ext cx="2772308" cy="576064"/>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000" b="1" dirty="0" smtClean="0"/>
              <a:t>Our Work</a:t>
            </a:r>
            <a:endParaRPr lang="ko-KR" altLang="en-US" sz="4000" b="1" baseline="-25000" dirty="0"/>
          </a:p>
        </p:txBody>
      </p:sp>
      <p:pic>
        <p:nvPicPr>
          <p:cNvPr id="173" name="_x502242824" descr="EMB0000390426d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31092" y="37298063"/>
            <a:ext cx="3384376" cy="1882541"/>
          </a:xfrm>
          <a:prstGeom prst="rect">
            <a:avLst/>
          </a:prstGeom>
          <a:noFill/>
          <a:extLst>
            <a:ext uri="{909E8E84-426E-40DD-AFC4-6F175D3DCCD1}">
              <a14:hiddenFill xmlns:a14="http://schemas.microsoft.com/office/drawing/2010/main">
                <a:solidFill>
                  <a:srgbClr val="FFFFFF"/>
                </a:solidFill>
              </a14:hiddenFill>
            </a:ext>
          </a:extLst>
        </p:spPr>
      </p:pic>
      <p:sp>
        <p:nvSpPr>
          <p:cNvPr id="174" name="TextBox 173"/>
          <p:cNvSpPr txBox="1"/>
          <p:nvPr/>
        </p:nvSpPr>
        <p:spPr>
          <a:xfrm>
            <a:off x="10150972" y="32041479"/>
            <a:ext cx="5344957" cy="4893647"/>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altLang="ko-KR" sz="2600" b="1" dirty="0" smtClean="0">
                <a:latin typeface="Arial Narrow" panose="020B0606020202030204" pitchFamily="34" charset="0"/>
                <a:cs typeface="Arial" panose="020B0604020202020204" pitchFamily="34" charset="0"/>
              </a:rPr>
              <a:t>BiFeO</a:t>
            </a:r>
            <a:r>
              <a:rPr lang="en-US" altLang="ko-KR" sz="2600" b="1" baseline="-25000" dirty="0" smtClean="0">
                <a:latin typeface="Arial Narrow" panose="020B0606020202030204" pitchFamily="34" charset="0"/>
                <a:cs typeface="Arial" panose="020B0604020202020204" pitchFamily="34" charset="0"/>
              </a:rPr>
              <a:t>3</a:t>
            </a:r>
            <a:r>
              <a:rPr lang="en-US" altLang="ko-KR" sz="2600" b="1" dirty="0" smtClean="0">
                <a:latin typeface="Arial Narrow" panose="020B0606020202030204" pitchFamily="34" charset="0"/>
                <a:cs typeface="Arial" panose="020B0604020202020204" pitchFamily="34" charset="0"/>
              </a:rPr>
              <a:t> : Ferroelectric material can maintain </a:t>
            </a:r>
            <a:r>
              <a:rPr lang="en-US" altLang="ko-KR" sz="2600" b="1" dirty="0">
                <a:latin typeface="Arial Narrow" panose="020B0606020202030204" pitchFamily="34" charset="0"/>
                <a:cs typeface="Arial" panose="020B0604020202020204" pitchFamily="34" charset="0"/>
              </a:rPr>
              <a:t>various </a:t>
            </a:r>
            <a:r>
              <a:rPr lang="en-US" altLang="ko-KR" sz="2600" b="1" dirty="0" smtClean="0">
                <a:latin typeface="Arial Narrow" panose="020B0606020202030204" pitchFamily="34" charset="0"/>
                <a:cs typeface="Arial" panose="020B0604020202020204" pitchFamily="34" charset="0"/>
              </a:rPr>
              <a:t>polarizations stably (DFT calculated)</a:t>
            </a:r>
          </a:p>
          <a:p>
            <a:pPr marL="457200" indent="-457200">
              <a:lnSpc>
                <a:spcPct val="150000"/>
              </a:lnSpc>
              <a:buFont typeface="Wingdings" panose="05000000000000000000" pitchFamily="2" charset="2"/>
              <a:buChar char="Ø"/>
            </a:pPr>
            <a:r>
              <a:rPr lang="en-US" altLang="ko-KR" sz="2600" b="1" dirty="0">
                <a:latin typeface="Arial Narrow" panose="020B0606020202030204" pitchFamily="34" charset="0"/>
                <a:cs typeface="Arial" panose="020B0604020202020204" pitchFamily="34" charset="0"/>
              </a:rPr>
              <a:t>Epitaxial </a:t>
            </a:r>
            <a:r>
              <a:rPr lang="en-US" altLang="ko-KR" sz="2600" b="1" dirty="0" smtClean="0">
                <a:latin typeface="Arial Narrow" panose="020B0606020202030204" pitchFamily="34" charset="0"/>
                <a:cs typeface="Arial" panose="020B0604020202020204" pitchFamily="34" charset="0"/>
              </a:rPr>
              <a:t>deposition via PLD</a:t>
            </a:r>
          </a:p>
          <a:p>
            <a:pPr marL="457200" indent="-457200">
              <a:lnSpc>
                <a:spcPct val="150000"/>
              </a:lnSpc>
              <a:buFont typeface="Wingdings" panose="05000000000000000000" pitchFamily="2" charset="2"/>
              <a:buChar char="Ø"/>
            </a:pPr>
            <a:r>
              <a:rPr lang="en-US" altLang="ko-KR" sz="2600" b="1" dirty="0">
                <a:latin typeface="Arial Narrow" panose="020B0606020202030204" pitchFamily="34" charset="0"/>
                <a:cs typeface="Arial" panose="020B0604020202020204" pitchFamily="34" charset="0"/>
              </a:rPr>
              <a:t>Apply voltage </a:t>
            </a:r>
            <a:r>
              <a:rPr lang="en-US" altLang="ko-KR" sz="2600" b="1" dirty="0" smtClean="0">
                <a:latin typeface="Arial Narrow" panose="020B0606020202030204" pitchFamily="34" charset="0"/>
                <a:cs typeface="Arial" panose="020B0604020202020204" pitchFamily="34" charset="0"/>
              </a:rPr>
              <a:t>stably </a:t>
            </a:r>
            <a:r>
              <a:rPr lang="en-US" altLang="ko-KR" sz="2600" b="1" dirty="0">
                <a:latin typeface="Arial Narrow" panose="020B0606020202030204" pitchFamily="34" charset="0"/>
                <a:cs typeface="Arial" panose="020B0604020202020204" pitchFamily="34" charset="0"/>
              </a:rPr>
              <a:t>via wire </a:t>
            </a:r>
            <a:r>
              <a:rPr lang="en-US" altLang="ko-KR" sz="2600" b="1" dirty="0" smtClean="0">
                <a:latin typeface="Arial Narrow" panose="020B0606020202030204" pitchFamily="34" charset="0"/>
                <a:cs typeface="Arial" panose="020B0604020202020204" pitchFamily="34" charset="0"/>
              </a:rPr>
              <a:t>bonding </a:t>
            </a:r>
            <a:r>
              <a:rPr lang="en-US" altLang="ko-KR" sz="2600" b="1" dirty="0">
                <a:latin typeface="Arial Narrow" panose="020B0606020202030204" pitchFamily="34" charset="0"/>
                <a:cs typeface="Arial" panose="020B0604020202020204" pitchFamily="34" charset="0"/>
                <a:sym typeface="Wingdings" panose="05000000000000000000" pitchFamily="2" charset="2"/>
              </a:rPr>
              <a:t> capacitance state was continuously modulated by applying repeated pulse voltages </a:t>
            </a:r>
            <a:endParaRPr lang="en-US" altLang="ko-KR" sz="2600" b="1" dirty="0" smtClean="0">
              <a:latin typeface="Arial Narrow" panose="020B0606020202030204" pitchFamily="34" charset="0"/>
              <a:cs typeface="Arial" panose="020B0604020202020204" pitchFamily="34" charset="0"/>
            </a:endParaRPr>
          </a:p>
        </p:txBody>
      </p:sp>
      <p:sp>
        <p:nvSpPr>
          <p:cNvPr id="177" name="TextBox 176"/>
          <p:cNvSpPr txBox="1"/>
          <p:nvPr/>
        </p:nvSpPr>
        <p:spPr>
          <a:xfrm>
            <a:off x="16631692" y="31992118"/>
            <a:ext cx="14760000" cy="769441"/>
          </a:xfrm>
          <a:prstGeom prst="rect">
            <a:avLst/>
          </a:prstGeom>
          <a:solidFill>
            <a:srgbClr val="1F497D"/>
          </a:solidFill>
          <a:ln>
            <a:solidFill>
              <a:srgbClr val="5C5D5F"/>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ltLang="ko-KR" sz="4400" b="1" dirty="0">
                <a:latin typeface="Arial" panose="020B0604020202020204" pitchFamily="34" charset="0"/>
                <a:ea typeface="Arial Unicode MS" panose="020B0604020202020204"/>
                <a:cs typeface="Arial" panose="020B0604020202020204" pitchFamily="34" charset="0"/>
              </a:rPr>
              <a:t>Conclusion</a:t>
            </a:r>
          </a:p>
        </p:txBody>
      </p:sp>
      <p:sp>
        <p:nvSpPr>
          <p:cNvPr id="176" name="모서리가 둥근 직사각형 175"/>
          <p:cNvSpPr/>
          <p:nvPr/>
        </p:nvSpPr>
        <p:spPr>
          <a:xfrm>
            <a:off x="16705340" y="32977583"/>
            <a:ext cx="14760000" cy="6480720"/>
          </a:xfrm>
          <a:prstGeom prst="roundRect">
            <a:avLst>
              <a:gd name="adj" fmla="val 7996"/>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ko-KR" altLang="en-US" dirty="0">
              <a:solidFill>
                <a:schemeClr val="tx1"/>
              </a:solidFill>
              <a:latin typeface="Arial Narrow" panose="020B0606020202030204" pitchFamily="34" charset="0"/>
            </a:endParaRPr>
          </a:p>
        </p:txBody>
      </p:sp>
      <p:sp>
        <p:nvSpPr>
          <p:cNvPr id="190" name="TextBox 189"/>
          <p:cNvSpPr txBox="1"/>
          <p:nvPr/>
        </p:nvSpPr>
        <p:spPr>
          <a:xfrm>
            <a:off x="17317273" y="7550048"/>
            <a:ext cx="6011163" cy="584775"/>
          </a:xfrm>
          <a:prstGeom prst="rect">
            <a:avLst/>
          </a:prstGeom>
          <a:solidFill>
            <a:srgbClr val="C3D69B"/>
          </a:solidFill>
        </p:spPr>
        <p:txBody>
          <a:bodyPr wrap="square" rtlCol="0">
            <a:spAutoFit/>
          </a:bodyPr>
          <a:lstStyle/>
          <a:p>
            <a:r>
              <a:rPr lang="en-US" altLang="ko-KR" sz="3200" b="1" dirty="0" smtClean="0">
                <a:latin typeface="Arial" panose="020B0604020202020204" pitchFamily="34" charset="0"/>
                <a:cs typeface="Arial" panose="020B0604020202020204" pitchFamily="34" charset="0"/>
              </a:rPr>
              <a:t>x-ray diffraction measurement</a:t>
            </a:r>
            <a:endParaRPr lang="en-US" altLang="ko-KR" sz="3200" b="1" dirty="0">
              <a:latin typeface="Arial" panose="020B0604020202020204" pitchFamily="34" charset="0"/>
              <a:cs typeface="Arial" panose="020B0604020202020204" pitchFamily="34" charset="0"/>
            </a:endParaRPr>
          </a:p>
        </p:txBody>
      </p:sp>
      <p:sp>
        <p:nvSpPr>
          <p:cNvPr id="107" name="직사각형 106"/>
          <p:cNvSpPr/>
          <p:nvPr/>
        </p:nvSpPr>
        <p:spPr>
          <a:xfrm>
            <a:off x="10150972" y="27576983"/>
            <a:ext cx="5400600" cy="3672408"/>
          </a:xfrm>
          <a:prstGeom prst="rect">
            <a:avLst/>
          </a:prstGeom>
          <a:noFill/>
          <a:ln w="57150">
            <a:solidFill>
              <a:srgbClr val="FF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4" name="그룹 103"/>
          <p:cNvGrpSpPr/>
          <p:nvPr/>
        </p:nvGrpSpPr>
        <p:grpSpPr>
          <a:xfrm>
            <a:off x="8710812" y="27072927"/>
            <a:ext cx="4320480" cy="936104"/>
            <a:chOff x="30063329" y="10729450"/>
            <a:chExt cx="3516371" cy="930239"/>
          </a:xfrm>
        </p:grpSpPr>
        <p:sp>
          <p:nvSpPr>
            <p:cNvPr id="105" name="타원 104"/>
            <p:cNvSpPr/>
            <p:nvPr/>
          </p:nvSpPr>
          <p:spPr>
            <a:xfrm>
              <a:off x="30137352" y="10729450"/>
              <a:ext cx="3368326" cy="930239"/>
            </a:xfrm>
            <a:prstGeom prst="ellipse">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b="1" dirty="0">
                <a:solidFill>
                  <a:schemeClr val="tx1"/>
                </a:solidFill>
              </a:endParaRPr>
            </a:p>
          </p:txBody>
        </p:sp>
        <p:sp>
          <p:nvSpPr>
            <p:cNvPr id="106" name="TextBox 105"/>
            <p:cNvSpPr txBox="1"/>
            <p:nvPr/>
          </p:nvSpPr>
          <p:spPr>
            <a:xfrm>
              <a:off x="30063329" y="10809853"/>
              <a:ext cx="3516371" cy="769441"/>
            </a:xfrm>
            <a:prstGeom prst="rect">
              <a:avLst/>
            </a:prstGeom>
            <a:noFill/>
          </p:spPr>
          <p:txBody>
            <a:bodyPr wrap="square" rtlCol="0">
              <a:spAutoFit/>
            </a:bodyPr>
            <a:lstStyle/>
            <a:p>
              <a:pPr algn="ctr"/>
              <a:r>
                <a:rPr lang="en-US" altLang="ko-KR" sz="4400" b="1" i="1" dirty="0" smtClean="0">
                  <a:latin typeface="Arial" panose="020B0604020202020204" pitchFamily="34" charset="0"/>
                  <a:cs typeface="Arial" panose="020B0604020202020204" pitchFamily="34" charset="0"/>
                </a:rPr>
                <a:t>Challenges</a:t>
              </a:r>
              <a:endParaRPr lang="ko-KR" altLang="en-US" sz="4400" b="1" i="1" dirty="0">
                <a:latin typeface="Arial" panose="020B0604020202020204" pitchFamily="34" charset="0"/>
                <a:cs typeface="Arial" panose="020B0604020202020204" pitchFamily="34" charset="0"/>
              </a:endParaRPr>
            </a:p>
          </p:txBody>
        </p:sp>
      </p:grpSp>
      <p:pic>
        <p:nvPicPr>
          <p:cNvPr id="201" name="그림 200"/>
          <p:cNvPicPr>
            <a:picLocks noChangeAspect="1"/>
          </p:cNvPicPr>
          <p:nvPr/>
        </p:nvPicPr>
        <p:blipFill rotWithShape="1">
          <a:blip r:embed="rId16"/>
          <a:srcRect r="24015"/>
          <a:stretch/>
        </p:blipFill>
        <p:spPr>
          <a:xfrm>
            <a:off x="26496788" y="8018390"/>
            <a:ext cx="5006061" cy="5040560"/>
          </a:xfrm>
          <a:prstGeom prst="rect">
            <a:avLst/>
          </a:prstGeom>
        </p:spPr>
      </p:pic>
      <p:graphicFrame>
        <p:nvGraphicFramePr>
          <p:cNvPr id="96" name="개체 95"/>
          <p:cNvGraphicFramePr>
            <a:graphicFrameLocks noChangeAspect="1"/>
          </p:cNvGraphicFramePr>
          <p:nvPr>
            <p:extLst>
              <p:ext uri="{D42A27DB-BD31-4B8C-83A1-F6EECF244321}">
                <p14:modId xmlns:p14="http://schemas.microsoft.com/office/powerpoint/2010/main" val="3769388879"/>
              </p:ext>
            </p:extLst>
          </p:nvPr>
        </p:nvGraphicFramePr>
        <p:xfrm>
          <a:off x="15911612" y="7874374"/>
          <a:ext cx="6768752" cy="5180424"/>
        </p:xfrm>
        <a:graphic>
          <a:graphicData uri="http://schemas.openxmlformats.org/presentationml/2006/ole">
            <mc:AlternateContent xmlns:mc="http://schemas.openxmlformats.org/markup-compatibility/2006">
              <mc:Choice xmlns:v="urn:schemas-microsoft-com:vml" Requires="v">
                <p:oleObj spid="_x0000_s1312" name="Graph" r:id="rId17" imgW="9802440" imgH="7502760" progId="Origin95.Graph">
                  <p:embed/>
                </p:oleObj>
              </mc:Choice>
              <mc:Fallback>
                <p:oleObj name="Graph" r:id="rId17" imgW="9802440" imgH="7502760" progId="Origin95.Graph">
                  <p:embed/>
                  <p:pic>
                    <p:nvPicPr>
                      <p:cNvPr id="0" name=""/>
                      <p:cNvPicPr/>
                      <p:nvPr/>
                    </p:nvPicPr>
                    <p:blipFill>
                      <a:blip r:embed="rId18"/>
                      <a:stretch>
                        <a:fillRect/>
                      </a:stretch>
                    </p:blipFill>
                    <p:spPr>
                      <a:xfrm>
                        <a:off x="15911612" y="7874374"/>
                        <a:ext cx="6768752" cy="5180424"/>
                      </a:xfrm>
                      <a:prstGeom prst="rect">
                        <a:avLst/>
                      </a:prstGeom>
                    </p:spPr>
                  </p:pic>
                </p:oleObj>
              </mc:Fallback>
            </mc:AlternateContent>
          </a:graphicData>
        </a:graphic>
      </p:graphicFrame>
      <p:sp>
        <p:nvSpPr>
          <p:cNvPr id="192" name="포인트가 6개인 별 191"/>
          <p:cNvSpPr/>
          <p:nvPr/>
        </p:nvSpPr>
        <p:spPr>
          <a:xfrm>
            <a:off x="19800044" y="8710887"/>
            <a:ext cx="216024" cy="216024"/>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4" name="이등변 삼각형 193"/>
          <p:cNvSpPr/>
          <p:nvPr/>
        </p:nvSpPr>
        <p:spPr>
          <a:xfrm>
            <a:off x="19440004" y="10066623"/>
            <a:ext cx="144016" cy="11422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타원 195"/>
          <p:cNvSpPr/>
          <p:nvPr/>
        </p:nvSpPr>
        <p:spPr>
          <a:xfrm>
            <a:off x="18719924" y="10007031"/>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24" name="그룹 223"/>
          <p:cNvGrpSpPr/>
          <p:nvPr/>
        </p:nvGrpSpPr>
        <p:grpSpPr>
          <a:xfrm>
            <a:off x="20269601" y="9102285"/>
            <a:ext cx="216024" cy="720080"/>
            <a:chOff x="20340104" y="15263615"/>
            <a:chExt cx="216024" cy="720080"/>
          </a:xfrm>
        </p:grpSpPr>
        <p:sp>
          <p:nvSpPr>
            <p:cNvPr id="208" name="포인트가 6개인 별 207"/>
            <p:cNvSpPr/>
            <p:nvPr/>
          </p:nvSpPr>
          <p:spPr>
            <a:xfrm>
              <a:off x="20340104" y="15263615"/>
              <a:ext cx="216024" cy="216024"/>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9" name="이등변 삼각형 208"/>
            <p:cNvSpPr/>
            <p:nvPr/>
          </p:nvSpPr>
          <p:spPr>
            <a:xfrm>
              <a:off x="20376108" y="15602549"/>
              <a:ext cx="144016" cy="11422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0" name="타원 209"/>
            <p:cNvSpPr/>
            <p:nvPr/>
          </p:nvSpPr>
          <p:spPr>
            <a:xfrm>
              <a:off x="20376108" y="15839679"/>
              <a:ext cx="144016" cy="1440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214" name="개체 213"/>
          <p:cNvGraphicFramePr>
            <a:graphicFrameLocks noChangeAspect="1"/>
          </p:cNvGraphicFramePr>
          <p:nvPr>
            <p:extLst>
              <p:ext uri="{D42A27DB-BD31-4B8C-83A1-F6EECF244321}">
                <p14:modId xmlns:p14="http://schemas.microsoft.com/office/powerpoint/2010/main" val="1947977062"/>
              </p:ext>
            </p:extLst>
          </p:nvPr>
        </p:nvGraphicFramePr>
        <p:xfrm>
          <a:off x="20874741" y="7874374"/>
          <a:ext cx="6774175" cy="5184576"/>
        </p:xfrm>
        <a:graphic>
          <a:graphicData uri="http://schemas.openxmlformats.org/presentationml/2006/ole">
            <mc:AlternateContent xmlns:mc="http://schemas.openxmlformats.org/markup-compatibility/2006">
              <mc:Choice xmlns:v="urn:schemas-microsoft-com:vml" Requires="v">
                <p:oleObj spid="_x0000_s1313" name="Graph" r:id="rId19" imgW="9802440" imgH="7502760" progId="Origin95.Graph">
                  <p:embed/>
                </p:oleObj>
              </mc:Choice>
              <mc:Fallback>
                <p:oleObj name="Graph" r:id="rId19" imgW="9802440" imgH="7502760" progId="Origin95.Graph">
                  <p:embed/>
                  <p:pic>
                    <p:nvPicPr>
                      <p:cNvPr id="0" name=""/>
                      <p:cNvPicPr/>
                      <p:nvPr/>
                    </p:nvPicPr>
                    <p:blipFill>
                      <a:blip r:embed="rId20"/>
                      <a:stretch>
                        <a:fillRect/>
                      </a:stretch>
                    </p:blipFill>
                    <p:spPr>
                      <a:xfrm>
                        <a:off x="20874741" y="7874374"/>
                        <a:ext cx="6774175" cy="5184576"/>
                      </a:xfrm>
                      <a:prstGeom prst="rect">
                        <a:avLst/>
                      </a:prstGeom>
                    </p:spPr>
                  </p:pic>
                </p:oleObj>
              </mc:Fallback>
            </mc:AlternateContent>
          </a:graphicData>
        </a:graphic>
      </p:graphicFrame>
      <p:grpSp>
        <p:nvGrpSpPr>
          <p:cNvPr id="218" name="그룹 217"/>
          <p:cNvGrpSpPr/>
          <p:nvPr/>
        </p:nvGrpSpPr>
        <p:grpSpPr>
          <a:xfrm>
            <a:off x="1510012" y="36145935"/>
            <a:ext cx="4014372" cy="2855705"/>
            <a:chOff x="16775708" y="8710887"/>
            <a:chExt cx="4014372" cy="2855705"/>
          </a:xfrm>
        </p:grpSpPr>
        <p:pic>
          <p:nvPicPr>
            <p:cNvPr id="219" name="그림 218"/>
            <p:cNvPicPr>
              <a:picLocks noChangeAspect="1"/>
            </p:cNvPicPr>
            <p:nvPr/>
          </p:nvPicPr>
          <p:blipFill>
            <a:blip r:embed="rId21"/>
            <a:stretch>
              <a:fillRect/>
            </a:stretch>
          </p:blipFill>
          <p:spPr>
            <a:xfrm>
              <a:off x="16775708" y="8710887"/>
              <a:ext cx="4014372" cy="2855705"/>
            </a:xfrm>
            <a:prstGeom prst="rect">
              <a:avLst/>
            </a:prstGeom>
          </p:spPr>
        </p:pic>
        <p:sp>
          <p:nvSpPr>
            <p:cNvPr id="220" name="포인트가 6개인 별 219"/>
            <p:cNvSpPr/>
            <p:nvPr/>
          </p:nvSpPr>
          <p:spPr>
            <a:xfrm>
              <a:off x="20160084" y="10727111"/>
              <a:ext cx="360040" cy="360040"/>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1" name="이등변 삼각형 220"/>
            <p:cNvSpPr/>
            <p:nvPr/>
          </p:nvSpPr>
          <p:spPr>
            <a:xfrm>
              <a:off x="20191392" y="10223055"/>
              <a:ext cx="297424" cy="235889"/>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2" name="타원 221"/>
            <p:cNvSpPr/>
            <p:nvPr/>
          </p:nvSpPr>
          <p:spPr>
            <a:xfrm>
              <a:off x="20185801" y="9574983"/>
              <a:ext cx="308606" cy="30860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29" name="TextBox 228"/>
          <p:cNvSpPr txBox="1"/>
          <p:nvPr/>
        </p:nvSpPr>
        <p:spPr>
          <a:xfrm>
            <a:off x="20485625" y="9026502"/>
            <a:ext cx="1224136" cy="830997"/>
          </a:xfrm>
          <a:prstGeom prst="rect">
            <a:avLst/>
          </a:prstGeom>
          <a:noFill/>
        </p:spPr>
        <p:txBody>
          <a:bodyPr wrap="square" rtlCol="0">
            <a:spAutoFit/>
          </a:bodyPr>
          <a:lstStyle/>
          <a:p>
            <a:r>
              <a:rPr lang="en-US" altLang="ko-KR" sz="1600" dirty="0" smtClean="0"/>
              <a:t>STO(00l)</a:t>
            </a:r>
          </a:p>
          <a:p>
            <a:r>
              <a:rPr lang="en-US" altLang="ko-KR" sz="1600" dirty="0" smtClean="0"/>
              <a:t>SRO(00l)</a:t>
            </a:r>
          </a:p>
          <a:p>
            <a:r>
              <a:rPr lang="en-US" altLang="ko-KR" sz="1600" dirty="0" smtClean="0"/>
              <a:t>BFO(00l)</a:t>
            </a:r>
            <a:endParaRPr lang="ko-KR" altLang="en-US" sz="1600" dirty="0"/>
          </a:p>
        </p:txBody>
      </p:sp>
      <p:sp>
        <p:nvSpPr>
          <p:cNvPr id="230" name="TextBox 229"/>
          <p:cNvSpPr txBox="1"/>
          <p:nvPr/>
        </p:nvSpPr>
        <p:spPr>
          <a:xfrm>
            <a:off x="17423780" y="13694731"/>
            <a:ext cx="5976664" cy="584775"/>
          </a:xfrm>
          <a:prstGeom prst="rect">
            <a:avLst/>
          </a:prstGeom>
          <a:solidFill>
            <a:srgbClr val="C3D69B"/>
          </a:solidFill>
        </p:spPr>
        <p:txBody>
          <a:bodyPr wrap="square" rtlCol="0">
            <a:spAutoFit/>
          </a:bodyPr>
          <a:lstStyle/>
          <a:p>
            <a:r>
              <a:rPr lang="en-US" altLang="ko-KR" sz="3200" b="1" dirty="0" smtClean="0">
                <a:latin typeface="Arial" panose="020B0604020202020204" pitchFamily="34" charset="0"/>
                <a:cs typeface="Arial" panose="020B0604020202020204" pitchFamily="34" charset="0"/>
              </a:rPr>
              <a:t>Capacitive switching property</a:t>
            </a:r>
            <a:endParaRPr lang="en-US" altLang="ko-KR" sz="3200" b="1" dirty="0">
              <a:latin typeface="Arial" panose="020B0604020202020204" pitchFamily="34" charset="0"/>
              <a:cs typeface="Arial" panose="020B0604020202020204" pitchFamily="34" charset="0"/>
            </a:endParaRPr>
          </a:p>
        </p:txBody>
      </p:sp>
      <p:graphicFrame>
        <p:nvGraphicFramePr>
          <p:cNvPr id="234" name="개체 233"/>
          <p:cNvGraphicFramePr>
            <a:graphicFrameLocks noChangeAspect="1"/>
          </p:cNvGraphicFramePr>
          <p:nvPr>
            <p:extLst>
              <p:ext uri="{D42A27DB-BD31-4B8C-83A1-F6EECF244321}">
                <p14:modId xmlns:p14="http://schemas.microsoft.com/office/powerpoint/2010/main" val="1412516311"/>
              </p:ext>
            </p:extLst>
          </p:nvPr>
        </p:nvGraphicFramePr>
        <p:xfrm>
          <a:off x="22248316" y="14111486"/>
          <a:ext cx="6961676" cy="5328593"/>
        </p:xfrm>
        <a:graphic>
          <a:graphicData uri="http://schemas.openxmlformats.org/presentationml/2006/ole">
            <mc:AlternateContent xmlns:mc="http://schemas.openxmlformats.org/markup-compatibility/2006">
              <mc:Choice xmlns:v="urn:schemas-microsoft-com:vml" Requires="v">
                <p:oleObj spid="_x0000_s1314" name="Graph" r:id="rId22" imgW="9802440" imgH="7502760" progId="Origin95.Graph">
                  <p:embed/>
                </p:oleObj>
              </mc:Choice>
              <mc:Fallback>
                <p:oleObj name="Graph" r:id="rId22" imgW="9802440" imgH="7502760" progId="Origin95.Graph">
                  <p:embed/>
                  <p:pic>
                    <p:nvPicPr>
                      <p:cNvPr id="75" name="개체 74"/>
                      <p:cNvPicPr/>
                      <p:nvPr/>
                    </p:nvPicPr>
                    <p:blipFill>
                      <a:blip r:embed="rId23"/>
                      <a:stretch>
                        <a:fillRect/>
                      </a:stretch>
                    </p:blipFill>
                    <p:spPr>
                      <a:xfrm>
                        <a:off x="22248316" y="14111486"/>
                        <a:ext cx="6961676" cy="5328593"/>
                      </a:xfrm>
                      <a:prstGeom prst="rect">
                        <a:avLst/>
                      </a:prstGeom>
                    </p:spPr>
                  </p:pic>
                </p:oleObj>
              </mc:Fallback>
            </mc:AlternateContent>
          </a:graphicData>
        </a:graphic>
      </p:graphicFrame>
      <p:graphicFrame>
        <p:nvGraphicFramePr>
          <p:cNvPr id="235" name="개체 234"/>
          <p:cNvGraphicFramePr>
            <a:graphicFrameLocks noChangeAspect="1"/>
          </p:cNvGraphicFramePr>
          <p:nvPr>
            <p:extLst>
              <p:ext uri="{D42A27DB-BD31-4B8C-83A1-F6EECF244321}">
                <p14:modId xmlns:p14="http://schemas.microsoft.com/office/powerpoint/2010/main" val="118514487"/>
              </p:ext>
            </p:extLst>
          </p:nvPr>
        </p:nvGraphicFramePr>
        <p:xfrm>
          <a:off x="16551851" y="14039479"/>
          <a:ext cx="6920601" cy="5297156"/>
        </p:xfrm>
        <a:graphic>
          <a:graphicData uri="http://schemas.openxmlformats.org/presentationml/2006/ole">
            <mc:AlternateContent xmlns:mc="http://schemas.openxmlformats.org/markup-compatibility/2006">
              <mc:Choice xmlns:v="urn:schemas-microsoft-com:vml" Requires="v">
                <p:oleObj spid="_x0000_s1315" name="Graph" r:id="rId24" imgW="9802440" imgH="7502760" progId="Origin95.Graph">
                  <p:embed/>
                </p:oleObj>
              </mc:Choice>
              <mc:Fallback>
                <p:oleObj name="Graph" r:id="rId24" imgW="9802440" imgH="7502760" progId="Origin95.Graph">
                  <p:embed/>
                  <p:pic>
                    <p:nvPicPr>
                      <p:cNvPr id="76" name="개체 75"/>
                      <p:cNvPicPr/>
                      <p:nvPr/>
                    </p:nvPicPr>
                    <p:blipFill>
                      <a:blip r:embed="rId25"/>
                      <a:stretch>
                        <a:fillRect/>
                      </a:stretch>
                    </p:blipFill>
                    <p:spPr>
                      <a:xfrm>
                        <a:off x="16551851" y="14039479"/>
                        <a:ext cx="6920601" cy="5297156"/>
                      </a:xfrm>
                      <a:prstGeom prst="rect">
                        <a:avLst/>
                      </a:prstGeom>
                    </p:spPr>
                  </p:pic>
                </p:oleObj>
              </mc:Fallback>
            </mc:AlternateContent>
          </a:graphicData>
        </a:graphic>
      </p:graphicFrame>
      <p:sp>
        <p:nvSpPr>
          <p:cNvPr id="236" name="TextBox 235"/>
          <p:cNvSpPr txBox="1"/>
          <p:nvPr/>
        </p:nvSpPr>
        <p:spPr>
          <a:xfrm>
            <a:off x="17567796" y="25984096"/>
            <a:ext cx="9217024" cy="584775"/>
          </a:xfrm>
          <a:prstGeom prst="rect">
            <a:avLst/>
          </a:prstGeom>
          <a:solidFill>
            <a:srgbClr val="C3D69B"/>
          </a:solidFill>
        </p:spPr>
        <p:txBody>
          <a:bodyPr wrap="square" rtlCol="0">
            <a:spAutoFit/>
          </a:bodyPr>
          <a:lstStyle/>
          <a:p>
            <a:r>
              <a:rPr lang="en-US" altLang="ko-KR" sz="3200" b="1" dirty="0">
                <a:latin typeface="Arial" panose="020B0604020202020204" pitchFamily="34" charset="0"/>
                <a:cs typeface="Arial" panose="020B0604020202020204" pitchFamily="34" charset="0"/>
              </a:rPr>
              <a:t>Gradually Switching Property by Pulse Voltage</a:t>
            </a:r>
          </a:p>
        </p:txBody>
      </p:sp>
      <p:pic>
        <p:nvPicPr>
          <p:cNvPr id="248" name="그림 247"/>
          <p:cNvPicPr>
            <a:picLocks noChangeAspect="1"/>
          </p:cNvPicPr>
          <p:nvPr/>
        </p:nvPicPr>
        <p:blipFill>
          <a:blip r:embed="rId26"/>
          <a:stretch>
            <a:fillRect/>
          </a:stretch>
        </p:blipFill>
        <p:spPr>
          <a:xfrm>
            <a:off x="15948937" y="20016143"/>
            <a:ext cx="16164475" cy="5832648"/>
          </a:xfrm>
          <a:prstGeom prst="rect">
            <a:avLst/>
          </a:prstGeom>
        </p:spPr>
      </p:pic>
      <p:sp>
        <p:nvSpPr>
          <p:cNvPr id="249" name="TextBox 248"/>
          <p:cNvSpPr txBox="1"/>
          <p:nvPr/>
        </p:nvSpPr>
        <p:spPr>
          <a:xfrm>
            <a:off x="17567796" y="19839414"/>
            <a:ext cx="4464496" cy="584775"/>
          </a:xfrm>
          <a:prstGeom prst="rect">
            <a:avLst/>
          </a:prstGeom>
          <a:solidFill>
            <a:srgbClr val="C3D69B"/>
          </a:solidFill>
        </p:spPr>
        <p:txBody>
          <a:bodyPr wrap="square" rtlCol="0">
            <a:spAutoFit/>
          </a:bodyPr>
          <a:lstStyle/>
          <a:p>
            <a:r>
              <a:rPr lang="en-US" altLang="ko-KR" sz="3200" b="1" dirty="0">
                <a:latin typeface="Arial" panose="020B0604020202020204" pitchFamily="34" charset="0"/>
                <a:cs typeface="Arial" panose="020B0604020202020204" pitchFamily="34" charset="0"/>
              </a:rPr>
              <a:t>XPS Surface Analysis</a:t>
            </a:r>
          </a:p>
        </p:txBody>
      </p:sp>
      <p:sp>
        <p:nvSpPr>
          <p:cNvPr id="253" name="직사각형 252"/>
          <p:cNvSpPr/>
          <p:nvPr/>
        </p:nvSpPr>
        <p:spPr>
          <a:xfrm>
            <a:off x="17063740" y="12626902"/>
            <a:ext cx="13969552" cy="692497"/>
          </a:xfrm>
          <a:prstGeom prst="rect">
            <a:avLst/>
          </a:prstGeom>
        </p:spPr>
        <p:txBody>
          <a:bodyPr wrap="square">
            <a:spAutoFit/>
          </a:bodyPr>
          <a:lstStyle/>
          <a:p>
            <a:pPr marL="457200" lvl="0" indent="-457200">
              <a:lnSpc>
                <a:spcPct val="150000"/>
              </a:lnSpc>
              <a:buFont typeface="Wingdings" panose="05000000000000000000" pitchFamily="2" charset="2"/>
              <a:buChar char="Ø"/>
            </a:pPr>
            <a:r>
              <a:rPr lang="en-US" altLang="ko-KR" sz="2600" b="1" dirty="0">
                <a:solidFill>
                  <a:prstClr val="black"/>
                </a:solidFill>
                <a:latin typeface="Arial Narrow" panose="020B0606020202030204" pitchFamily="34" charset="0"/>
                <a:cs typeface="Arial" panose="020B0604020202020204" pitchFamily="34" charset="0"/>
              </a:rPr>
              <a:t> The highly oriented crystallinity of </a:t>
            </a:r>
            <a:r>
              <a:rPr lang="en-US" altLang="ko-KR" sz="2600" b="1" dirty="0" smtClean="0">
                <a:solidFill>
                  <a:prstClr val="black"/>
                </a:solidFill>
                <a:latin typeface="Arial Narrow" panose="020B0606020202030204" pitchFamily="34" charset="0"/>
                <a:cs typeface="Arial" panose="020B0604020202020204" pitchFamily="34" charset="0"/>
              </a:rPr>
              <a:t>BFO </a:t>
            </a:r>
            <a:r>
              <a:rPr lang="en-US" altLang="ko-KR" sz="2600" b="1" dirty="0">
                <a:solidFill>
                  <a:prstClr val="black"/>
                </a:solidFill>
                <a:latin typeface="Arial Narrow" panose="020B0606020202030204" pitchFamily="34" charset="0"/>
                <a:cs typeface="Arial" panose="020B0604020202020204" pitchFamily="34" charset="0"/>
              </a:rPr>
              <a:t>thin films on </a:t>
            </a:r>
            <a:r>
              <a:rPr lang="en-US" altLang="ko-KR" sz="2600" b="1" dirty="0" smtClean="0">
                <a:solidFill>
                  <a:prstClr val="black"/>
                </a:solidFill>
                <a:latin typeface="Arial Narrow" panose="020B0606020202030204" pitchFamily="34" charset="0"/>
                <a:cs typeface="Arial" panose="020B0604020202020204" pitchFamily="34" charset="0"/>
              </a:rPr>
              <a:t>STO substrate.</a:t>
            </a:r>
            <a:r>
              <a:rPr lang="en-US" altLang="ko-KR" sz="2600" b="1" dirty="0" smtClean="0">
                <a:solidFill>
                  <a:prstClr val="black"/>
                </a:solidFill>
                <a:latin typeface="Arial Narrow" panose="020B0606020202030204" pitchFamily="34" charset="0"/>
                <a:cs typeface="Arial" panose="020B0604020202020204" pitchFamily="34" charset="0"/>
                <a:sym typeface="Wingdings" panose="05000000000000000000" pitchFamily="2" charset="2"/>
              </a:rPr>
              <a:t>  </a:t>
            </a:r>
            <a:endParaRPr lang="en-US" altLang="ko-KR" sz="2600" b="1" dirty="0">
              <a:solidFill>
                <a:prstClr val="black"/>
              </a:solidFill>
              <a:latin typeface="Arial Narrow" panose="020B0606020202030204" pitchFamily="34" charset="0"/>
              <a:cs typeface="Arial" panose="020B0604020202020204" pitchFamily="34" charset="0"/>
            </a:endParaRPr>
          </a:p>
        </p:txBody>
      </p:sp>
      <p:sp>
        <p:nvSpPr>
          <p:cNvPr id="254" name="TextBox 253"/>
          <p:cNvSpPr txBox="1"/>
          <p:nvPr/>
        </p:nvSpPr>
        <p:spPr>
          <a:xfrm>
            <a:off x="22429841" y="9098510"/>
            <a:ext cx="2520280" cy="400110"/>
          </a:xfrm>
          <a:prstGeom prst="rect">
            <a:avLst/>
          </a:prstGeom>
          <a:noFill/>
        </p:spPr>
        <p:txBody>
          <a:bodyPr wrap="square" rtlCol="0">
            <a:spAutoFit/>
          </a:bodyPr>
          <a:lstStyle/>
          <a:p>
            <a:r>
              <a:rPr lang="en-US" altLang="ko-KR" sz="2000" b="1" dirty="0" smtClean="0"/>
              <a:t>FWHM – 0.1 </a:t>
            </a:r>
            <a:r>
              <a:rPr lang="en-US" altLang="ko-KR" sz="2000" b="1" baseline="30000" dirty="0" smtClean="0"/>
              <a:t>o</a:t>
            </a:r>
            <a:endParaRPr lang="ko-KR" altLang="en-US" sz="2000" b="1" baseline="30000" dirty="0"/>
          </a:p>
        </p:txBody>
      </p:sp>
      <p:sp>
        <p:nvSpPr>
          <p:cNvPr id="255" name="TextBox 254"/>
          <p:cNvSpPr txBox="1"/>
          <p:nvPr/>
        </p:nvSpPr>
        <p:spPr>
          <a:xfrm>
            <a:off x="28152972" y="14327511"/>
            <a:ext cx="3168352" cy="4801314"/>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altLang="ko-KR" sz="2800" b="1" dirty="0">
                <a:latin typeface="Arial Narrow" panose="020B0606020202030204" pitchFamily="34" charset="0"/>
                <a:cs typeface="Arial" panose="020B0604020202020204" pitchFamily="34" charset="0"/>
              </a:rPr>
              <a:t>As the set voltage increased, the c</a:t>
            </a:r>
            <a:r>
              <a:rPr lang="en-US" altLang="ko-KR" sz="2800" b="1" dirty="0" smtClean="0">
                <a:latin typeface="Arial Narrow" panose="020B0606020202030204" pitchFamily="34" charset="0"/>
                <a:cs typeface="Arial" panose="020B0604020202020204" pitchFamily="34" charset="0"/>
              </a:rPr>
              <a:t>apacitance </a:t>
            </a:r>
            <a:r>
              <a:rPr lang="en-US" altLang="ko-KR" sz="2800" b="1" dirty="0">
                <a:latin typeface="Arial Narrow" panose="020B0606020202030204" pitchFamily="34" charset="0"/>
                <a:cs typeface="Arial" panose="020B0604020202020204" pitchFamily="34" charset="0"/>
              </a:rPr>
              <a:t>gradually </a:t>
            </a:r>
            <a:r>
              <a:rPr lang="en-US" altLang="ko-KR" sz="2800" b="1" dirty="0" smtClean="0">
                <a:latin typeface="Arial Narrow" panose="020B0606020202030204" pitchFamily="34" charset="0"/>
                <a:cs typeface="Arial" panose="020B0604020202020204" pitchFamily="34" charset="0"/>
              </a:rPr>
              <a:t>increased</a:t>
            </a:r>
          </a:p>
          <a:p>
            <a:pPr marL="457200" indent="-457200">
              <a:lnSpc>
                <a:spcPct val="150000"/>
              </a:lnSpc>
              <a:buFont typeface="Wingdings" panose="05000000000000000000" pitchFamily="2" charset="2"/>
              <a:buChar char="Ø"/>
            </a:pPr>
            <a:r>
              <a:rPr lang="en-US" altLang="ko-KR" sz="2800" b="1" dirty="0">
                <a:latin typeface="Arial Narrow" panose="020B0606020202030204" pitchFamily="34" charset="0"/>
                <a:cs typeface="Arial" panose="020B0604020202020204" pitchFamily="34" charset="0"/>
              </a:rPr>
              <a:t> </a:t>
            </a:r>
            <a:r>
              <a:rPr lang="en-US" altLang="ko-KR" sz="3200" b="1" dirty="0">
                <a:solidFill>
                  <a:srgbClr val="FF0000"/>
                </a:solidFill>
                <a:latin typeface="Arial Narrow" panose="020B0606020202030204" pitchFamily="34" charset="0"/>
                <a:cs typeface="Arial" panose="020B0604020202020204" pitchFamily="34" charset="0"/>
              </a:rPr>
              <a:t>more than 20 discrete level</a:t>
            </a:r>
          </a:p>
        </p:txBody>
      </p:sp>
      <p:sp>
        <p:nvSpPr>
          <p:cNvPr id="256" name="TextBox 255"/>
          <p:cNvSpPr txBox="1"/>
          <p:nvPr/>
        </p:nvSpPr>
        <p:spPr>
          <a:xfrm>
            <a:off x="26784820" y="26848767"/>
            <a:ext cx="4608512" cy="4616648"/>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altLang="ko-KR" sz="2800" b="1" dirty="0" smtClean="0">
                <a:latin typeface="Arial Narrow" panose="020B0606020202030204" pitchFamily="34" charset="0"/>
                <a:cs typeface="Arial" panose="020B0604020202020204" pitchFamily="34" charset="0"/>
              </a:rPr>
              <a:t>The </a:t>
            </a:r>
            <a:r>
              <a:rPr lang="en-US" altLang="ko-KR" sz="2800" b="1" dirty="0">
                <a:latin typeface="Arial Narrow" panose="020B0606020202030204" pitchFamily="34" charset="0"/>
                <a:cs typeface="Arial" panose="020B0604020202020204" pitchFamily="34" charset="0"/>
              </a:rPr>
              <a:t>capacitance state was continuously modulated by applying repeated pulse voltages </a:t>
            </a:r>
          </a:p>
          <a:p>
            <a:pPr>
              <a:lnSpc>
                <a:spcPct val="150000"/>
              </a:lnSpc>
            </a:pPr>
            <a:r>
              <a:rPr lang="en-US" altLang="ko-KR" sz="2800" b="1" dirty="0">
                <a:solidFill>
                  <a:srgbClr val="FF0000"/>
                </a:solidFill>
                <a:latin typeface="Arial Narrow" panose="020B0606020202030204" pitchFamily="34" charset="0"/>
                <a:cs typeface="Arial" panose="020B0604020202020204" pitchFamily="34" charset="0"/>
              </a:rPr>
              <a:t>P</a:t>
            </a:r>
            <a:r>
              <a:rPr lang="en-US" altLang="ko-KR" sz="2800" b="1" dirty="0" smtClean="0">
                <a:solidFill>
                  <a:srgbClr val="FF0000"/>
                </a:solidFill>
                <a:latin typeface="Arial Narrow" panose="020B0606020202030204" pitchFamily="34" charset="0"/>
                <a:cs typeface="Arial" panose="020B0604020202020204" pitchFamily="34" charset="0"/>
              </a:rPr>
              <a:t>otentiation 3 </a:t>
            </a:r>
            <a:r>
              <a:rPr lang="en-US" altLang="ko-KR" sz="2800" b="1" dirty="0">
                <a:solidFill>
                  <a:srgbClr val="FF0000"/>
                </a:solidFill>
                <a:latin typeface="Arial Narrow" panose="020B0606020202030204" pitchFamily="34" charset="0"/>
                <a:cs typeface="Arial" panose="020B0604020202020204" pitchFamily="34" charset="0"/>
              </a:rPr>
              <a:t>V, 50 </a:t>
            </a:r>
            <a:r>
              <a:rPr lang="en-US" altLang="ko-KR" sz="2800" b="1" dirty="0" err="1" smtClean="0">
                <a:solidFill>
                  <a:srgbClr val="FF0000"/>
                </a:solidFill>
                <a:latin typeface="Arial Narrow" panose="020B0606020202030204" pitchFamily="34" charset="0"/>
                <a:cs typeface="Arial" panose="020B0604020202020204" pitchFamily="34" charset="0"/>
              </a:rPr>
              <a:t>μs</a:t>
            </a:r>
            <a:endParaRPr lang="en-US" altLang="ko-KR" sz="2800" b="1" dirty="0" smtClean="0">
              <a:solidFill>
                <a:srgbClr val="FF0000"/>
              </a:solidFill>
              <a:latin typeface="Arial Narrow" panose="020B0606020202030204" pitchFamily="34" charset="0"/>
              <a:cs typeface="Arial" panose="020B0604020202020204" pitchFamily="34" charset="0"/>
            </a:endParaRPr>
          </a:p>
          <a:p>
            <a:pPr>
              <a:lnSpc>
                <a:spcPct val="150000"/>
              </a:lnSpc>
            </a:pPr>
            <a:r>
              <a:rPr lang="en-US" altLang="ko-KR" sz="2800" b="1" dirty="0" smtClean="0">
                <a:solidFill>
                  <a:srgbClr val="FF0000"/>
                </a:solidFill>
                <a:latin typeface="Arial Narrow" panose="020B0606020202030204" pitchFamily="34" charset="0"/>
                <a:cs typeface="Arial" panose="020B0604020202020204" pitchFamily="34" charset="0"/>
              </a:rPr>
              <a:t>Depression -3 V ,10 </a:t>
            </a:r>
            <a:r>
              <a:rPr lang="en-US" altLang="ko-KR" sz="2800" b="1" dirty="0" err="1">
                <a:solidFill>
                  <a:srgbClr val="FF0000"/>
                </a:solidFill>
                <a:latin typeface="Arial Narrow" panose="020B0606020202030204" pitchFamily="34" charset="0"/>
                <a:cs typeface="Arial" panose="020B0604020202020204" pitchFamily="34" charset="0"/>
              </a:rPr>
              <a:t>μs</a:t>
            </a:r>
            <a:endParaRPr lang="en-US" altLang="ko-KR" sz="2800" b="1" dirty="0">
              <a:solidFill>
                <a:srgbClr val="FF0000"/>
              </a:solidFill>
              <a:latin typeface="Arial Narrow" panose="020B0606020202030204" pitchFamily="34" charset="0"/>
              <a:cs typeface="Arial" panose="020B0604020202020204" pitchFamily="34" charset="0"/>
            </a:endParaRPr>
          </a:p>
          <a:p>
            <a:pPr marL="457200" indent="-457200">
              <a:lnSpc>
                <a:spcPct val="150000"/>
              </a:lnSpc>
              <a:buFont typeface="Wingdings" panose="05000000000000000000" pitchFamily="2" charset="2"/>
              <a:buChar char="Ø"/>
            </a:pPr>
            <a:endParaRPr lang="en-US" altLang="ko-KR" sz="2800" b="1" dirty="0">
              <a:latin typeface="Arial Narrow" panose="020B0606020202030204" pitchFamily="34" charset="0"/>
              <a:cs typeface="Arial" panose="020B0604020202020204" pitchFamily="34" charset="0"/>
            </a:endParaRPr>
          </a:p>
        </p:txBody>
      </p:sp>
      <p:sp>
        <p:nvSpPr>
          <p:cNvPr id="259" name="TextBox 258"/>
          <p:cNvSpPr txBox="1"/>
          <p:nvPr/>
        </p:nvSpPr>
        <p:spPr>
          <a:xfrm>
            <a:off x="16919724" y="33193607"/>
            <a:ext cx="14401600" cy="8402300"/>
          </a:xfrm>
          <a:prstGeom prst="rect">
            <a:avLst/>
          </a:prstGeom>
          <a:noFill/>
        </p:spPr>
        <p:txBody>
          <a:bodyPr wrap="square" rtlCol="0">
            <a:spAutoFit/>
          </a:bodyPr>
          <a:lstStyle/>
          <a:p>
            <a:pPr marL="857250" indent="-857250">
              <a:lnSpc>
                <a:spcPct val="150000"/>
              </a:lnSpc>
              <a:buFont typeface="+mj-lt"/>
              <a:buAutoNum type="romanUcPeriod"/>
            </a:pPr>
            <a:r>
              <a:rPr lang="en-US" altLang="ko-KR" sz="3600" b="1" dirty="0">
                <a:latin typeface="Arial Narrow" panose="020B0606020202030204" pitchFamily="34" charset="0"/>
                <a:cs typeface="Arial" panose="020B0604020202020204" pitchFamily="34" charset="0"/>
              </a:rPr>
              <a:t>We fabricated </a:t>
            </a:r>
            <a:r>
              <a:rPr lang="en-US" altLang="ko-KR" sz="3600" b="1" dirty="0" smtClean="0">
                <a:latin typeface="Arial Narrow" panose="020B0606020202030204" pitchFamily="34" charset="0"/>
                <a:cs typeface="Arial" panose="020B0604020202020204" pitchFamily="34" charset="0"/>
              </a:rPr>
              <a:t>a BFO</a:t>
            </a:r>
            <a:r>
              <a:rPr lang="en-US" altLang="ko-KR" sz="3600" b="1" baseline="-25000" dirty="0" smtClean="0">
                <a:latin typeface="Arial Narrow" panose="020B0606020202030204" pitchFamily="34" charset="0"/>
                <a:cs typeface="Arial" panose="020B0604020202020204" pitchFamily="34" charset="0"/>
              </a:rPr>
              <a:t> </a:t>
            </a:r>
            <a:r>
              <a:rPr lang="en-US" altLang="ko-KR" sz="3600" b="1" dirty="0" smtClean="0">
                <a:latin typeface="Arial Narrow" panose="020B0606020202030204" pitchFamily="34" charset="0"/>
                <a:cs typeface="Arial" panose="020B0604020202020204" pitchFamily="34" charset="0"/>
              </a:rPr>
              <a:t>/ SRO </a:t>
            </a:r>
            <a:r>
              <a:rPr lang="en-US" altLang="ko-KR" sz="3600" b="1" dirty="0" err="1" smtClean="0">
                <a:latin typeface="Arial Narrow" panose="020B0606020202030204" pitchFamily="34" charset="0"/>
                <a:cs typeface="Arial" panose="020B0604020202020204" pitchFamily="34" charset="0"/>
              </a:rPr>
              <a:t>heterostructure</a:t>
            </a:r>
            <a:r>
              <a:rPr lang="en-US" altLang="ko-KR" sz="3600" b="1" dirty="0">
                <a:latin typeface="Arial Narrow" panose="020B0606020202030204" pitchFamily="34" charset="0"/>
                <a:cs typeface="Arial" panose="020B0604020202020204" pitchFamily="34" charset="0"/>
              </a:rPr>
              <a:t> with highly oriented crystallinity on </a:t>
            </a:r>
            <a:r>
              <a:rPr lang="en-US" altLang="ko-KR" sz="3600" b="1" dirty="0" smtClean="0">
                <a:latin typeface="Arial Narrow" panose="020B0606020202030204" pitchFamily="34" charset="0"/>
                <a:cs typeface="Arial" panose="020B0604020202020204" pitchFamily="34" charset="0"/>
              </a:rPr>
              <a:t>STO substrates </a:t>
            </a:r>
            <a:r>
              <a:rPr lang="en-US" altLang="ko-KR" sz="3600" b="1" dirty="0">
                <a:latin typeface="Arial Narrow" panose="020B0606020202030204" pitchFamily="34" charset="0"/>
                <a:cs typeface="Arial" panose="020B0604020202020204" pitchFamily="34" charset="0"/>
              </a:rPr>
              <a:t>via </a:t>
            </a:r>
            <a:r>
              <a:rPr lang="en-US" altLang="ko-KR" sz="3600" b="1" dirty="0" smtClean="0">
                <a:latin typeface="Arial Narrow" panose="020B0606020202030204" pitchFamily="34" charset="0"/>
                <a:cs typeface="Arial" panose="020B0604020202020204" pitchFamily="34" charset="0"/>
              </a:rPr>
              <a:t>Pulsed Laser Deposition.</a:t>
            </a:r>
          </a:p>
          <a:p>
            <a:pPr marL="857250" indent="-857250">
              <a:lnSpc>
                <a:spcPct val="150000"/>
              </a:lnSpc>
              <a:buFont typeface="+mj-lt"/>
              <a:buAutoNum type="romanUcPeriod"/>
            </a:pPr>
            <a:r>
              <a:rPr lang="en-US" altLang="ko-KR" sz="3600" b="1" dirty="0">
                <a:latin typeface="Arial Narrow" panose="020B0606020202030204" pitchFamily="34" charset="0"/>
                <a:cs typeface="Arial" panose="020B0604020202020204" pitchFamily="34" charset="0"/>
              </a:rPr>
              <a:t>We achieved implementation of </a:t>
            </a:r>
            <a:r>
              <a:rPr lang="en-US" altLang="ko-KR" sz="3600" b="1" dirty="0">
                <a:solidFill>
                  <a:srgbClr val="FF0000"/>
                </a:solidFill>
                <a:latin typeface="Arial Narrow" panose="020B0606020202030204" pitchFamily="34" charset="0"/>
                <a:cs typeface="Arial" panose="020B0604020202020204" pitchFamily="34" charset="0"/>
              </a:rPr>
              <a:t>more than 20 distinct capacitance states </a:t>
            </a:r>
            <a:r>
              <a:rPr lang="en-US" altLang="ko-KR" sz="3600" b="1" dirty="0">
                <a:latin typeface="Arial Narrow" panose="020B0606020202030204" pitchFamily="34" charset="0"/>
                <a:cs typeface="Arial" panose="020B0604020202020204" pitchFamily="34" charset="0"/>
              </a:rPr>
              <a:t>in the basic </a:t>
            </a:r>
            <a:r>
              <a:rPr lang="en-US" altLang="ko-KR" sz="3600" b="1" dirty="0" smtClean="0">
                <a:latin typeface="Arial Narrow" panose="020B0606020202030204" pitchFamily="34" charset="0"/>
                <a:cs typeface="Arial" panose="020B0604020202020204" pitchFamily="34" charset="0"/>
              </a:rPr>
              <a:t>Pt / BFO / SRO </a:t>
            </a:r>
            <a:r>
              <a:rPr lang="en-US" altLang="ko-KR" sz="3600" b="1" dirty="0">
                <a:latin typeface="Arial Narrow" panose="020B0606020202030204" pitchFamily="34" charset="0"/>
                <a:cs typeface="Arial" panose="020B0604020202020204" pitchFamily="34" charset="0"/>
              </a:rPr>
              <a:t>capacitor structure</a:t>
            </a:r>
            <a:r>
              <a:rPr lang="en-US" altLang="ko-KR" sz="3600" b="1" dirty="0" smtClean="0">
                <a:latin typeface="Arial Narrow" panose="020B0606020202030204" pitchFamily="34" charset="0"/>
                <a:cs typeface="Arial" panose="020B0604020202020204" pitchFamily="34" charset="0"/>
              </a:rPr>
              <a:t>.</a:t>
            </a:r>
          </a:p>
          <a:p>
            <a:pPr marL="857250" indent="-857250">
              <a:lnSpc>
                <a:spcPct val="150000"/>
              </a:lnSpc>
              <a:buFont typeface="+mj-lt"/>
              <a:buAutoNum type="romanUcPeriod"/>
            </a:pPr>
            <a:r>
              <a:rPr lang="en-US" altLang="ko-KR" sz="3600" b="1" dirty="0">
                <a:latin typeface="Arial Narrow" panose="020B0606020202030204" pitchFamily="34" charset="0"/>
                <a:cs typeface="Arial" panose="020B0604020202020204" pitchFamily="34" charset="0"/>
              </a:rPr>
              <a:t>We observe a </a:t>
            </a:r>
            <a:r>
              <a:rPr lang="en-US" altLang="ko-KR" sz="3600" b="1" dirty="0" smtClean="0">
                <a:latin typeface="Arial Narrow" panose="020B0606020202030204" pitchFamily="34" charset="0"/>
                <a:cs typeface="Arial" panose="020B0604020202020204" pitchFamily="34" charset="0"/>
              </a:rPr>
              <a:t>alteration </a:t>
            </a:r>
            <a:r>
              <a:rPr lang="en-US" altLang="ko-KR" sz="3600" b="1" dirty="0">
                <a:latin typeface="Arial Narrow" panose="020B0606020202030204" pitchFamily="34" charset="0"/>
                <a:cs typeface="Arial" panose="020B0604020202020204" pitchFamily="34" charset="0"/>
              </a:rPr>
              <a:t>in the ratio of oxygen vacancies as capacitance undergoes </a:t>
            </a:r>
            <a:r>
              <a:rPr lang="en-US" altLang="ko-KR" sz="3600" b="1" dirty="0" smtClean="0">
                <a:latin typeface="Arial Narrow" panose="020B0606020202030204" pitchFamily="34" charset="0"/>
                <a:cs typeface="Arial" panose="020B0604020202020204" pitchFamily="34" charset="0"/>
              </a:rPr>
              <a:t>modulation</a:t>
            </a:r>
          </a:p>
          <a:p>
            <a:pPr marL="857250" indent="-857250">
              <a:lnSpc>
                <a:spcPct val="150000"/>
              </a:lnSpc>
              <a:buFont typeface="+mj-lt"/>
              <a:buAutoNum type="romanUcPeriod"/>
            </a:pPr>
            <a:r>
              <a:rPr lang="en-US" altLang="ko-KR" sz="3600" b="1" dirty="0">
                <a:latin typeface="Arial Narrow" panose="020B0606020202030204" pitchFamily="34" charset="0"/>
                <a:cs typeface="Arial" panose="020B0604020202020204" pitchFamily="34" charset="0"/>
              </a:rPr>
              <a:t>We successfully </a:t>
            </a:r>
            <a:r>
              <a:rPr lang="en-US" altLang="ko-KR" sz="3600" b="1" dirty="0">
                <a:solidFill>
                  <a:srgbClr val="FF0000"/>
                </a:solidFill>
                <a:latin typeface="Arial Narrow" panose="020B0606020202030204" pitchFamily="34" charset="0"/>
                <a:cs typeface="Arial" panose="020B0604020202020204" pitchFamily="34" charset="0"/>
              </a:rPr>
              <a:t>modulated </a:t>
            </a:r>
            <a:r>
              <a:rPr lang="en-US" altLang="ko-KR" sz="3600" b="1" dirty="0" smtClean="0">
                <a:solidFill>
                  <a:srgbClr val="FF0000"/>
                </a:solidFill>
                <a:latin typeface="Arial Narrow" panose="020B0606020202030204" pitchFamily="34" charset="0"/>
                <a:cs typeface="Arial" panose="020B0604020202020204" pitchFamily="34" charset="0"/>
              </a:rPr>
              <a:t>capacitance state </a:t>
            </a:r>
            <a:r>
              <a:rPr lang="en-US" altLang="ko-KR" sz="3600" b="1" dirty="0">
                <a:solidFill>
                  <a:srgbClr val="FF0000"/>
                </a:solidFill>
                <a:latin typeface="Arial Narrow" panose="020B0606020202030204" pitchFamily="34" charset="0"/>
                <a:cs typeface="Arial" panose="020B0604020202020204" pitchFamily="34" charset="0"/>
              </a:rPr>
              <a:t>using a short pulse voltage</a:t>
            </a:r>
            <a:endParaRPr lang="en-US" altLang="ko-KR" sz="3600" b="1" dirty="0" smtClean="0">
              <a:solidFill>
                <a:srgbClr val="FF0000"/>
              </a:solidFill>
              <a:latin typeface="Arial Narrow" panose="020B0606020202030204" pitchFamily="34" charset="0"/>
              <a:cs typeface="Arial" panose="020B0604020202020204" pitchFamily="34" charset="0"/>
            </a:endParaRPr>
          </a:p>
          <a:p>
            <a:pPr marL="457200" indent="-457200">
              <a:lnSpc>
                <a:spcPct val="150000"/>
              </a:lnSpc>
              <a:buFont typeface="Wingdings" panose="05000000000000000000" pitchFamily="2" charset="2"/>
              <a:buChar char="Ø"/>
            </a:pPr>
            <a:endParaRPr lang="en-US" altLang="ko-KR" sz="3600" b="1" dirty="0" smtClean="0">
              <a:latin typeface="Arial Narrow" panose="020B0606020202030204" pitchFamily="34" charset="0"/>
              <a:cs typeface="Arial" panose="020B0604020202020204" pitchFamily="34" charset="0"/>
            </a:endParaRPr>
          </a:p>
          <a:p>
            <a:pPr marL="457200" indent="-457200">
              <a:lnSpc>
                <a:spcPct val="150000"/>
              </a:lnSpc>
              <a:buFont typeface="Wingdings" panose="05000000000000000000" pitchFamily="2" charset="2"/>
              <a:buChar char="Ø"/>
            </a:pPr>
            <a:endParaRPr lang="en-US" altLang="ko-KR" sz="3600" b="1" dirty="0" smtClean="0">
              <a:latin typeface="Arial Narrow" panose="020B0606020202030204" pitchFamily="34" charset="0"/>
              <a:cs typeface="Arial" panose="020B0604020202020204" pitchFamily="34" charset="0"/>
            </a:endParaRPr>
          </a:p>
          <a:p>
            <a:pPr marL="457200" indent="-457200">
              <a:lnSpc>
                <a:spcPct val="150000"/>
              </a:lnSpc>
              <a:buFont typeface="Wingdings" panose="05000000000000000000" pitchFamily="2" charset="2"/>
              <a:buChar char="Ø"/>
            </a:pPr>
            <a:endParaRPr lang="en-US" altLang="ko-KR" sz="3600" b="1" dirty="0">
              <a:latin typeface="Arial Narrow" panose="020B0606020202030204" pitchFamily="34" charset="0"/>
              <a:cs typeface="Arial" panose="020B0604020202020204" pitchFamily="34" charset="0"/>
            </a:endParaRPr>
          </a:p>
        </p:txBody>
      </p:sp>
      <p:graphicFrame>
        <p:nvGraphicFramePr>
          <p:cNvPr id="5" name="개체 4"/>
          <p:cNvGraphicFramePr>
            <a:graphicFrameLocks noChangeAspect="1"/>
          </p:cNvGraphicFramePr>
          <p:nvPr>
            <p:extLst>
              <p:ext uri="{D42A27DB-BD31-4B8C-83A1-F6EECF244321}">
                <p14:modId xmlns:p14="http://schemas.microsoft.com/office/powerpoint/2010/main" val="3587987996"/>
              </p:ext>
            </p:extLst>
          </p:nvPr>
        </p:nvGraphicFramePr>
        <p:xfrm>
          <a:off x="16631692" y="8249829"/>
          <a:ext cx="2672308" cy="2045234"/>
        </p:xfrm>
        <a:graphic>
          <a:graphicData uri="http://schemas.openxmlformats.org/presentationml/2006/ole">
            <mc:AlternateContent xmlns:mc="http://schemas.openxmlformats.org/markup-compatibility/2006">
              <mc:Choice xmlns:v="urn:schemas-microsoft-com:vml" Requires="v">
                <p:oleObj spid="_x0000_s1316" name="Graph" r:id="rId27" imgW="9802440" imgH="7502760" progId="Origin95.Graph">
                  <p:embed/>
                </p:oleObj>
              </mc:Choice>
              <mc:Fallback>
                <p:oleObj name="Graph" r:id="rId27" imgW="9802440" imgH="7502760" progId="Origin95.Graph">
                  <p:embed/>
                  <p:pic>
                    <p:nvPicPr>
                      <p:cNvPr id="0" name=""/>
                      <p:cNvPicPr/>
                      <p:nvPr/>
                    </p:nvPicPr>
                    <p:blipFill>
                      <a:blip r:embed="rId28"/>
                      <a:stretch>
                        <a:fillRect/>
                      </a:stretch>
                    </p:blipFill>
                    <p:spPr>
                      <a:xfrm>
                        <a:off x="16631692" y="8249829"/>
                        <a:ext cx="2672308" cy="2045234"/>
                      </a:xfrm>
                      <a:prstGeom prst="rect">
                        <a:avLst/>
                      </a:prstGeom>
                    </p:spPr>
                  </p:pic>
                </p:oleObj>
              </mc:Fallback>
            </mc:AlternateContent>
          </a:graphicData>
        </a:graphic>
      </p:graphicFrame>
      <p:sp>
        <p:nvSpPr>
          <p:cNvPr id="98" name="직사각형 97"/>
          <p:cNvSpPr/>
          <p:nvPr/>
        </p:nvSpPr>
        <p:spPr>
          <a:xfrm>
            <a:off x="8926836" y="23544535"/>
            <a:ext cx="3024336" cy="57606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000" b="1" dirty="0" smtClean="0"/>
              <a:t>Advantage</a:t>
            </a:r>
            <a:endParaRPr lang="ko-KR" altLang="en-US" sz="4000" b="1" baseline="-25000" dirty="0"/>
          </a:p>
        </p:txBody>
      </p:sp>
      <p:sp>
        <p:nvSpPr>
          <p:cNvPr id="10" name="직사각형 9"/>
          <p:cNvSpPr/>
          <p:nvPr/>
        </p:nvSpPr>
        <p:spPr>
          <a:xfrm>
            <a:off x="1510012" y="34921799"/>
            <a:ext cx="8712968" cy="892552"/>
          </a:xfrm>
          <a:prstGeom prst="rect">
            <a:avLst/>
          </a:prstGeom>
        </p:spPr>
        <p:txBody>
          <a:bodyPr wrap="square">
            <a:spAutoFit/>
          </a:bodyPr>
          <a:lstStyle/>
          <a:p>
            <a:pPr marL="342900" indent="-342900">
              <a:buFont typeface="Wingdings" panose="05000000000000000000" pitchFamily="2" charset="2"/>
              <a:buChar char="Ø"/>
            </a:pPr>
            <a:r>
              <a:rPr lang="en-US" altLang="ko-KR" sz="2600" dirty="0" smtClean="0">
                <a:latin typeface="Arial Narrow" panose="020B0606020202030204" pitchFamily="34" charset="0"/>
              </a:rPr>
              <a:t>the </a:t>
            </a:r>
            <a:r>
              <a:rPr lang="en-US" altLang="ko-KR" sz="2600" dirty="0">
                <a:latin typeface="Arial Narrow" panose="020B0606020202030204" pitchFamily="34" charset="0"/>
              </a:rPr>
              <a:t>stability </a:t>
            </a:r>
            <a:r>
              <a:rPr lang="en-US" altLang="ko-KR" sz="2600" dirty="0" smtClean="0">
                <a:latin typeface="Arial Narrow" panose="020B0606020202030204" pitchFamily="34" charset="0"/>
              </a:rPr>
              <a:t>of </a:t>
            </a:r>
            <a:r>
              <a:rPr lang="en-US" altLang="ko-KR" sz="2600" dirty="0">
                <a:latin typeface="Arial Narrow" panose="020B0606020202030204" pitchFamily="34" charset="0"/>
              </a:rPr>
              <a:t>even small-sized domains, attributed to the comparatively low domain wall </a:t>
            </a:r>
            <a:r>
              <a:rPr lang="en-US" altLang="ko-KR" sz="2600" dirty="0" smtClean="0">
                <a:latin typeface="Arial Narrow" panose="020B0606020202030204" pitchFamily="34" charset="0"/>
              </a:rPr>
              <a:t>energy (DFT)</a:t>
            </a:r>
            <a:endParaRPr lang="ko-KR" altLang="en-US" sz="2600" dirty="0">
              <a:latin typeface="Arial Narrow" panose="020B0606020202030204" pitchFamily="34" charset="0"/>
            </a:endParaRPr>
          </a:p>
        </p:txBody>
      </p:sp>
    </p:spTree>
    <p:extLst>
      <p:ext uri="{BB962C8B-B14F-4D97-AF65-F5344CB8AC3E}">
        <p14:creationId xmlns:p14="http://schemas.microsoft.com/office/powerpoint/2010/main" val="431181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30357</TotalTime>
  <Words>585</Words>
  <Application>Microsoft Office PowerPoint</Application>
  <PresentationFormat>사용자 지정</PresentationFormat>
  <Paragraphs>57</Paragraphs>
  <Slides>1</Slides>
  <Notes>1</Notes>
  <HiddenSlides>0</HiddenSlides>
  <MMClips>0</MMClips>
  <ScaleCrop>false</ScaleCrop>
  <HeadingPairs>
    <vt:vector size="8" baseType="variant">
      <vt:variant>
        <vt:lpstr>사용한 글꼴</vt:lpstr>
      </vt:variant>
      <vt:variant>
        <vt:i4>6</vt:i4>
      </vt:variant>
      <vt:variant>
        <vt:lpstr>테마</vt:lpstr>
      </vt:variant>
      <vt:variant>
        <vt:i4>1</vt:i4>
      </vt:variant>
      <vt:variant>
        <vt:lpstr>포함된 OLE 서버</vt:lpstr>
      </vt:variant>
      <vt:variant>
        <vt:i4>1</vt:i4>
      </vt:variant>
      <vt:variant>
        <vt:lpstr>슬라이드 제목</vt:lpstr>
      </vt:variant>
      <vt:variant>
        <vt:i4>1</vt:i4>
      </vt:variant>
    </vt:vector>
  </HeadingPairs>
  <TitlesOfParts>
    <vt:vector size="9" baseType="lpstr">
      <vt:lpstr>Arial Unicode MS</vt:lpstr>
      <vt:lpstr>바탕</vt:lpstr>
      <vt:lpstr>Arial</vt:lpstr>
      <vt:lpstr>Arial Narrow</vt:lpstr>
      <vt:lpstr>Wingdings</vt:lpstr>
      <vt:lpstr>맑은 고딕</vt:lpstr>
      <vt:lpstr>Office 테마</vt:lpstr>
      <vt:lpstr>Graph</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ljm</dc:creator>
  <cp:lastModifiedBy>양지웅</cp:lastModifiedBy>
  <cp:revision>916</cp:revision>
  <cp:lastPrinted>2019-08-05T04:02:56Z</cp:lastPrinted>
  <dcterms:created xsi:type="dcterms:W3CDTF">2013-10-21T08:08:21Z</dcterms:created>
  <dcterms:modified xsi:type="dcterms:W3CDTF">2024-02-27T21:21:42Z</dcterms:modified>
</cp:coreProperties>
</file>