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256" r:id="rId2"/>
    <p:sldId id="257" r:id="rId3"/>
    <p:sldId id="258" r:id="rId4"/>
    <p:sldId id="265" r:id="rId5"/>
    <p:sldId id="276" r:id="rId6"/>
    <p:sldId id="277" r:id="rId7"/>
    <p:sldId id="289" r:id="rId8"/>
    <p:sldId id="270" r:id="rId9"/>
    <p:sldId id="267" r:id="rId10"/>
    <p:sldId id="282" r:id="rId11"/>
    <p:sldId id="272" r:id="rId12"/>
    <p:sldId id="286" r:id="rId13"/>
    <p:sldId id="261" r:id="rId14"/>
    <p:sldId id="281" r:id="rId15"/>
    <p:sldId id="285" r:id="rId16"/>
    <p:sldId id="287" r:id="rId17"/>
    <p:sldId id="275" r:id="rId18"/>
    <p:sldId id="274"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A53A"/>
    <a:srgbClr val="505B55"/>
    <a:srgbClr val="0000FF"/>
    <a:srgbClr val="008000"/>
    <a:srgbClr val="DDF8FF"/>
    <a:srgbClr val="20A3FC"/>
    <a:srgbClr val="FF983B"/>
    <a:srgbClr val="E6E8ED"/>
    <a:srgbClr val="7AC745"/>
    <a:srgbClr val="94D2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77091" autoAdjust="0"/>
  </p:normalViewPr>
  <p:slideViewPr>
    <p:cSldViewPr snapToGrid="0">
      <p:cViewPr varScale="1">
        <p:scale>
          <a:sx n="85" d="100"/>
          <a:sy n="85" d="100"/>
        </p:scale>
        <p:origin x="900" y="84"/>
      </p:cViewPr>
      <p:guideLst/>
    </p:cSldViewPr>
  </p:slideViewPr>
  <p:notesTextViewPr>
    <p:cViewPr>
      <p:scale>
        <a:sx n="125" d="100"/>
        <a:sy n="125" d="100"/>
      </p:scale>
      <p:origin x="0" y="0"/>
    </p:cViewPr>
  </p:notesTextViewPr>
  <p:notesViewPr>
    <p:cSldViewPr snapToGrid="0">
      <p:cViewPr varScale="1">
        <p:scale>
          <a:sx n="88" d="100"/>
          <a:sy n="88" d="100"/>
        </p:scale>
        <p:origin x="28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계열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C19-43EA-8109-E98974F67629}"/>
                </c:ext>
              </c:extLst>
            </c:dLbl>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19-43EA-8109-E98974F67629}"/>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C19-43EA-8109-E98974F67629}"/>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C19-43EA-8109-E98974F67629}"/>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19-43EA-8109-E98974F67629}"/>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19-43EA-8109-E98974F67629}"/>
                </c:ext>
              </c:extLst>
            </c:dLbl>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C19-43EA-8109-E98974F67629}"/>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C19-43EA-8109-E98974F67629}"/>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C19-43EA-8109-E98974F67629}"/>
                </c:ext>
              </c:extLst>
            </c:dLbl>
            <c:dLbl>
              <c:idx val="9"/>
              <c:layout>
                <c:manualLayout>
                  <c:x val="-8.148505521282233E-2"/>
                  <c:y val="-8.19490163329625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C19-43EA-8109-E98974F67629}"/>
                </c:ext>
              </c:extLst>
            </c:dLbl>
            <c:dLbl>
              <c:idx val="10"/>
              <c:layout>
                <c:manualLayout>
                  <c:x val="-8.4855331551598273E-2"/>
                  <c:y val="-8.19490163329625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C19-43EA-8109-E98974F67629}"/>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C19-43EA-8109-E98974F6762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10'</c:v>
                </c:pt>
                <c:pt idx="1">
                  <c:v>12'</c:v>
                </c:pt>
                <c:pt idx="2">
                  <c:v>14'</c:v>
                </c:pt>
                <c:pt idx="3">
                  <c:v>16'</c:v>
                </c:pt>
                <c:pt idx="4">
                  <c:v>18'</c:v>
                </c:pt>
                <c:pt idx="5">
                  <c:v>19'</c:v>
                </c:pt>
                <c:pt idx="6">
                  <c:v>20'</c:v>
                </c:pt>
                <c:pt idx="7">
                  <c:v>21'</c:v>
                </c:pt>
                <c:pt idx="8">
                  <c:v>22'</c:v>
                </c:pt>
                <c:pt idx="9">
                  <c:v>23'</c:v>
                </c:pt>
                <c:pt idx="10">
                  <c:v>24'</c:v>
                </c:pt>
                <c:pt idx="11">
                  <c:v>25'</c:v>
                </c:pt>
              </c:strCache>
            </c:strRef>
          </c:cat>
          <c:val>
            <c:numRef>
              <c:f>Sheet1!$B$2:$B$13</c:f>
              <c:numCache>
                <c:formatCode>General</c:formatCode>
                <c:ptCount val="12"/>
                <c:pt idx="0">
                  <c:v>2</c:v>
                </c:pt>
                <c:pt idx="1">
                  <c:v>6.5</c:v>
                </c:pt>
                <c:pt idx="2">
                  <c:v>12.5</c:v>
                </c:pt>
                <c:pt idx="3">
                  <c:v>18</c:v>
                </c:pt>
                <c:pt idx="4">
                  <c:v>33</c:v>
                </c:pt>
                <c:pt idx="5">
                  <c:v>41</c:v>
                </c:pt>
                <c:pt idx="6">
                  <c:v>64.2</c:v>
                </c:pt>
                <c:pt idx="7">
                  <c:v>79</c:v>
                </c:pt>
                <c:pt idx="8">
                  <c:v>97</c:v>
                </c:pt>
                <c:pt idx="9">
                  <c:v>120</c:v>
                </c:pt>
                <c:pt idx="10">
                  <c:v>147</c:v>
                </c:pt>
                <c:pt idx="11">
                  <c:v>181</c:v>
                </c:pt>
              </c:numCache>
            </c:numRef>
          </c:val>
          <c:smooth val="0"/>
          <c:extLst>
            <c:ext xmlns:c16="http://schemas.microsoft.com/office/drawing/2014/chart" uri="{C3380CC4-5D6E-409C-BE32-E72D297353CC}">
              <c16:uniqueId val="{0000000C-4C19-43EA-8109-E98974F67629}"/>
            </c:ext>
          </c:extLst>
        </c:ser>
        <c:ser>
          <c:idx val="1"/>
          <c:order val="1"/>
          <c:tx>
            <c:strRef>
              <c:f>Sheet1!$C$1</c:f>
              <c:strCache>
                <c:ptCount val="1"/>
                <c:pt idx="0">
                  <c:v>열1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cat>
            <c:strRef>
              <c:f>Sheet1!$A$2:$A$13</c:f>
              <c:strCache>
                <c:ptCount val="12"/>
                <c:pt idx="0">
                  <c:v>10'</c:v>
                </c:pt>
                <c:pt idx="1">
                  <c:v>12'</c:v>
                </c:pt>
                <c:pt idx="2">
                  <c:v>14'</c:v>
                </c:pt>
                <c:pt idx="3">
                  <c:v>16'</c:v>
                </c:pt>
                <c:pt idx="4">
                  <c:v>18'</c:v>
                </c:pt>
                <c:pt idx="5">
                  <c:v>19'</c:v>
                </c:pt>
                <c:pt idx="6">
                  <c:v>20'</c:v>
                </c:pt>
                <c:pt idx="7">
                  <c:v>21'</c:v>
                </c:pt>
                <c:pt idx="8">
                  <c:v>22'</c:v>
                </c:pt>
                <c:pt idx="9">
                  <c:v>23'</c:v>
                </c:pt>
                <c:pt idx="10">
                  <c:v>24'</c:v>
                </c:pt>
                <c:pt idx="11">
                  <c:v>25'</c:v>
                </c:pt>
              </c:strCache>
            </c:strRef>
          </c:cat>
          <c:val>
            <c:numRef>
              <c:f>Sheet1!$C$2:$C$13</c:f>
              <c:numCache>
                <c:formatCode>General</c:formatCode>
                <c:ptCount val="12"/>
              </c:numCache>
            </c:numRef>
          </c:val>
          <c:smooth val="0"/>
          <c:extLst>
            <c:ext xmlns:c16="http://schemas.microsoft.com/office/drawing/2014/chart" uri="{C3380CC4-5D6E-409C-BE32-E72D297353CC}">
              <c16:uniqueId val="{0000000D-4C19-43EA-8109-E98974F67629}"/>
            </c:ext>
          </c:extLst>
        </c:ser>
        <c:ser>
          <c:idx val="2"/>
          <c:order val="2"/>
          <c:tx>
            <c:strRef>
              <c:f>Sheet1!$D$1</c:f>
              <c:strCache>
                <c:ptCount val="1"/>
                <c:pt idx="0">
                  <c:v>열2</c:v>
                </c:pt>
              </c:strCache>
            </c:strRef>
          </c:tx>
          <c:spPr>
            <a:ln w="28575" cap="rnd">
              <a:solidFill>
                <a:srgbClr val="F18D1C"/>
              </a:solidFill>
              <a:round/>
            </a:ln>
            <a:effectLst/>
          </c:spPr>
          <c:marker>
            <c:symbol val="circle"/>
            <c:size val="11"/>
            <c:spPr>
              <a:solidFill>
                <a:srgbClr val="F18D1C"/>
              </a:solidFill>
              <a:ln w="9525">
                <a:noFill/>
              </a:ln>
              <a:effectLst/>
            </c:spPr>
          </c:marker>
          <c:dLbls>
            <c:delete val="1"/>
          </c:dLbls>
          <c:cat>
            <c:strRef>
              <c:f>Sheet1!$A$2:$A$13</c:f>
              <c:strCache>
                <c:ptCount val="12"/>
                <c:pt idx="0">
                  <c:v>10'</c:v>
                </c:pt>
                <c:pt idx="1">
                  <c:v>12'</c:v>
                </c:pt>
                <c:pt idx="2">
                  <c:v>14'</c:v>
                </c:pt>
                <c:pt idx="3">
                  <c:v>16'</c:v>
                </c:pt>
                <c:pt idx="4">
                  <c:v>18'</c:v>
                </c:pt>
                <c:pt idx="5">
                  <c:v>19'</c:v>
                </c:pt>
                <c:pt idx="6">
                  <c:v>20'</c:v>
                </c:pt>
                <c:pt idx="7">
                  <c:v>21'</c:v>
                </c:pt>
                <c:pt idx="8">
                  <c:v>22'</c:v>
                </c:pt>
                <c:pt idx="9">
                  <c:v>23'</c:v>
                </c:pt>
                <c:pt idx="10">
                  <c:v>24'</c:v>
                </c:pt>
                <c:pt idx="11">
                  <c:v>25'</c:v>
                </c:pt>
              </c:strCache>
            </c:strRef>
          </c:cat>
          <c:val>
            <c:numRef>
              <c:f>Sheet1!$D$2:$D$13</c:f>
              <c:numCache>
                <c:formatCode>General</c:formatCode>
                <c:ptCount val="12"/>
              </c:numCache>
            </c:numRef>
          </c:val>
          <c:smooth val="0"/>
          <c:extLst>
            <c:ext xmlns:c16="http://schemas.microsoft.com/office/drawing/2014/chart" uri="{C3380CC4-5D6E-409C-BE32-E72D297353CC}">
              <c16:uniqueId val="{0000000E-4C19-43EA-8109-E98974F67629}"/>
            </c:ext>
          </c:extLst>
        </c:ser>
        <c:dLbls>
          <c:showLegendKey val="0"/>
          <c:showVal val="1"/>
          <c:showCatName val="0"/>
          <c:showSerName val="0"/>
          <c:showPercent val="0"/>
          <c:showBubbleSize val="0"/>
        </c:dLbls>
        <c:marker val="1"/>
        <c:smooth val="0"/>
        <c:axId val="1822648175"/>
        <c:axId val="1768130207"/>
      </c:lineChart>
      <c:catAx>
        <c:axId val="1822648175"/>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768130207"/>
        <c:crosses val="autoZero"/>
        <c:auto val="1"/>
        <c:lblAlgn val="ctr"/>
        <c:lblOffset val="100"/>
        <c:noMultiLvlLbl val="0"/>
      </c:catAx>
      <c:valAx>
        <c:axId val="1768130207"/>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822648175"/>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0.23955</cdr:x>
      <cdr:y>0.20197</cdr:y>
    </cdr:from>
    <cdr:to>
      <cdr:x>0.97649</cdr:x>
      <cdr:y>0.9073</cdr:y>
    </cdr:to>
    <cdr:sp macro="" textlink="">
      <cdr:nvSpPr>
        <cdr:cNvPr id="2" name="자유형 9">
          <a:extLst xmlns:a="http://schemas.openxmlformats.org/drawingml/2006/main">
            <a:ext uri="{FF2B5EF4-FFF2-40B4-BE49-F238E27FC236}">
              <a16:creationId xmlns:a16="http://schemas.microsoft.com/office/drawing/2014/main" id="{0F75A7D6-A2ED-0C8F-7024-7A3957D76B7D}"/>
            </a:ext>
          </a:extLst>
        </cdr:cNvPr>
        <cdr:cNvSpPr/>
      </cdr:nvSpPr>
      <cdr:spPr>
        <a:xfrm xmlns:a="http://schemas.openxmlformats.org/drawingml/2006/main">
          <a:off x="902666" y="564973"/>
          <a:ext cx="2776961" cy="1973002"/>
        </a:xfrm>
        <a:custGeom xmlns:a="http://schemas.openxmlformats.org/drawingml/2006/main">
          <a:avLst/>
          <a:gdLst>
            <a:gd name="connsiteX0" fmla="*/ 0 w 3002280"/>
            <a:gd name="connsiteY0" fmla="*/ 2209800 h 2209800"/>
            <a:gd name="connsiteX1" fmla="*/ 2667000 w 3002280"/>
            <a:gd name="connsiteY1" fmla="*/ 152400 h 2209800"/>
            <a:gd name="connsiteX2" fmla="*/ 2529840 w 3002280"/>
            <a:gd name="connsiteY2" fmla="*/ 60960 h 2209800"/>
            <a:gd name="connsiteX3" fmla="*/ 3002280 w 3002280"/>
            <a:gd name="connsiteY3" fmla="*/ 0 h 2209800"/>
            <a:gd name="connsiteX4" fmla="*/ 2933700 w 3002280"/>
            <a:gd name="connsiteY4" fmla="*/ 426720 h 2209800"/>
            <a:gd name="connsiteX5" fmla="*/ 2872740 w 3002280"/>
            <a:gd name="connsiteY5" fmla="*/ 312420 h 2209800"/>
            <a:gd name="connsiteX6" fmla="*/ 0 w 3002280"/>
            <a:gd name="connsiteY6" fmla="*/ 2209800 h 2209800"/>
            <a:gd name="connsiteX0" fmla="*/ 0 w 3002280"/>
            <a:gd name="connsiteY0" fmla="*/ 2209800 h 2209800"/>
            <a:gd name="connsiteX1" fmla="*/ 2667000 w 3002280"/>
            <a:gd name="connsiteY1" fmla="*/ 152400 h 2209800"/>
            <a:gd name="connsiteX2" fmla="*/ 2529840 w 3002280"/>
            <a:gd name="connsiteY2" fmla="*/ 60960 h 2209800"/>
            <a:gd name="connsiteX3" fmla="*/ 3002280 w 3002280"/>
            <a:gd name="connsiteY3" fmla="*/ 0 h 2209800"/>
            <a:gd name="connsiteX4" fmla="*/ 2933700 w 3002280"/>
            <a:gd name="connsiteY4" fmla="*/ 426720 h 2209800"/>
            <a:gd name="connsiteX5" fmla="*/ 2872740 w 3002280"/>
            <a:gd name="connsiteY5" fmla="*/ 312420 h 2209800"/>
            <a:gd name="connsiteX6" fmla="*/ 0 w 3002280"/>
            <a:gd name="connsiteY6" fmla="*/ 2209800 h 2209800"/>
            <a:gd name="connsiteX0" fmla="*/ 0 w 3002280"/>
            <a:gd name="connsiteY0" fmla="*/ 2209800 h 2209800"/>
            <a:gd name="connsiteX1" fmla="*/ 2667000 w 3002280"/>
            <a:gd name="connsiteY1" fmla="*/ 152400 h 2209800"/>
            <a:gd name="connsiteX2" fmla="*/ 2529840 w 3002280"/>
            <a:gd name="connsiteY2" fmla="*/ 60960 h 2209800"/>
            <a:gd name="connsiteX3" fmla="*/ 3002280 w 3002280"/>
            <a:gd name="connsiteY3" fmla="*/ 0 h 2209800"/>
            <a:gd name="connsiteX4" fmla="*/ 2933700 w 3002280"/>
            <a:gd name="connsiteY4" fmla="*/ 426720 h 2209800"/>
            <a:gd name="connsiteX5" fmla="*/ 2872740 w 3002280"/>
            <a:gd name="connsiteY5" fmla="*/ 312420 h 2209800"/>
            <a:gd name="connsiteX6" fmla="*/ 0 w 3002280"/>
            <a:gd name="connsiteY6" fmla="*/ 2209800 h 2209800"/>
            <a:gd name="connsiteX0" fmla="*/ 0 w 3002280"/>
            <a:gd name="connsiteY0" fmla="*/ 2209800 h 2209800"/>
            <a:gd name="connsiteX1" fmla="*/ 2667000 w 3002280"/>
            <a:gd name="connsiteY1" fmla="*/ 152400 h 2209800"/>
            <a:gd name="connsiteX2" fmla="*/ 2529840 w 3002280"/>
            <a:gd name="connsiteY2" fmla="*/ 60960 h 2209800"/>
            <a:gd name="connsiteX3" fmla="*/ 3002280 w 3002280"/>
            <a:gd name="connsiteY3" fmla="*/ 0 h 2209800"/>
            <a:gd name="connsiteX4" fmla="*/ 2933700 w 3002280"/>
            <a:gd name="connsiteY4" fmla="*/ 426720 h 2209800"/>
            <a:gd name="connsiteX5" fmla="*/ 2872740 w 3002280"/>
            <a:gd name="connsiteY5" fmla="*/ 312420 h 2209800"/>
            <a:gd name="connsiteX6" fmla="*/ 0 w 3002280"/>
            <a:gd name="connsiteY6" fmla="*/ 2209800 h 2209800"/>
            <a:gd name="connsiteX0" fmla="*/ 0 w 3002280"/>
            <a:gd name="connsiteY0" fmla="*/ 2209800 h 2209800"/>
            <a:gd name="connsiteX1" fmla="*/ 2667000 w 3002280"/>
            <a:gd name="connsiteY1" fmla="*/ 152400 h 2209800"/>
            <a:gd name="connsiteX2" fmla="*/ 2529840 w 3002280"/>
            <a:gd name="connsiteY2" fmla="*/ 60960 h 2209800"/>
            <a:gd name="connsiteX3" fmla="*/ 3002280 w 3002280"/>
            <a:gd name="connsiteY3" fmla="*/ 0 h 2209800"/>
            <a:gd name="connsiteX4" fmla="*/ 2933700 w 3002280"/>
            <a:gd name="connsiteY4" fmla="*/ 426720 h 2209800"/>
            <a:gd name="connsiteX5" fmla="*/ 2846070 w 3002280"/>
            <a:gd name="connsiteY5" fmla="*/ 285750 h 2209800"/>
            <a:gd name="connsiteX6" fmla="*/ 0 w 3002280"/>
            <a:gd name="connsiteY6" fmla="*/ 2209800 h 2209800"/>
            <a:gd name="connsiteX0" fmla="*/ 0 w 3002280"/>
            <a:gd name="connsiteY0" fmla="*/ 2209800 h 2209800"/>
            <a:gd name="connsiteX1" fmla="*/ 2667000 w 3002280"/>
            <a:gd name="connsiteY1" fmla="*/ 152400 h 2209800"/>
            <a:gd name="connsiteX2" fmla="*/ 2529840 w 3002280"/>
            <a:gd name="connsiteY2" fmla="*/ 60960 h 2209800"/>
            <a:gd name="connsiteX3" fmla="*/ 3002280 w 3002280"/>
            <a:gd name="connsiteY3" fmla="*/ 0 h 2209800"/>
            <a:gd name="connsiteX4" fmla="*/ 2933700 w 3002280"/>
            <a:gd name="connsiteY4" fmla="*/ 426720 h 2209800"/>
            <a:gd name="connsiteX5" fmla="*/ 2846070 w 3002280"/>
            <a:gd name="connsiteY5" fmla="*/ 285750 h 2209800"/>
            <a:gd name="connsiteX6" fmla="*/ 0 w 3002280"/>
            <a:gd name="connsiteY6" fmla="*/ 2209800 h 2209800"/>
            <a:gd name="connsiteX0" fmla="*/ 0 w 3002280"/>
            <a:gd name="connsiteY0" fmla="*/ 2209800 h 2209800"/>
            <a:gd name="connsiteX1" fmla="*/ 2667000 w 3002280"/>
            <a:gd name="connsiteY1" fmla="*/ 152400 h 2209800"/>
            <a:gd name="connsiteX2" fmla="*/ 2529840 w 3002280"/>
            <a:gd name="connsiteY2" fmla="*/ 60960 h 2209800"/>
            <a:gd name="connsiteX3" fmla="*/ 3002280 w 3002280"/>
            <a:gd name="connsiteY3" fmla="*/ 0 h 2209800"/>
            <a:gd name="connsiteX4" fmla="*/ 2933700 w 3002280"/>
            <a:gd name="connsiteY4" fmla="*/ 426720 h 2209800"/>
            <a:gd name="connsiteX5" fmla="*/ 2846070 w 3002280"/>
            <a:gd name="connsiteY5" fmla="*/ 285750 h 2209800"/>
            <a:gd name="connsiteX6" fmla="*/ 0 w 3002280"/>
            <a:gd name="connsiteY6" fmla="*/ 2209800 h 2209800"/>
            <a:gd name="connsiteX0" fmla="*/ 0 w 3002280"/>
            <a:gd name="connsiteY0" fmla="*/ 2209800 h 2209800"/>
            <a:gd name="connsiteX1" fmla="*/ 2667000 w 3002280"/>
            <a:gd name="connsiteY1" fmla="*/ 152400 h 2209800"/>
            <a:gd name="connsiteX2" fmla="*/ 2529840 w 3002280"/>
            <a:gd name="connsiteY2" fmla="*/ 60960 h 2209800"/>
            <a:gd name="connsiteX3" fmla="*/ 3002280 w 3002280"/>
            <a:gd name="connsiteY3" fmla="*/ 0 h 2209800"/>
            <a:gd name="connsiteX4" fmla="*/ 2933700 w 3002280"/>
            <a:gd name="connsiteY4" fmla="*/ 426720 h 2209800"/>
            <a:gd name="connsiteX5" fmla="*/ 2846070 w 3002280"/>
            <a:gd name="connsiteY5" fmla="*/ 285750 h 2209800"/>
            <a:gd name="connsiteX6" fmla="*/ 0 w 3002280"/>
            <a:gd name="connsiteY6"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2280" h="2209800">
              <a:moveTo>
                <a:pt x="0" y="2209800"/>
              </a:moveTo>
              <a:cubicBezTo>
                <a:pt x="979170" y="1837690"/>
                <a:pt x="1195070" y="1744980"/>
                <a:pt x="2667000" y="152400"/>
              </a:cubicBezTo>
              <a:lnTo>
                <a:pt x="2529840" y="60960"/>
              </a:lnTo>
              <a:lnTo>
                <a:pt x="3002280" y="0"/>
              </a:lnTo>
              <a:lnTo>
                <a:pt x="2933700" y="426720"/>
              </a:lnTo>
              <a:lnTo>
                <a:pt x="2846070" y="285750"/>
              </a:lnTo>
              <a:cubicBezTo>
                <a:pt x="2261870" y="1055370"/>
                <a:pt x="1361440" y="1905000"/>
                <a:pt x="0" y="2209800"/>
              </a:cubicBezTo>
              <a:close/>
            </a:path>
          </a:pathLst>
        </a:custGeom>
        <a:gradFill xmlns:a="http://schemas.openxmlformats.org/drawingml/2006/main" flip="none" rotWithShape="1">
          <a:gsLst>
            <a:gs pos="69000">
              <a:srgbClr val="D861A1"/>
            </a:gs>
            <a:gs pos="0">
              <a:schemeClr val="accent1">
                <a:lumMod val="5000"/>
                <a:lumOff val="95000"/>
              </a:schemeClr>
            </a:gs>
            <a:gs pos="99000">
              <a:srgbClr val="C50168"/>
            </a:gs>
          </a:gsLst>
          <a:lin ang="0" scaled="1"/>
          <a:tileRect/>
        </a:gra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xmlns:a="http://schemas.openxmlformats.org/drawingml/2006/main">
          <a:pPr algn="ctr"/>
          <a:endParaRPr lang="ko-KR" alt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C4664C51-469D-BBE0-CD66-40F2663AA2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날짜 개체 틀 2">
            <a:extLst>
              <a:ext uri="{FF2B5EF4-FFF2-40B4-BE49-F238E27FC236}">
                <a16:creationId xmlns:a16="http://schemas.microsoft.com/office/drawing/2014/main" id="{B3939599-CB30-EBAA-AB29-70394347DD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C2DEEE-95E3-4EC5-8C21-C1EFB58509B1}" type="datetimeFigureOut">
              <a:rPr lang="en-US" smtClean="0"/>
              <a:t>6/7/2024</a:t>
            </a:fld>
            <a:endParaRPr lang="en-US"/>
          </a:p>
        </p:txBody>
      </p:sp>
      <p:sp>
        <p:nvSpPr>
          <p:cNvPr id="4" name="바닥글 개체 틀 3">
            <a:extLst>
              <a:ext uri="{FF2B5EF4-FFF2-40B4-BE49-F238E27FC236}">
                <a16:creationId xmlns:a16="http://schemas.microsoft.com/office/drawing/2014/main" id="{3B397179-1348-67B3-8E01-C123BF1E00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427437158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28A3E-1259-4CDD-A524-E726B3351B69}" type="datetimeFigureOut">
              <a:rPr lang="en-US" smtClean="0"/>
              <a:t>6/7/2024</a:t>
            </a:fld>
            <a:endParaRPr 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003D60-5646-4254-8B47-CEF453835565}" type="slidenum">
              <a:rPr lang="en-US" smtClean="0"/>
              <a:t>‹#›</a:t>
            </a:fld>
            <a:endParaRPr lang="en-US"/>
          </a:p>
        </p:txBody>
      </p:sp>
    </p:spTree>
    <p:extLst>
      <p:ext uri="{BB962C8B-B14F-4D97-AF65-F5344CB8AC3E}">
        <p14:creationId xmlns:p14="http://schemas.microsoft.com/office/powerpoint/2010/main" val="226779504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안녕하십니까</a:t>
            </a:r>
            <a:r>
              <a:rPr lang="en-US" altLang="ko-KR" dirty="0"/>
              <a:t>. Fabrication of Hetero-epitaxy SrCoO2.5/SrRuO3 Freestanding Thin film for RRAM application</a:t>
            </a:r>
            <a:r>
              <a:rPr lang="ko-KR" altLang="en-US" dirty="0"/>
              <a:t>에 대해 발표할</a:t>
            </a:r>
            <a:r>
              <a:rPr lang="en-US" altLang="ko-KR" dirty="0"/>
              <a:t> </a:t>
            </a:r>
            <a:r>
              <a:rPr lang="ko-KR" altLang="en-US" dirty="0"/>
              <a:t>광주과학기술원 이상한 교수님 연구실 석사과정 최은석입니다</a:t>
            </a:r>
            <a:r>
              <a:rPr lang="en-US" altLang="ko-KR" dirty="0"/>
              <a:t>.</a:t>
            </a:r>
          </a:p>
          <a:p>
            <a:endParaRPr lang="en-US" altLang="ko-KR" dirty="0"/>
          </a:p>
          <a:p>
            <a:r>
              <a:rPr lang="ko-KR" altLang="en-US" dirty="0"/>
              <a:t>먼저</a:t>
            </a:r>
            <a:r>
              <a:rPr lang="en-US" altLang="ko-KR" dirty="0"/>
              <a:t>, </a:t>
            </a:r>
            <a:r>
              <a:rPr lang="ko-KR" altLang="en-US" dirty="0"/>
              <a:t>귀한 시간 내어 자리해주신 분들께 감사드립니다</a:t>
            </a:r>
            <a:r>
              <a:rPr lang="en-US" altLang="ko-KR" dirty="0"/>
              <a:t>.</a:t>
            </a:r>
          </a:p>
          <a:p>
            <a:endParaRPr lang="en-US" altLang="ko-KR" dirty="0"/>
          </a:p>
          <a:p>
            <a:r>
              <a:rPr lang="ko-KR" altLang="en-US" dirty="0"/>
              <a:t>이번 발표를 통해 </a:t>
            </a:r>
            <a:r>
              <a:rPr lang="en-US" altLang="ko-KR" dirty="0"/>
              <a:t>SCO/SRO </a:t>
            </a:r>
            <a:r>
              <a:rPr lang="ko-KR" altLang="en-US" dirty="0"/>
              <a:t>박막을 </a:t>
            </a:r>
            <a:r>
              <a:rPr lang="en-US" altLang="ko-KR" dirty="0"/>
              <a:t>RRAM</a:t>
            </a:r>
            <a:r>
              <a:rPr lang="ko-KR" altLang="en-US" dirty="0"/>
              <a:t>에 적용하여 특성을 평가하고</a:t>
            </a:r>
            <a:r>
              <a:rPr lang="en-US" altLang="ko-KR" dirty="0"/>
              <a:t>, </a:t>
            </a:r>
            <a:r>
              <a:rPr lang="ko-KR" altLang="en-US" dirty="0"/>
              <a:t>나아가 </a:t>
            </a:r>
            <a:r>
              <a:rPr lang="en-US" altLang="ko-KR" dirty="0"/>
              <a:t>freestanding </a:t>
            </a:r>
            <a:r>
              <a:rPr lang="ko-KR" altLang="en-US" dirty="0"/>
              <a:t>박막을 제작하여 </a:t>
            </a:r>
            <a:r>
              <a:rPr lang="en-US" altLang="ko-KR" dirty="0"/>
              <a:t>Si</a:t>
            </a:r>
            <a:r>
              <a:rPr lang="ko-KR" altLang="en-US" dirty="0"/>
              <a:t>에 통합하고자 하는 연구에 대해 말씀드리겠습니다</a:t>
            </a:r>
            <a:r>
              <a:rPr lang="en-US" altLang="ko-KR" dirty="0"/>
              <a:t>.</a:t>
            </a:r>
            <a:endParaRPr lang="en-US" dirty="0"/>
          </a:p>
          <a:p>
            <a:endParaRPr lang="en-US" dirty="0"/>
          </a:p>
        </p:txBody>
      </p:sp>
    </p:spTree>
    <p:extLst>
      <p:ext uri="{BB962C8B-B14F-4D97-AF65-F5344CB8AC3E}">
        <p14:creationId xmlns:p14="http://schemas.microsoft.com/office/powerpoint/2010/main" val="78615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다음으로</a:t>
            </a:r>
            <a:r>
              <a:rPr lang="en-US" altLang="ko-KR" dirty="0"/>
              <a:t>, </a:t>
            </a:r>
            <a:r>
              <a:rPr lang="ko-KR" altLang="en-US" dirty="0"/>
              <a:t>최종 목표인 </a:t>
            </a:r>
            <a:r>
              <a:rPr lang="en-US" altLang="ko-KR" dirty="0"/>
              <a:t>Freestanding </a:t>
            </a:r>
            <a:r>
              <a:rPr lang="ko-KR" altLang="en-US" dirty="0"/>
              <a:t>박막 제작과 </a:t>
            </a:r>
            <a:r>
              <a:rPr lang="en-US" altLang="ko-KR" dirty="0"/>
              <a:t>Si </a:t>
            </a:r>
            <a:r>
              <a:rPr lang="ko-KR" altLang="en-US" dirty="0"/>
              <a:t>통합을 위해 필요한 </a:t>
            </a:r>
            <a:r>
              <a:rPr lang="en-US" altLang="ko-KR" dirty="0"/>
              <a:t>SAO</a:t>
            </a:r>
            <a:r>
              <a:rPr lang="ko-KR" altLang="en-US" dirty="0"/>
              <a:t>층을 함께 </a:t>
            </a:r>
            <a:r>
              <a:rPr lang="ko-KR" altLang="en-US" dirty="0" err="1"/>
              <a:t>에피택시</a:t>
            </a:r>
            <a:r>
              <a:rPr lang="ko-KR" altLang="en-US" dirty="0"/>
              <a:t> 성장한 </a:t>
            </a:r>
            <a:r>
              <a:rPr lang="en-US" altLang="ko-KR" dirty="0"/>
              <a:t>SCO/SRO/SAO/STO </a:t>
            </a:r>
            <a:r>
              <a:rPr lang="ko-KR" altLang="en-US" dirty="0"/>
              <a:t>결정 구조 분석 결과에 대해 말씀드리겠습니다</a:t>
            </a:r>
            <a:r>
              <a:rPr lang="en-US" altLang="ko-KR" dirty="0"/>
              <a:t>.</a:t>
            </a:r>
          </a:p>
          <a:p>
            <a:r>
              <a:rPr lang="en-US" altLang="ko-KR" dirty="0"/>
              <a:t>SEM </a:t>
            </a:r>
            <a:r>
              <a:rPr lang="ko-KR" altLang="en-US" dirty="0"/>
              <a:t>이미지에서는 </a:t>
            </a:r>
            <a:r>
              <a:rPr lang="en-US" altLang="ko-KR" dirty="0"/>
              <a:t>SAO 20nm,</a:t>
            </a:r>
            <a:r>
              <a:rPr lang="ko-KR" altLang="en-US" dirty="0"/>
              <a:t> </a:t>
            </a:r>
            <a:r>
              <a:rPr lang="en-US" altLang="ko-KR" dirty="0"/>
              <a:t>SRO</a:t>
            </a:r>
            <a:r>
              <a:rPr lang="ko-KR" altLang="en-US" dirty="0"/>
              <a:t> </a:t>
            </a:r>
            <a:r>
              <a:rPr lang="en-US" altLang="ko-KR" dirty="0"/>
              <a:t>45nm, SCO 55nm</a:t>
            </a:r>
            <a:r>
              <a:rPr lang="ko-KR" altLang="en-US" dirty="0"/>
              <a:t>의 </a:t>
            </a:r>
            <a:r>
              <a:rPr lang="en-US" altLang="ko-KR" dirty="0"/>
              <a:t>3</a:t>
            </a:r>
            <a:r>
              <a:rPr lang="ko-KR" altLang="en-US" dirty="0"/>
              <a:t>개의 박막이 </a:t>
            </a:r>
            <a:r>
              <a:rPr lang="ko-KR" altLang="en-US" dirty="0" err="1"/>
              <a:t>증착된</a:t>
            </a:r>
            <a:r>
              <a:rPr lang="ko-KR" altLang="en-US" dirty="0"/>
              <a:t> 것을 확인할 수 있었습니다</a:t>
            </a:r>
            <a:r>
              <a:rPr lang="en-US" altLang="ko-KR" dirty="0"/>
              <a:t>.</a:t>
            </a:r>
          </a:p>
          <a:p>
            <a:r>
              <a:rPr lang="ko-KR" altLang="en-US" dirty="0"/>
              <a:t>박막이 단결정으로 형성된 것을 확인하기 위해 </a:t>
            </a:r>
            <a:r>
              <a:rPr lang="en-US" altLang="ko-KR" dirty="0"/>
              <a:t>out-of-plane XRD </a:t>
            </a:r>
            <a:r>
              <a:rPr lang="ko-KR" altLang="en-US" dirty="0"/>
              <a:t>측정을 한 결과 이차상 없이</a:t>
            </a:r>
            <a:r>
              <a:rPr lang="en-US" altLang="ko-KR" dirty="0"/>
              <a:t> </a:t>
            </a:r>
            <a:r>
              <a:rPr lang="ko-KR" altLang="en-US" dirty="0"/>
              <a:t>단결정 </a:t>
            </a:r>
            <a:r>
              <a:rPr lang="ko-KR" altLang="en-US" dirty="0" err="1"/>
              <a:t>픽만</a:t>
            </a:r>
            <a:r>
              <a:rPr lang="ko-KR" altLang="en-US" dirty="0"/>
              <a:t> 존재하여</a:t>
            </a:r>
            <a:r>
              <a:rPr lang="en-US" altLang="ko-KR" dirty="0"/>
              <a:t> Epitaxial</a:t>
            </a:r>
            <a:r>
              <a:rPr lang="ko-KR" altLang="en-US" dirty="0"/>
              <a:t>성장한 것을 확인하였지만</a:t>
            </a:r>
            <a:r>
              <a:rPr lang="en-US" altLang="ko-KR" dirty="0"/>
              <a:t> </a:t>
            </a:r>
            <a:r>
              <a:rPr lang="ko-KR" altLang="en-US" dirty="0"/>
              <a:t>유사한 </a:t>
            </a:r>
            <a:r>
              <a:rPr lang="en-US" altLang="ko-KR" dirty="0"/>
              <a:t>d-spacing</a:t>
            </a:r>
            <a:r>
              <a:rPr lang="ko-KR" altLang="en-US" dirty="0"/>
              <a:t>으로 인해 픽이 뚜렷하게 구별되지 않습니다</a:t>
            </a:r>
            <a:r>
              <a:rPr lang="en-US" altLang="ko-KR" dirty="0"/>
              <a:t>.</a:t>
            </a:r>
          </a:p>
          <a:p>
            <a:r>
              <a:rPr lang="ko-KR" altLang="en-US" dirty="0"/>
              <a:t>이를 다시 확인하기 위해 </a:t>
            </a:r>
            <a:r>
              <a:rPr lang="en-US" altLang="ko-KR" dirty="0"/>
              <a:t>inset</a:t>
            </a:r>
            <a:r>
              <a:rPr lang="ko-KR" altLang="en-US" dirty="0"/>
              <a:t>과 같이 </a:t>
            </a:r>
            <a:r>
              <a:rPr lang="en-US" altLang="ko-KR" dirty="0"/>
              <a:t>STO(110) </a:t>
            </a:r>
            <a:r>
              <a:rPr lang="ko-KR" altLang="en-US" dirty="0"/>
              <a:t>기판 위에 단일 박막을 증착하고</a:t>
            </a:r>
            <a:r>
              <a:rPr lang="en-US" altLang="ko-KR" dirty="0"/>
              <a:t>,</a:t>
            </a:r>
            <a:r>
              <a:rPr lang="ko-KR" altLang="en-US" dirty="0"/>
              <a:t> 각 박막의</a:t>
            </a:r>
            <a:r>
              <a:rPr lang="en-US" altLang="ko-KR" dirty="0"/>
              <a:t> 2theta</a:t>
            </a:r>
            <a:r>
              <a:rPr lang="ko-KR" altLang="en-US" dirty="0"/>
              <a:t>를 확인하였습니다</a:t>
            </a:r>
            <a:r>
              <a:rPr lang="en-US" altLang="ko-KR" dirty="0"/>
              <a:t>. </a:t>
            </a:r>
            <a:r>
              <a:rPr lang="ko-KR" altLang="en-US" dirty="0"/>
              <a:t>이후 해당 위치에서 </a:t>
            </a:r>
            <a:r>
              <a:rPr lang="en-US" altLang="ko-KR" dirty="0"/>
              <a:t>rocking curve </a:t>
            </a:r>
            <a:r>
              <a:rPr lang="ko-KR" altLang="en-US" dirty="0"/>
              <a:t>측정하여 얻은 각 박막에 대한 </a:t>
            </a:r>
            <a:r>
              <a:rPr lang="en-US" altLang="ko-KR" dirty="0"/>
              <a:t>FWHM</a:t>
            </a:r>
            <a:r>
              <a:rPr lang="ko-KR" altLang="en-US" dirty="0"/>
              <a:t>값은</a:t>
            </a:r>
            <a:r>
              <a:rPr lang="en-US" altLang="ko-KR" dirty="0"/>
              <a:t>, 0.05~0.06</a:t>
            </a:r>
            <a:r>
              <a:rPr lang="ko-KR" altLang="en-US" dirty="0"/>
              <a:t>으로 매우 우수한 결정성을 </a:t>
            </a:r>
            <a:r>
              <a:rPr lang="ko-KR" altLang="en-US" dirty="0" err="1"/>
              <a:t>가진채</a:t>
            </a:r>
            <a:r>
              <a:rPr lang="ko-KR" altLang="en-US" dirty="0"/>
              <a:t> </a:t>
            </a:r>
            <a:r>
              <a:rPr lang="en-US" altLang="ko-KR" dirty="0"/>
              <a:t>epitaxial </a:t>
            </a:r>
            <a:r>
              <a:rPr lang="ko-KR" altLang="en-US" dirty="0"/>
              <a:t>성장한 것을 확인하였습니다</a:t>
            </a:r>
            <a:r>
              <a:rPr lang="en-US" altLang="ko-KR" dirty="0"/>
              <a:t>.</a:t>
            </a:r>
          </a:p>
        </p:txBody>
      </p:sp>
    </p:spTree>
    <p:extLst>
      <p:ext uri="{BB962C8B-B14F-4D97-AF65-F5344CB8AC3E}">
        <p14:creationId xmlns:p14="http://schemas.microsoft.com/office/powerpoint/2010/main" val="3826035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SCO/SRO/SAO </a:t>
            </a:r>
            <a:r>
              <a:rPr lang="ko-KR" altLang="en-US" dirty="0"/>
              <a:t>소자의 </a:t>
            </a:r>
            <a:r>
              <a:rPr lang="en-US" altLang="ko-KR" dirty="0"/>
              <a:t>resistive switching </a:t>
            </a:r>
            <a:r>
              <a:rPr lang="ko-KR" altLang="en-US" dirty="0"/>
              <a:t>특성을 측정해 보았습니다</a:t>
            </a:r>
            <a:r>
              <a:rPr lang="en-US" altLang="ko-KR" dirty="0"/>
              <a:t>.</a:t>
            </a:r>
          </a:p>
          <a:p>
            <a:r>
              <a:rPr lang="ko-KR" altLang="en-US" dirty="0"/>
              <a:t>이전 </a:t>
            </a:r>
            <a:r>
              <a:rPr lang="en-US" altLang="ko-KR" dirty="0"/>
              <a:t>SCO/SRO </a:t>
            </a:r>
            <a:r>
              <a:rPr lang="ko-KR" altLang="en-US" dirty="0"/>
              <a:t>소자 측정과 마찬가지로</a:t>
            </a:r>
            <a:r>
              <a:rPr lang="en-US" altLang="ko-KR" dirty="0"/>
              <a:t>, </a:t>
            </a:r>
            <a:r>
              <a:rPr lang="en-US" dirty="0"/>
              <a:t>4V</a:t>
            </a:r>
            <a:r>
              <a:rPr lang="ko-KR" altLang="en-US" dirty="0"/>
              <a:t>에서 </a:t>
            </a:r>
            <a:r>
              <a:rPr lang="en-US" altLang="ko-KR" dirty="0"/>
              <a:t>-4V </a:t>
            </a:r>
            <a:r>
              <a:rPr lang="ko-KR" altLang="en-US" dirty="0"/>
              <a:t>까지 </a:t>
            </a:r>
            <a:r>
              <a:rPr lang="en-US" altLang="ko-KR" dirty="0"/>
              <a:t>sweep</a:t>
            </a:r>
            <a:r>
              <a:rPr lang="ko-KR" altLang="en-US" dirty="0"/>
              <a:t>을 진행하였을 때</a:t>
            </a:r>
            <a:r>
              <a:rPr lang="en-US" altLang="ko-KR" dirty="0"/>
              <a:t>, </a:t>
            </a:r>
            <a:r>
              <a:rPr lang="ko-KR" altLang="en-US" dirty="0" err="1"/>
              <a:t>고저항</a:t>
            </a:r>
            <a:r>
              <a:rPr lang="ko-KR" altLang="en-US" dirty="0"/>
              <a:t> 상태와 </a:t>
            </a:r>
            <a:r>
              <a:rPr lang="ko-KR" altLang="en-US" dirty="0" err="1"/>
              <a:t>저저항</a:t>
            </a:r>
            <a:r>
              <a:rPr lang="ko-KR" altLang="en-US" dirty="0"/>
              <a:t> 상태의 차이가 크지는 않지만</a:t>
            </a:r>
            <a:r>
              <a:rPr lang="en-US" altLang="ko-KR" dirty="0"/>
              <a:t>, </a:t>
            </a:r>
            <a:r>
              <a:rPr lang="ko-KR" altLang="en-US" dirty="0"/>
              <a:t>매우 일정한 </a:t>
            </a:r>
            <a:r>
              <a:rPr lang="en-US" altLang="ko-KR" dirty="0"/>
              <a:t>voltage</a:t>
            </a:r>
            <a:r>
              <a:rPr lang="ko-KR" altLang="en-US" dirty="0"/>
              <a:t>에서 </a:t>
            </a:r>
            <a:r>
              <a:rPr lang="en-US" altLang="ko-KR" dirty="0"/>
              <a:t>set</a:t>
            </a:r>
            <a:r>
              <a:rPr lang="ko-KR" altLang="en-US" dirty="0"/>
              <a:t>과 </a:t>
            </a:r>
            <a:r>
              <a:rPr lang="en-US" altLang="ko-KR" dirty="0"/>
              <a:t>reset</a:t>
            </a:r>
            <a:r>
              <a:rPr lang="ko-KR" altLang="en-US" dirty="0"/>
              <a:t>이 나타나 소자가 안정적으로 작동하는 것을 확인하였습니다</a:t>
            </a:r>
            <a:r>
              <a:rPr lang="en-US" altLang="ko-KR" dirty="0"/>
              <a:t>.</a:t>
            </a:r>
          </a:p>
          <a:p>
            <a:r>
              <a:rPr lang="ko-KR" altLang="en-US" dirty="0"/>
              <a:t>각각의 사이클에서 형성되는 </a:t>
            </a:r>
            <a:r>
              <a:rPr lang="en-US" altLang="ko-KR" dirty="0"/>
              <a:t>LRS</a:t>
            </a:r>
            <a:r>
              <a:rPr lang="ko-KR" altLang="en-US" dirty="0"/>
              <a:t>와 </a:t>
            </a:r>
            <a:r>
              <a:rPr lang="en-US" altLang="ko-KR" dirty="0"/>
              <a:t>HRS</a:t>
            </a:r>
            <a:r>
              <a:rPr lang="ko-KR" altLang="en-US" dirty="0"/>
              <a:t>의 </a:t>
            </a:r>
            <a:r>
              <a:rPr lang="ko-KR" altLang="en-US" dirty="0" err="1"/>
              <a:t>전류값</a:t>
            </a:r>
            <a:r>
              <a:rPr lang="ko-KR" altLang="en-US" dirty="0"/>
              <a:t> 또한 </a:t>
            </a:r>
            <a:r>
              <a:rPr lang="en-US" altLang="ko-KR" dirty="0" err="1"/>
              <a:t>fluctiation</a:t>
            </a:r>
            <a:r>
              <a:rPr lang="ko-KR" altLang="en-US" dirty="0"/>
              <a:t>이 존재하지만 크지 않은 범위에서 형성되는 것을 확인하였고</a:t>
            </a:r>
            <a:r>
              <a:rPr lang="en-US" altLang="ko-KR" dirty="0"/>
              <a:t>, 1000</a:t>
            </a:r>
            <a:r>
              <a:rPr lang="ko-KR" altLang="en-US" dirty="0"/>
              <a:t>초 까지 </a:t>
            </a:r>
            <a:r>
              <a:rPr lang="en-US" altLang="ko-KR" dirty="0"/>
              <a:t>LRS</a:t>
            </a:r>
            <a:r>
              <a:rPr lang="ko-KR" altLang="en-US" dirty="0"/>
              <a:t>와 </a:t>
            </a:r>
            <a:r>
              <a:rPr lang="en-US" altLang="ko-KR" dirty="0"/>
              <a:t>HRS </a:t>
            </a:r>
            <a:r>
              <a:rPr lang="ko-KR" altLang="en-US" dirty="0"/>
              <a:t>상태에서의 </a:t>
            </a:r>
            <a:r>
              <a:rPr lang="ko-KR" altLang="en-US" dirty="0" err="1"/>
              <a:t>저항값을</a:t>
            </a:r>
            <a:r>
              <a:rPr lang="ko-KR" altLang="en-US" dirty="0"/>
              <a:t> 유지하여 </a:t>
            </a:r>
            <a:r>
              <a:rPr lang="en-US" altLang="ko-KR" dirty="0"/>
              <a:t>non-volatile</a:t>
            </a:r>
            <a:r>
              <a:rPr lang="ko-KR" altLang="en-US" dirty="0"/>
              <a:t>한 특성이 관찰되었습니다</a:t>
            </a:r>
            <a:r>
              <a:rPr lang="en-US" altLang="ko-KR" dirty="0"/>
              <a:t>.</a:t>
            </a:r>
          </a:p>
          <a:p>
            <a:r>
              <a:rPr lang="ko-KR" altLang="en-US" dirty="0"/>
              <a:t>따라서</a:t>
            </a:r>
            <a:r>
              <a:rPr lang="en-US" altLang="ko-KR" dirty="0"/>
              <a:t>, SAO</a:t>
            </a:r>
            <a:r>
              <a:rPr lang="ko-KR" altLang="en-US" dirty="0"/>
              <a:t> 희생층을 함께 성장시켜도</a:t>
            </a:r>
            <a:r>
              <a:rPr lang="en-US" altLang="ko-KR" dirty="0"/>
              <a:t>, SCO</a:t>
            </a:r>
            <a:r>
              <a:rPr lang="ko-KR" altLang="en-US" dirty="0"/>
              <a:t>의 우수한 저항변화 능력에 </a:t>
            </a:r>
            <a:r>
              <a:rPr lang="en-US" altLang="ko-KR" dirty="0"/>
              <a:t>degradation</a:t>
            </a:r>
            <a:r>
              <a:rPr lang="ko-KR" altLang="en-US" dirty="0"/>
              <a:t>이 생기지 않는 것을 확인하였고 이를 토대로 </a:t>
            </a:r>
            <a:r>
              <a:rPr lang="en-US" altLang="ko-KR" dirty="0"/>
              <a:t>SCO/SRO </a:t>
            </a:r>
            <a:r>
              <a:rPr lang="ko-KR" altLang="en-US" dirty="0"/>
              <a:t>박막의 단결정을 유치한 채 </a:t>
            </a:r>
            <a:r>
              <a:rPr lang="en-US" altLang="ko-KR" dirty="0"/>
              <a:t>lift-off </a:t>
            </a:r>
            <a:r>
              <a:rPr lang="ko-KR" altLang="en-US" dirty="0"/>
              <a:t>할 수 있다면</a:t>
            </a:r>
            <a:r>
              <a:rPr lang="en-US" altLang="ko-KR" dirty="0"/>
              <a:t>, CMOS</a:t>
            </a:r>
            <a:r>
              <a:rPr lang="ko-KR" altLang="en-US" dirty="0"/>
              <a:t> 공정과의 통합 및 </a:t>
            </a:r>
            <a:r>
              <a:rPr lang="ko-KR" sz="1200" kern="100" dirty="0" err="1">
                <a:effectLst/>
                <a:latin typeface="맑은 고딕" panose="020B0503020000020004" pitchFamily="50" charset="-127"/>
                <a:ea typeface="맑은 고딕" panose="020B0503020000020004" pitchFamily="50" charset="-127"/>
                <a:cs typeface="Arial" panose="020B0604020202020204" pitchFamily="34" charset="0"/>
              </a:rPr>
              <a:t>플렉서블</a:t>
            </a:r>
            <a:r>
              <a:rPr lang="ko-KR" sz="1200" kern="100" dirty="0">
                <a:effectLst/>
                <a:latin typeface="맑은 고딕" panose="020B0503020000020004" pitchFamily="50" charset="-127"/>
                <a:ea typeface="맑은 고딕" panose="020B0503020000020004" pitchFamily="50" charset="-127"/>
                <a:cs typeface="Arial" panose="020B0604020202020204" pitchFamily="34" charset="0"/>
              </a:rPr>
              <a:t> 센서나 저전력 장비로의 적용</a:t>
            </a:r>
            <a:r>
              <a:rPr lang="ko-KR" altLang="en-US" sz="1200" kern="100" dirty="0">
                <a:effectLst/>
                <a:latin typeface="맑은 고딕" panose="020B0503020000020004" pitchFamily="50" charset="-127"/>
                <a:ea typeface="맑은 고딕" panose="020B0503020000020004" pitchFamily="50" charset="-127"/>
                <a:cs typeface="Arial" panose="020B0604020202020204" pitchFamily="34" charset="0"/>
              </a:rPr>
              <a:t>이 가능할 것으로 기대됩니다</a:t>
            </a:r>
            <a:r>
              <a:rPr lang="en-US" altLang="ko-KR" sz="1200" kern="100" dirty="0">
                <a:effectLst/>
                <a:latin typeface="맑은 고딕" panose="020B0503020000020004" pitchFamily="50" charset="-127"/>
                <a:ea typeface="맑은 고딕" panose="020B0503020000020004" pitchFamily="50" charset="-127"/>
                <a:cs typeface="Arial" panose="020B0604020202020204" pitchFamily="34" charset="0"/>
              </a:rPr>
              <a:t>.</a:t>
            </a:r>
            <a:endParaRPr lang="en-US" altLang="ko-KR" dirty="0"/>
          </a:p>
        </p:txBody>
      </p:sp>
    </p:spTree>
    <p:extLst>
      <p:ext uri="{BB962C8B-B14F-4D97-AF65-F5344CB8AC3E}">
        <p14:creationId xmlns:p14="http://schemas.microsoft.com/office/powerpoint/2010/main" val="819895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토포택틱</a:t>
            </a:r>
            <a:r>
              <a:rPr lang="ko-KR" altLang="en-US" dirty="0"/>
              <a:t> 상변환에 의한 저항변화 특성을 보이는 </a:t>
            </a:r>
            <a:r>
              <a:rPr lang="en-US" altLang="ko-KR" dirty="0"/>
              <a:t>SCO/SRO </a:t>
            </a:r>
            <a:r>
              <a:rPr lang="ko-KR" altLang="en-US" dirty="0" err="1"/>
              <a:t>헤테로</a:t>
            </a:r>
            <a:r>
              <a:rPr lang="ko-KR" altLang="en-US" dirty="0"/>
              <a:t> </a:t>
            </a:r>
            <a:r>
              <a:rPr lang="ko-KR" altLang="en-US" dirty="0" err="1"/>
              <a:t>에피택시</a:t>
            </a:r>
            <a:r>
              <a:rPr lang="ko-KR" altLang="en-US" dirty="0"/>
              <a:t> 구조의 리프트 오프와 </a:t>
            </a:r>
            <a:r>
              <a:rPr lang="en-US" altLang="ko-KR" dirty="0"/>
              <a:t>Si</a:t>
            </a:r>
            <a:r>
              <a:rPr lang="ko-KR" altLang="en-US" dirty="0"/>
              <a:t>에 통합하는 것이 가능한지 확인하기 위하여 </a:t>
            </a:r>
            <a:r>
              <a:rPr lang="en-US" altLang="ko-KR" dirty="0"/>
              <a:t>SAO </a:t>
            </a:r>
            <a:r>
              <a:rPr lang="ko-KR" altLang="en-US" dirty="0"/>
              <a:t>희생층을 </a:t>
            </a:r>
            <a:r>
              <a:rPr lang="en-US" altLang="ko-KR" dirty="0"/>
              <a:t>DI</a:t>
            </a:r>
            <a:r>
              <a:rPr lang="ko-KR" altLang="en-US" dirty="0"/>
              <a:t>에 </a:t>
            </a:r>
            <a:r>
              <a:rPr lang="ko-KR" altLang="en-US" dirty="0" err="1"/>
              <a:t>에칭시키고</a:t>
            </a:r>
            <a:r>
              <a:rPr lang="ko-KR" altLang="en-US" dirty="0"/>
              <a:t> </a:t>
            </a:r>
            <a:r>
              <a:rPr lang="ko-KR" altLang="en-US" dirty="0" err="1"/>
              <a:t>프리스탠딩</a:t>
            </a:r>
            <a:r>
              <a:rPr lang="ko-KR" altLang="en-US" dirty="0"/>
              <a:t> 박막을 제작하였습니다</a:t>
            </a:r>
            <a:r>
              <a:rPr lang="en-US" altLang="ko-KR" dirty="0"/>
              <a:t>.</a:t>
            </a:r>
          </a:p>
          <a:p>
            <a:r>
              <a:rPr lang="en-US" altLang="ko-KR" dirty="0"/>
              <a:t>PI tape</a:t>
            </a:r>
            <a:r>
              <a:rPr lang="ko-KR" altLang="en-US" dirty="0"/>
              <a:t>을 지지체로 제작된 </a:t>
            </a:r>
            <a:r>
              <a:rPr lang="ko-KR" altLang="en-US" dirty="0" err="1"/>
              <a:t>프리스탠딩</a:t>
            </a:r>
            <a:r>
              <a:rPr lang="ko-KR" altLang="en-US" dirty="0"/>
              <a:t> 박막의 </a:t>
            </a:r>
            <a:r>
              <a:rPr lang="en-US" altLang="ko-KR" dirty="0"/>
              <a:t>out-of-plane XRD</a:t>
            </a:r>
            <a:r>
              <a:rPr lang="ko-KR" altLang="en-US" dirty="0"/>
              <a:t>를 측정하였을 때</a:t>
            </a:r>
            <a:r>
              <a:rPr lang="en-US" altLang="ko-KR" dirty="0"/>
              <a:t>, </a:t>
            </a:r>
            <a:r>
              <a:rPr lang="ko-KR" altLang="en-US" dirty="0"/>
              <a:t>리프트 오프 전과 동일한 결정방향을 유지하고 있는 것을 확인하였습니다</a:t>
            </a:r>
            <a:r>
              <a:rPr lang="en-US" altLang="ko-KR" dirty="0"/>
              <a:t>. </a:t>
            </a:r>
          </a:p>
          <a:p>
            <a:r>
              <a:rPr lang="ko-KR" altLang="en-US" dirty="0"/>
              <a:t>또한</a:t>
            </a:r>
            <a:r>
              <a:rPr lang="en-US" altLang="ko-KR" dirty="0"/>
              <a:t>, Si </a:t>
            </a:r>
            <a:r>
              <a:rPr lang="ko-KR" altLang="en-US" dirty="0"/>
              <a:t>기판으로의 통합을 위해 </a:t>
            </a:r>
            <a:r>
              <a:rPr lang="en-US" altLang="ko-KR" dirty="0"/>
              <a:t>PDMS/PPC </a:t>
            </a:r>
            <a:r>
              <a:rPr lang="ko-KR" altLang="en-US" dirty="0"/>
              <a:t>스택을 사용하여 제작한 </a:t>
            </a:r>
            <a:r>
              <a:rPr lang="ko-KR" altLang="en-US" dirty="0" err="1"/>
              <a:t>프리스탠딩</a:t>
            </a:r>
            <a:r>
              <a:rPr lang="ko-KR" altLang="en-US" dirty="0"/>
              <a:t> 박막은 마이크로미터 스케일에서 </a:t>
            </a:r>
            <a:r>
              <a:rPr lang="en-US" altLang="ko-KR" dirty="0"/>
              <a:t>Si </a:t>
            </a:r>
            <a:r>
              <a:rPr lang="ko-KR" altLang="en-US" dirty="0"/>
              <a:t>으로 전사된 것을 확인하였습니다</a:t>
            </a:r>
            <a:r>
              <a:rPr lang="en-US" altLang="ko-KR" dirty="0"/>
              <a:t>.</a:t>
            </a:r>
          </a:p>
        </p:txBody>
      </p:sp>
    </p:spTree>
    <p:extLst>
      <p:ext uri="{BB962C8B-B14F-4D97-AF65-F5344CB8AC3E}">
        <p14:creationId xmlns:p14="http://schemas.microsoft.com/office/powerpoint/2010/main" val="4192665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요약하자면</a:t>
            </a:r>
            <a:r>
              <a:rPr lang="en-US" altLang="ko-KR" dirty="0"/>
              <a:t>, </a:t>
            </a:r>
            <a:r>
              <a:rPr lang="ko-KR" altLang="en-US" dirty="0"/>
              <a:t> </a:t>
            </a:r>
            <a:r>
              <a:rPr lang="en-US" altLang="ko-KR" dirty="0"/>
              <a:t>RRAM</a:t>
            </a:r>
            <a:r>
              <a:rPr lang="ko-KR" altLang="en-US" dirty="0"/>
              <a:t>에 적용시키기 위한 </a:t>
            </a:r>
            <a:r>
              <a:rPr lang="en-US" altLang="ko-KR" dirty="0"/>
              <a:t>freestanding </a:t>
            </a:r>
            <a:r>
              <a:rPr lang="ko-KR" altLang="en-US" dirty="0"/>
              <a:t>박막을 제작하기 위해서</a:t>
            </a:r>
            <a:endParaRPr lang="en-US" altLang="ko-KR" dirty="0"/>
          </a:p>
          <a:p>
            <a:endParaRPr lang="en-US" altLang="ko-KR" dirty="0"/>
          </a:p>
          <a:p>
            <a:r>
              <a:rPr lang="ko-KR" altLang="en-US" dirty="0"/>
              <a:t>먼저</a:t>
            </a:r>
            <a:r>
              <a:rPr lang="en-US" altLang="ko-KR" dirty="0"/>
              <a:t>, FWHM</a:t>
            </a:r>
            <a:r>
              <a:rPr lang="ko-KR" altLang="en-US" dirty="0"/>
              <a:t> </a:t>
            </a:r>
            <a:r>
              <a:rPr lang="en-US" altLang="ko-KR" dirty="0"/>
              <a:t>0.05~0.06</a:t>
            </a:r>
            <a:r>
              <a:rPr lang="ko-KR" altLang="en-US" dirty="0"/>
              <a:t>의 값으로 높은 결정성을 가지는</a:t>
            </a:r>
            <a:r>
              <a:rPr lang="en-US" altLang="ko-KR" dirty="0"/>
              <a:t> SCO/SRO </a:t>
            </a:r>
            <a:r>
              <a:rPr lang="ko-KR" altLang="en-US" dirty="0"/>
              <a:t>와 </a:t>
            </a:r>
            <a:r>
              <a:rPr lang="en-US" altLang="ko-KR" dirty="0"/>
              <a:t>SCO/SRO/SAO </a:t>
            </a:r>
            <a:r>
              <a:rPr lang="ko-KR" altLang="en-US" dirty="0" err="1"/>
              <a:t>헤테로</a:t>
            </a:r>
            <a:r>
              <a:rPr lang="en-US" altLang="ko-KR" dirty="0"/>
              <a:t>-</a:t>
            </a:r>
            <a:r>
              <a:rPr lang="ko-KR" altLang="en-US" dirty="0" err="1"/>
              <a:t>에피택시</a:t>
            </a:r>
            <a:r>
              <a:rPr lang="ko-KR" altLang="en-US" dirty="0"/>
              <a:t> 박막을 </a:t>
            </a:r>
            <a:r>
              <a:rPr lang="ko-KR" altLang="en-US" dirty="0" err="1"/>
              <a:t>펄스드</a:t>
            </a:r>
            <a:r>
              <a:rPr lang="ko-KR" altLang="en-US" dirty="0"/>
              <a:t> 레이저 </a:t>
            </a:r>
            <a:r>
              <a:rPr lang="ko-KR" altLang="en-US" dirty="0" err="1"/>
              <a:t>증착법으로</a:t>
            </a:r>
            <a:r>
              <a:rPr lang="ko-KR" altLang="en-US" dirty="0"/>
              <a:t> 합성하였습니다</a:t>
            </a:r>
            <a:r>
              <a:rPr lang="en-US" altLang="ko-KR" dirty="0"/>
              <a:t>.</a:t>
            </a:r>
          </a:p>
          <a:p>
            <a:endParaRPr lang="en-US" altLang="ko-KR" dirty="0"/>
          </a:p>
          <a:p>
            <a:r>
              <a:rPr lang="ko-KR" altLang="en-US" dirty="0"/>
              <a:t>합성된 박막들은 단결정 </a:t>
            </a:r>
            <a:r>
              <a:rPr lang="ko-KR" altLang="en-US" dirty="0" err="1"/>
              <a:t>브라운밀러라이트</a:t>
            </a:r>
            <a:r>
              <a:rPr lang="ko-KR" altLang="en-US" dirty="0"/>
              <a:t> 상으로 성장한 </a:t>
            </a:r>
            <a:r>
              <a:rPr lang="en-US" altLang="ko-KR" dirty="0"/>
              <a:t>SCO</a:t>
            </a:r>
            <a:r>
              <a:rPr lang="ko-KR" altLang="en-US" dirty="0"/>
              <a:t>의 정렬된 </a:t>
            </a:r>
            <a:r>
              <a:rPr lang="ko-KR" altLang="en-US" dirty="0" err="1"/>
              <a:t>산소공극채널에</a:t>
            </a:r>
            <a:r>
              <a:rPr lang="ko-KR" altLang="en-US" dirty="0"/>
              <a:t> 의해 안정적인 저항변화 특성을 보였고 이 특성은 </a:t>
            </a:r>
            <a:r>
              <a:rPr lang="en-US" altLang="ko-KR" dirty="0"/>
              <a:t>SAO </a:t>
            </a:r>
            <a:r>
              <a:rPr lang="ko-KR" altLang="en-US" dirty="0"/>
              <a:t>희생층을 </a:t>
            </a:r>
            <a:r>
              <a:rPr lang="ko-KR" altLang="en-US" dirty="0" err="1"/>
              <a:t>증착하여도</a:t>
            </a:r>
            <a:r>
              <a:rPr lang="ko-KR" altLang="en-US" dirty="0"/>
              <a:t> 유지되었습니다</a:t>
            </a:r>
            <a:r>
              <a:rPr lang="en-US" altLang="ko-KR" dirty="0"/>
              <a:t>.</a:t>
            </a:r>
          </a:p>
          <a:p>
            <a:endParaRPr lang="en-US" altLang="ko-KR" dirty="0"/>
          </a:p>
          <a:p>
            <a:pPr marL="0" marR="0" lvl="0" indent="0" algn="l" defTabSz="914400" rtl="0" eaLnBrk="1" fontAlgn="auto" latinLnBrk="0" hangingPunct="1">
              <a:lnSpc>
                <a:spcPct val="100000"/>
              </a:lnSpc>
              <a:spcBef>
                <a:spcPts val="0"/>
              </a:spcBef>
              <a:spcAft>
                <a:spcPts val="0"/>
              </a:spcAft>
              <a:buClrTx/>
              <a:buSzTx/>
              <a:buFontTx/>
              <a:buNone/>
              <a:tabLst/>
              <a:defRPr/>
            </a:pPr>
            <a:r>
              <a:rPr lang="ko-KR" altLang="en-US" dirty="0" err="1"/>
              <a:t>희생층인</a:t>
            </a:r>
            <a:r>
              <a:rPr lang="ko-KR" altLang="en-US" dirty="0"/>
              <a:t> </a:t>
            </a:r>
            <a:r>
              <a:rPr lang="en-US" altLang="ko-KR" dirty="0"/>
              <a:t>SAO</a:t>
            </a:r>
            <a:r>
              <a:rPr lang="ko-KR" altLang="en-US" dirty="0"/>
              <a:t>를 제거하는 </a:t>
            </a:r>
            <a:r>
              <a:rPr lang="en-US" altLang="ko-KR" dirty="0"/>
              <a:t>Lift off </a:t>
            </a:r>
            <a:r>
              <a:rPr lang="ko-KR" altLang="en-US" dirty="0"/>
              <a:t>과정 중에도 </a:t>
            </a:r>
            <a:r>
              <a:rPr lang="en-US" altLang="ko-KR" dirty="0"/>
              <a:t>SCO</a:t>
            </a:r>
            <a:r>
              <a:rPr lang="ko-KR" altLang="en-US" dirty="0"/>
              <a:t>와 </a:t>
            </a:r>
            <a:r>
              <a:rPr lang="en-US" altLang="ko-KR" dirty="0"/>
              <a:t>SRO</a:t>
            </a:r>
            <a:r>
              <a:rPr lang="ko-KR" altLang="en-US" dirty="0"/>
              <a:t>의 결정 방면이 유지되어 </a:t>
            </a:r>
            <a:r>
              <a:rPr lang="en-US" altLang="ko-KR" dirty="0"/>
              <a:t>freestanding </a:t>
            </a:r>
            <a:r>
              <a:rPr lang="ko-KR" altLang="en-US" dirty="0"/>
              <a:t>박막을</a:t>
            </a:r>
            <a:r>
              <a:rPr lang="en-US" altLang="ko-KR" dirty="0"/>
              <a:t> </a:t>
            </a:r>
            <a:r>
              <a:rPr lang="ko-KR" altLang="en-US" dirty="0"/>
              <a:t>성공적으로 제작했습니다</a:t>
            </a:r>
            <a:r>
              <a:rPr lang="en-US" altLang="ko-KR" dirty="0"/>
              <a:t>.</a:t>
            </a:r>
          </a:p>
          <a:p>
            <a:endParaRPr lang="en-US" altLang="ko-KR" dirty="0"/>
          </a:p>
          <a:p>
            <a:r>
              <a:rPr lang="ko-KR" altLang="en-US" dirty="0" err="1"/>
              <a:t>희생층인</a:t>
            </a:r>
            <a:r>
              <a:rPr lang="ko-KR" altLang="en-US" dirty="0"/>
              <a:t> </a:t>
            </a:r>
            <a:r>
              <a:rPr lang="en-US" altLang="ko-KR" dirty="0"/>
              <a:t>SAO</a:t>
            </a:r>
            <a:r>
              <a:rPr lang="ko-KR" altLang="en-US" dirty="0"/>
              <a:t>를 제거하고 </a:t>
            </a:r>
            <a:r>
              <a:rPr lang="en-US" altLang="ko-KR" dirty="0"/>
              <a:t>Lift off</a:t>
            </a:r>
            <a:r>
              <a:rPr lang="ko-KR" altLang="en-US" dirty="0"/>
              <a:t>를 하여 제작한 </a:t>
            </a:r>
            <a:r>
              <a:rPr lang="en-US" altLang="ko-KR" dirty="0"/>
              <a:t>freestanding </a:t>
            </a:r>
            <a:r>
              <a:rPr lang="ko-KR" altLang="en-US" dirty="0"/>
              <a:t>박막에서도 </a:t>
            </a:r>
            <a:r>
              <a:rPr lang="en-US" altLang="ko-KR" dirty="0"/>
              <a:t>SCO</a:t>
            </a:r>
            <a:r>
              <a:rPr lang="ko-KR" altLang="en-US" dirty="0"/>
              <a:t>와 </a:t>
            </a:r>
            <a:r>
              <a:rPr lang="en-US" altLang="ko-KR" dirty="0"/>
              <a:t>SRO</a:t>
            </a:r>
            <a:r>
              <a:rPr lang="ko-KR" altLang="en-US" dirty="0"/>
              <a:t>의 결정 방향이 유지되는 것을 확인</a:t>
            </a:r>
            <a:endParaRPr lang="en-US" altLang="ko-KR" dirty="0"/>
          </a:p>
          <a:p>
            <a:endParaRPr lang="en-US" altLang="ko-KR" dirty="0"/>
          </a:p>
          <a:p>
            <a:r>
              <a:rPr lang="ko-KR" altLang="en-US" dirty="0"/>
              <a:t>이러한 결과를 바탕으로 밀리미터 스케일의 </a:t>
            </a:r>
            <a:r>
              <a:rPr lang="en-US" altLang="ko-KR" dirty="0"/>
              <a:t>SCO/SRO freestanding </a:t>
            </a:r>
            <a:r>
              <a:rPr lang="ko-KR" altLang="en-US" dirty="0"/>
              <a:t>박막을 </a:t>
            </a:r>
            <a:r>
              <a:rPr lang="en-US" altLang="ko-KR" dirty="0"/>
              <a:t>Si</a:t>
            </a:r>
            <a:r>
              <a:rPr lang="ko-KR" altLang="en-US" dirty="0"/>
              <a:t>기판에 전사를 시도 중에 있으며 </a:t>
            </a:r>
            <a:endParaRPr lang="en-US" altLang="ko-KR" dirty="0"/>
          </a:p>
          <a:p>
            <a:r>
              <a:rPr lang="ko-KR" altLang="en-US" dirty="0"/>
              <a:t>이후 최종적으로는 </a:t>
            </a:r>
            <a:r>
              <a:rPr lang="en-US" altLang="ko-KR" dirty="0"/>
              <a:t>CMOS </a:t>
            </a:r>
            <a:r>
              <a:rPr lang="ko-KR" altLang="en-US" dirty="0"/>
              <a:t>공정과의 통합을 목표로 연구를 진행하고 있습니다</a:t>
            </a:r>
            <a:r>
              <a:rPr lang="en-US" altLang="ko-KR" dirty="0"/>
              <a:t>.</a:t>
            </a:r>
          </a:p>
          <a:p>
            <a:endParaRPr lang="en-US" altLang="ko-KR" dirty="0"/>
          </a:p>
          <a:p>
            <a:endParaRPr lang="en-US" altLang="ko-KR" dirty="0"/>
          </a:p>
        </p:txBody>
      </p:sp>
    </p:spTree>
    <p:extLst>
      <p:ext uri="{BB962C8B-B14F-4D97-AF65-F5344CB8AC3E}">
        <p14:creationId xmlns:p14="http://schemas.microsoft.com/office/powerpoint/2010/main" val="356979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이상으로 발표를 마치겠습니다</a:t>
            </a:r>
            <a:r>
              <a:rPr lang="en-US" altLang="ko-KR" dirty="0"/>
              <a:t>.</a:t>
            </a:r>
          </a:p>
          <a:p>
            <a:endParaRPr lang="en-US" dirty="0"/>
          </a:p>
          <a:p>
            <a:r>
              <a:rPr lang="ko-KR" altLang="en-US" dirty="0"/>
              <a:t>경청해 </a:t>
            </a:r>
            <a:r>
              <a:rPr lang="ko-KR" altLang="en-US"/>
              <a:t>주셔서 감사합니다</a:t>
            </a:r>
            <a:r>
              <a:rPr lang="en-US" altLang="ko-KR" dirty="0"/>
              <a:t>.</a:t>
            </a:r>
            <a:endParaRPr lang="en-US" dirty="0"/>
          </a:p>
        </p:txBody>
      </p:sp>
    </p:spTree>
    <p:extLst>
      <p:ext uri="{BB962C8B-B14F-4D97-AF65-F5344CB8AC3E}">
        <p14:creationId xmlns:p14="http://schemas.microsoft.com/office/powerpoint/2010/main" val="3886926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dirty="0"/>
              <a:t>110 </a:t>
            </a:r>
            <a:r>
              <a:rPr lang="ko-KR" altLang="en-US" dirty="0"/>
              <a:t>결정 방향 사용한 이유</a:t>
            </a:r>
            <a:endParaRPr lang="en-US" dirty="0"/>
          </a:p>
        </p:txBody>
      </p:sp>
    </p:spTree>
    <p:extLst>
      <p:ext uri="{BB962C8B-B14F-4D97-AF65-F5344CB8AC3E}">
        <p14:creationId xmlns:p14="http://schemas.microsoft.com/office/powerpoint/2010/main" val="2287369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dirty="0"/>
              <a:t>110 </a:t>
            </a:r>
            <a:r>
              <a:rPr lang="ko-KR" altLang="en-US" dirty="0"/>
              <a:t>결정 방향 사용한 이유</a:t>
            </a:r>
            <a:endParaRPr lang="en-US" dirty="0"/>
          </a:p>
        </p:txBody>
      </p:sp>
    </p:spTree>
    <p:extLst>
      <p:ext uri="{BB962C8B-B14F-4D97-AF65-F5344CB8AC3E}">
        <p14:creationId xmlns:p14="http://schemas.microsoft.com/office/powerpoint/2010/main" val="1757052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dirty="0"/>
              <a:t>What is MNIST?</a:t>
            </a:r>
          </a:p>
        </p:txBody>
      </p:sp>
    </p:spTree>
    <p:extLst>
      <p:ext uri="{BB962C8B-B14F-4D97-AF65-F5344CB8AC3E}">
        <p14:creationId xmlns:p14="http://schemas.microsoft.com/office/powerpoint/2010/main" val="3842206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228600" indent="-228600">
              <a:buAutoNum type="arabicPeriod"/>
            </a:pPr>
            <a:r>
              <a:rPr lang="en-US" dirty="0"/>
              <a:t>+1.7V</a:t>
            </a:r>
            <a:r>
              <a:rPr lang="ko-KR" altLang="en-US" dirty="0"/>
              <a:t>의 </a:t>
            </a:r>
            <a:r>
              <a:rPr lang="en-US" altLang="ko-KR" dirty="0"/>
              <a:t>potential</a:t>
            </a:r>
            <a:r>
              <a:rPr lang="ko-KR" altLang="en-US" dirty="0"/>
              <a:t>과 </a:t>
            </a:r>
            <a:r>
              <a:rPr lang="en-US" altLang="ko-KR" dirty="0"/>
              <a:t>-1.9V</a:t>
            </a:r>
            <a:r>
              <a:rPr lang="ko-KR" altLang="en-US" dirty="0"/>
              <a:t>의 </a:t>
            </a:r>
            <a:r>
              <a:rPr lang="en-US" altLang="ko-KR" dirty="0"/>
              <a:t>depression</a:t>
            </a:r>
            <a:r>
              <a:rPr lang="ko-KR" altLang="en-US" dirty="0"/>
              <a:t>을 각각 해당 </a:t>
            </a:r>
            <a:r>
              <a:rPr lang="ko-KR" altLang="en-US" dirty="0" err="1"/>
              <a:t>사이클씩</a:t>
            </a:r>
            <a:r>
              <a:rPr lang="ko-KR" altLang="en-US" dirty="0"/>
              <a:t> </a:t>
            </a:r>
            <a:r>
              <a:rPr lang="ko-KR" altLang="en-US" dirty="0" err="1"/>
              <a:t>했을때</a:t>
            </a:r>
            <a:r>
              <a:rPr lang="ko-KR" altLang="en-US" dirty="0"/>
              <a:t> 나타나는 </a:t>
            </a:r>
            <a:r>
              <a:rPr lang="en-US" altLang="ko-KR" dirty="0"/>
              <a:t>G </a:t>
            </a:r>
            <a:r>
              <a:rPr lang="ko-KR" altLang="en-US" dirty="0"/>
              <a:t>값</a:t>
            </a:r>
            <a:endParaRPr lang="en-US" altLang="ko-KR" dirty="0"/>
          </a:p>
          <a:p>
            <a:pPr marL="228600" indent="-228600">
              <a:buAutoNum type="arabicPeriod"/>
            </a:pPr>
            <a:r>
              <a:rPr lang="ko-KR" altLang="en-US" dirty="0"/>
              <a:t>동일 전압 </a:t>
            </a:r>
            <a:r>
              <a:rPr lang="en-US" altLang="ko-KR" dirty="0"/>
              <a:t>10</a:t>
            </a:r>
            <a:r>
              <a:rPr lang="ko-KR" altLang="en-US" dirty="0"/>
              <a:t>번을 가해주는 </a:t>
            </a:r>
            <a:r>
              <a:rPr lang="en-US" altLang="ko-KR" dirty="0"/>
              <a:t>Hz</a:t>
            </a:r>
            <a:r>
              <a:rPr lang="ko-KR" altLang="en-US" dirty="0"/>
              <a:t>를 </a:t>
            </a:r>
            <a:r>
              <a:rPr lang="ko-KR" altLang="en-US" dirty="0" err="1"/>
              <a:t>다르게하였을</a:t>
            </a:r>
            <a:r>
              <a:rPr lang="ko-KR" altLang="en-US" dirty="0"/>
              <a:t> 때 나타나는 특성</a:t>
            </a:r>
            <a:r>
              <a:rPr lang="en-US" altLang="ko-KR" dirty="0"/>
              <a:t>. 1.05 ~ 16.66</a:t>
            </a:r>
          </a:p>
          <a:p>
            <a:pPr marL="228600" indent="-228600">
              <a:buAutoNum type="arabicPeriod"/>
            </a:pPr>
            <a:r>
              <a:rPr lang="en-US" altLang="ko-KR" dirty="0"/>
              <a:t>+3V</a:t>
            </a:r>
            <a:r>
              <a:rPr lang="ko-KR" altLang="en-US" dirty="0"/>
              <a:t>로 </a:t>
            </a:r>
            <a:r>
              <a:rPr lang="en-US" altLang="ko-KR" dirty="0"/>
              <a:t>potential </a:t>
            </a:r>
            <a:r>
              <a:rPr lang="ko-KR" altLang="en-US" dirty="0"/>
              <a:t>을 가하고 </a:t>
            </a:r>
            <a:r>
              <a:rPr lang="en-US" altLang="ko-KR" dirty="0"/>
              <a:t>retention check.</a:t>
            </a:r>
          </a:p>
          <a:p>
            <a:pPr marL="228600" indent="-228600">
              <a:buAutoNum type="arabicPeriod"/>
            </a:pPr>
            <a:r>
              <a:rPr lang="ko-KR" altLang="en-US" dirty="0"/>
              <a:t>이미지 인식 테스트</a:t>
            </a:r>
            <a:endParaRPr lang="en-US" dirty="0"/>
          </a:p>
        </p:txBody>
      </p:sp>
    </p:spTree>
    <p:extLst>
      <p:ext uri="{BB962C8B-B14F-4D97-AF65-F5344CB8AC3E}">
        <p14:creationId xmlns:p14="http://schemas.microsoft.com/office/powerpoint/2010/main" val="2519401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o-KR" altLang="en-US" dirty="0"/>
              <a:t>발표는 연구에 대한 소개</a:t>
            </a:r>
            <a:r>
              <a:rPr lang="en-US" altLang="ko-KR" dirty="0"/>
              <a:t>, </a:t>
            </a:r>
            <a:r>
              <a:rPr lang="ko-KR" altLang="en-US" dirty="0"/>
              <a:t>방법</a:t>
            </a:r>
            <a:r>
              <a:rPr lang="en-US" altLang="ko-KR" dirty="0"/>
              <a:t>, </a:t>
            </a:r>
            <a:r>
              <a:rPr lang="ko-KR" altLang="en-US" dirty="0"/>
              <a:t>결과 및 요약의 순서로 진행하겠습니다</a:t>
            </a:r>
            <a:r>
              <a:rPr lang="en-US" altLang="ko-KR" dirty="0"/>
              <a:t>.</a:t>
            </a:r>
            <a:endParaRPr lang="en-US" dirty="0"/>
          </a:p>
        </p:txBody>
      </p:sp>
    </p:spTree>
    <p:extLst>
      <p:ext uri="{BB962C8B-B14F-4D97-AF65-F5344CB8AC3E}">
        <p14:creationId xmlns:p14="http://schemas.microsoft.com/office/powerpoint/2010/main" val="732277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스마트폰</a:t>
            </a:r>
            <a:r>
              <a:rPr lang="en-US" altLang="ko-KR" dirty="0"/>
              <a:t>, </a:t>
            </a:r>
            <a:r>
              <a:rPr lang="en-US" altLang="ko-KR" dirty="0" err="1"/>
              <a:t>labtop</a:t>
            </a:r>
            <a:r>
              <a:rPr lang="ko-KR" altLang="en-US" dirty="0"/>
              <a:t>과 같은 일상의 영역부터 교통</a:t>
            </a:r>
            <a:r>
              <a:rPr lang="en-US" altLang="ko-KR" dirty="0"/>
              <a:t>, </a:t>
            </a:r>
            <a:r>
              <a:rPr lang="ko-KR" altLang="en-US" dirty="0"/>
              <a:t>통신</a:t>
            </a:r>
            <a:r>
              <a:rPr lang="en-US" altLang="ko-KR" dirty="0"/>
              <a:t>, </a:t>
            </a:r>
            <a:r>
              <a:rPr lang="ko-KR" altLang="en-US" dirty="0"/>
              <a:t>의료와 우주항공 까지 전 분야에 퍼져 있는 </a:t>
            </a:r>
            <a:r>
              <a:rPr lang="en-US" altLang="ko-KR" dirty="0"/>
              <a:t>IoT</a:t>
            </a:r>
            <a:r>
              <a:rPr lang="ko-KR" altLang="en-US" dirty="0"/>
              <a:t> 및 </a:t>
            </a:r>
            <a:r>
              <a:rPr lang="en-US" altLang="ko-KR" dirty="0"/>
              <a:t>AI </a:t>
            </a:r>
            <a:r>
              <a:rPr lang="ko-KR" altLang="en-US" dirty="0"/>
              <a:t>기술로 매초 엄청난 양의 데이터가 생성되고 소모되는 지금의 사회를 관통하는 단어는 빅데이터 사회입니다</a:t>
            </a:r>
            <a:r>
              <a:rPr lang="en-US" altLang="ko-KR" dirty="0"/>
              <a:t>.</a:t>
            </a:r>
            <a:r>
              <a:rPr lang="ko-KR" altLang="en-US" dirty="0"/>
              <a:t> 전 세계적으로 생성되는 데이터의 양은 </a:t>
            </a:r>
            <a:r>
              <a:rPr lang="en-US" altLang="ko-KR" dirty="0"/>
              <a:t>2019</a:t>
            </a:r>
            <a:r>
              <a:rPr lang="ko-KR" altLang="en-US" dirty="0"/>
              <a:t>년을 기준으로 연평균 </a:t>
            </a:r>
            <a:r>
              <a:rPr lang="en-US" altLang="ko-KR" dirty="0"/>
              <a:t>28%</a:t>
            </a:r>
            <a:r>
              <a:rPr lang="ko-KR" altLang="en-US" dirty="0"/>
              <a:t>의 증가율을 보이며 </a:t>
            </a:r>
            <a:r>
              <a:rPr lang="en-US" altLang="ko-KR" dirty="0"/>
              <a:t>2025</a:t>
            </a:r>
            <a:r>
              <a:rPr lang="ko-KR" altLang="en-US" dirty="0"/>
              <a:t>년에는 </a:t>
            </a:r>
            <a:r>
              <a:rPr lang="en-US" altLang="ko-KR" dirty="0"/>
              <a:t>181 </a:t>
            </a:r>
            <a:r>
              <a:rPr lang="ko-KR" altLang="en-US" dirty="0"/>
              <a:t>제타 바이트에 달할 것으로 예상되고 있습니다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이와 같은 막대한 양의 데이터를 활용하기 위해서는 그에 맞는 처리 능력을 가진 컴퓨팅 시스템이 뒷받침되어야 합니다</a:t>
            </a:r>
            <a:r>
              <a:rPr lang="en-US" altLang="ko-KR" dirty="0"/>
              <a:t>. </a:t>
            </a:r>
            <a:r>
              <a:rPr lang="ko-KR" altLang="en-US" dirty="0"/>
              <a:t>하지만</a:t>
            </a:r>
            <a:r>
              <a:rPr lang="en-US" altLang="ko-KR" dirty="0"/>
              <a:t>, </a:t>
            </a:r>
            <a:r>
              <a:rPr lang="ko-KR" altLang="en-US" dirty="0"/>
              <a:t>폰 </a:t>
            </a:r>
            <a:r>
              <a:rPr lang="ko-KR" altLang="en-US" dirty="0" err="1"/>
              <a:t>노이만</a:t>
            </a:r>
            <a:r>
              <a:rPr lang="ko-KR" altLang="en-US" dirty="0"/>
              <a:t> 방식을 따르는 현재의 컴퓨팅 시스템은 데이터를 읽고 쓰고</a:t>
            </a:r>
            <a:r>
              <a:rPr lang="en-US" altLang="ko-KR" dirty="0"/>
              <a:t>, </a:t>
            </a:r>
            <a:r>
              <a:rPr lang="ko-KR" altLang="en-US" dirty="0"/>
              <a:t>처리하는 과정에서 필연적으로 병목현상이 생기게 되고</a:t>
            </a:r>
            <a:r>
              <a:rPr lang="en-US" altLang="ko-KR" dirty="0"/>
              <a:t>, </a:t>
            </a:r>
            <a:r>
              <a:rPr lang="ko-KR" altLang="en-US" dirty="0"/>
              <a:t>이로 인해 전체적인 연산 속도가 느려지는 문제를 가지고 있습니다</a:t>
            </a:r>
            <a:r>
              <a:rPr lang="en-US" altLang="ko-KR" dirty="0"/>
              <a:t>. </a:t>
            </a:r>
            <a:r>
              <a:rPr lang="ko-KR" altLang="en-US" dirty="0"/>
              <a:t>따라서</a:t>
            </a:r>
            <a:r>
              <a:rPr lang="en-US" altLang="ko-KR" dirty="0"/>
              <a:t>, </a:t>
            </a:r>
            <a:r>
              <a:rPr lang="ko-KR" altLang="en-US" dirty="0"/>
              <a:t>데이터의 연산과</a:t>
            </a:r>
            <a:r>
              <a:rPr lang="en-US" altLang="ko-KR" dirty="0"/>
              <a:t>, </a:t>
            </a:r>
            <a:r>
              <a:rPr lang="ko-KR" altLang="en-US" dirty="0"/>
              <a:t>저장을 동시에 할 수 있는 인 메모리 컴퓨팅이 반드시 이루어져야 합니다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인 메모리 컴퓨팅 시스템 도입과 함께</a:t>
            </a:r>
            <a:r>
              <a:rPr lang="en-US" altLang="ko-KR" dirty="0"/>
              <a:t>, </a:t>
            </a:r>
            <a:r>
              <a:rPr lang="ko-KR" altLang="en-US" dirty="0"/>
              <a:t>기존의 메모리를 대체하기 위하여 </a:t>
            </a:r>
            <a:r>
              <a:rPr lang="en-US" altLang="ko-KR" dirty="0"/>
              <a:t>PCRAM, STT-RAM, RRAM</a:t>
            </a:r>
            <a:r>
              <a:rPr lang="ko-KR" altLang="en-US" dirty="0"/>
              <a:t> 등 차세대 메모리가 함께 연구되고 있습니다</a:t>
            </a:r>
            <a:r>
              <a:rPr lang="en-US" altLang="ko-KR" dirty="0"/>
              <a:t>. </a:t>
            </a:r>
            <a:r>
              <a:rPr lang="ko-KR" altLang="en-US" dirty="0"/>
              <a:t>그 중에서도 </a:t>
            </a:r>
            <a:r>
              <a:rPr lang="en-US" altLang="ko-KR" dirty="0"/>
              <a:t>RRAM</a:t>
            </a:r>
            <a:r>
              <a:rPr lang="ko-KR" altLang="en-US" dirty="0"/>
              <a:t>은 </a:t>
            </a:r>
            <a:r>
              <a:rPr lang="en-US" altLang="ko-KR" dirty="0"/>
              <a:t>metal-insulator-metal</a:t>
            </a:r>
            <a:r>
              <a:rPr lang="ko-KR" altLang="en-US" dirty="0"/>
              <a:t>의 간단한 구조를 가지면서</a:t>
            </a:r>
            <a:r>
              <a:rPr lang="en-US" altLang="ko-KR" dirty="0"/>
              <a:t>, non-volatile</a:t>
            </a:r>
            <a:r>
              <a:rPr lang="ko-KR" altLang="en-US" dirty="0"/>
              <a:t>한 특성과 빠른 스위칭 속도 등의 장점으로 차세대 메모리 중에서도 크게 주목받고 있지만</a:t>
            </a:r>
            <a:r>
              <a:rPr lang="en-US" altLang="ko-KR" dirty="0"/>
              <a:t>, </a:t>
            </a:r>
            <a:r>
              <a:rPr lang="ko-KR" altLang="en-US" dirty="0"/>
              <a:t>소자의 안정성이 다른 메모리에 비해 떨어진다는 단점이 있습니다</a:t>
            </a:r>
            <a:r>
              <a:rPr lang="en-US" altLang="ko-KR" dirty="0"/>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RRAM</a:t>
            </a:r>
            <a:r>
              <a:rPr lang="ko-KR" altLang="en-US" dirty="0"/>
              <a:t>의 </a:t>
            </a:r>
            <a:r>
              <a:rPr lang="ko-KR" altLang="en-US" dirty="0" err="1"/>
              <a:t>저항변조</a:t>
            </a:r>
            <a:r>
              <a:rPr lang="ko-KR" altLang="en-US" dirty="0"/>
              <a:t> 메커니즘을 보면 특정 전압에서 상부전극과 하부전극을 이어주는 전도성 필라멘트가 형성이 되고</a:t>
            </a:r>
            <a:r>
              <a:rPr lang="en-US" altLang="ko-KR" dirty="0"/>
              <a:t>, </a:t>
            </a:r>
            <a:r>
              <a:rPr lang="ko-KR" altLang="en-US" dirty="0"/>
              <a:t>소자가 </a:t>
            </a:r>
            <a:r>
              <a:rPr lang="ko-KR" altLang="en-US" dirty="0" err="1"/>
              <a:t>저저항상태를</a:t>
            </a:r>
            <a:r>
              <a:rPr lang="ko-KR" altLang="en-US" dirty="0"/>
              <a:t> 가지게 됩니다</a:t>
            </a:r>
            <a:r>
              <a:rPr lang="en-US" altLang="ko-KR" dirty="0"/>
              <a:t>. </a:t>
            </a:r>
            <a:r>
              <a:rPr lang="ko-KR" altLang="en-US" dirty="0"/>
              <a:t>다시 그 반대 전압을 인가하면</a:t>
            </a:r>
            <a:r>
              <a:rPr lang="en-US" altLang="ko-KR" dirty="0"/>
              <a:t>, </a:t>
            </a:r>
            <a:r>
              <a:rPr lang="ko-KR" altLang="en-US" dirty="0"/>
              <a:t>형성되었던 필라멘트가 사라지며</a:t>
            </a:r>
            <a:r>
              <a:rPr lang="en-US" altLang="ko-KR" dirty="0"/>
              <a:t> </a:t>
            </a:r>
            <a:r>
              <a:rPr lang="ko-KR" altLang="en-US" dirty="0"/>
              <a:t>상부전극과 하부전극이 분리되어 고저항상태로 </a:t>
            </a:r>
            <a:r>
              <a:rPr lang="ko-KR" altLang="en-US" dirty="0" err="1"/>
              <a:t>가게됩니다</a:t>
            </a:r>
            <a:r>
              <a:rPr lang="en-US" altLang="ko-KR" dirty="0"/>
              <a:t>. </a:t>
            </a:r>
            <a:r>
              <a:rPr lang="ko-KR" altLang="en-US" dirty="0"/>
              <a:t>이러한 사이클이 반복되며 </a:t>
            </a:r>
            <a:r>
              <a:rPr lang="ko-KR" altLang="en-US" dirty="0" err="1"/>
              <a:t>저항변조</a:t>
            </a:r>
            <a:r>
              <a:rPr lang="ko-KR" altLang="en-US" dirty="0"/>
              <a:t> 거동을 보이게 되는데</a:t>
            </a:r>
            <a:r>
              <a:rPr lang="en-US" altLang="ko-KR" dirty="0"/>
              <a:t>, </a:t>
            </a:r>
            <a:r>
              <a:rPr lang="ko-KR" altLang="en-US" dirty="0"/>
              <a:t>이 때</a:t>
            </a:r>
            <a:r>
              <a:rPr lang="en-US" altLang="ko-KR" dirty="0"/>
              <a:t>, </a:t>
            </a:r>
            <a:r>
              <a:rPr lang="ko-KR" altLang="en-US" dirty="0"/>
              <a:t>전도성 필라멘트의 형성과 파괴가 랜덤하게 일어나 소자의 동작이 불안정해지게 됩니다</a:t>
            </a:r>
            <a:r>
              <a:rPr lang="en-US" altLang="ko-KR" dirty="0"/>
              <a:t>.</a:t>
            </a:r>
          </a:p>
        </p:txBody>
      </p:sp>
    </p:spTree>
    <p:extLst>
      <p:ext uri="{BB962C8B-B14F-4D97-AF65-F5344CB8AC3E}">
        <p14:creationId xmlns:p14="http://schemas.microsoft.com/office/powerpoint/2010/main" val="298446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lnSpc>
                <a:spcPct val="107000"/>
              </a:lnSpc>
              <a:spcAft>
                <a:spcPts val="800"/>
              </a:spcAft>
            </a:pP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즉</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RRAM</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이 안정적으로 동작하기 위해선 전도성 필라멘트의 형성과 파괴를 제어하는 것이 필요합니다</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따라서 지금까지는 전극을 디자인하여 특정 부위에 강한 전기장을 형성하거나</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나노 구조체를 삽입하여 필라멘트의 </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path</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를 만들어 주는 방법 등을 시도하였지만</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복잡한 공정이 추가적으로 동반되어야 합니다</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a:t>
            </a:r>
          </a:p>
          <a:p>
            <a:pPr latinLnBrk="1">
              <a:lnSpc>
                <a:spcPct val="107000"/>
              </a:lnSpc>
              <a:spcAft>
                <a:spcPts val="800"/>
              </a:spcAft>
            </a:pPr>
            <a:r>
              <a:rPr lang="ko-KR" altLang="en-US" sz="1800" kern="100" dirty="0" err="1">
                <a:effectLst/>
                <a:latin typeface="맑은 고딕" panose="020B0503020000020004" pitchFamily="50" charset="-127"/>
                <a:ea typeface="맑은 고딕" panose="020B0503020000020004" pitchFamily="50" charset="-127"/>
                <a:cs typeface="Arial" panose="020B0604020202020204" pitchFamily="34" charset="0"/>
              </a:rPr>
              <a:t>소개드린</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 방법 외에</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물질의 </a:t>
            </a:r>
            <a:r>
              <a:rPr lang="ko-KR" altLang="en-US" sz="1800" kern="100" dirty="0" err="1">
                <a:effectLst/>
                <a:latin typeface="맑은 고딕" panose="020B0503020000020004" pitchFamily="50" charset="-127"/>
                <a:ea typeface="맑은 고딕" panose="020B0503020000020004" pitchFamily="50" charset="-127"/>
                <a:cs typeface="Arial" panose="020B0604020202020204" pitchFamily="34" charset="0"/>
              </a:rPr>
              <a:t>토포택틱</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 상변환을 이용하여 필라멘트를 제어할 수 있습니다</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err="1">
                <a:effectLst/>
                <a:latin typeface="맑은 고딕" panose="020B0503020000020004" pitchFamily="50" charset="-127"/>
                <a:ea typeface="맑은 고딕" panose="020B0503020000020004" pitchFamily="50" charset="-127"/>
                <a:cs typeface="Arial" panose="020B0604020202020204" pitchFamily="34" charset="0"/>
              </a:rPr>
              <a:t>토포택틱</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err="1">
                <a:effectLst/>
                <a:latin typeface="맑은 고딕" panose="020B0503020000020004" pitchFamily="50" charset="-127"/>
                <a:ea typeface="맑은 고딕" panose="020B0503020000020004" pitchFamily="50" charset="-127"/>
                <a:cs typeface="Arial" panose="020B0604020202020204" pitchFamily="34" charset="0"/>
              </a:rPr>
              <a:t>상변환이란</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모체의 구조를 유지한 채 물질의 조성비가 바뀌는 </a:t>
            </a:r>
            <a:r>
              <a:rPr lang="ko-KR" altLang="en-US" sz="1800" kern="100" dirty="0" err="1">
                <a:effectLst/>
                <a:latin typeface="맑은 고딕" panose="020B0503020000020004" pitchFamily="50" charset="-127"/>
                <a:ea typeface="맑은 고딕" panose="020B0503020000020004" pitchFamily="50" charset="-127"/>
                <a:cs typeface="Arial" panose="020B0604020202020204" pitchFamily="34" charset="0"/>
              </a:rPr>
              <a:t>상변환입니다</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SCO</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의 경우</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산소의 조성비가 </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2.5</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로</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 절연</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체 브라운 </a:t>
            </a:r>
            <a:r>
              <a:rPr lang="ko-KR" altLang="en-US" sz="1800" kern="100" dirty="0" err="1">
                <a:effectLst/>
                <a:latin typeface="맑은 고딕" panose="020B0503020000020004" pitchFamily="50" charset="-127"/>
                <a:ea typeface="맑은 고딕" panose="020B0503020000020004" pitchFamily="50" charset="-127"/>
                <a:cs typeface="Arial" panose="020B0604020202020204" pitchFamily="34" charset="0"/>
              </a:rPr>
              <a:t>밀러라이트</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 상</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과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산소의 조성비가 </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3</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인 </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전도</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체 </a:t>
            </a:r>
            <a:r>
              <a:rPr lang="ko-KR" altLang="en-US" sz="1800" kern="100" dirty="0" err="1">
                <a:effectLst/>
                <a:latin typeface="맑은 고딕" panose="020B0503020000020004" pitchFamily="50" charset="-127"/>
                <a:ea typeface="맑은 고딕" panose="020B0503020000020004" pitchFamily="50" charset="-127"/>
                <a:cs typeface="Arial" panose="020B0604020202020204" pitchFamily="34" charset="0"/>
              </a:rPr>
              <a:t>페로브스카이트</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 상 사이에서 </a:t>
            </a:r>
            <a:r>
              <a:rPr lang="ko-KR" altLang="en-US" sz="1800" kern="100" dirty="0" err="1">
                <a:effectLst/>
                <a:latin typeface="맑은 고딕" panose="020B0503020000020004" pitchFamily="50" charset="-127"/>
                <a:ea typeface="맑은 고딕" panose="020B0503020000020004" pitchFamily="50" charset="-127"/>
                <a:cs typeface="Arial" panose="020B0604020202020204" pitchFamily="34" charset="0"/>
              </a:rPr>
              <a:t>토포택틱</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 상변환이 가능합니다</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a:t>
            </a:r>
          </a:p>
          <a:p>
            <a:pPr latinLnBrk="1">
              <a:lnSpc>
                <a:spcPct val="107000"/>
              </a:lnSpc>
              <a:spcAft>
                <a:spcPts val="800"/>
              </a:spcAft>
            </a:pP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SCO</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의 </a:t>
            </a:r>
            <a:r>
              <a:rPr lang="ko-KR" altLang="en-US" sz="1800" kern="100" dirty="0" err="1">
                <a:effectLst/>
                <a:latin typeface="맑은 고딕" panose="020B0503020000020004" pitchFamily="50" charset="-127"/>
                <a:ea typeface="맑은 고딕" panose="020B0503020000020004" pitchFamily="50" charset="-127"/>
                <a:cs typeface="Arial" panose="020B0604020202020204" pitchFamily="34" charset="0"/>
              </a:rPr>
              <a:t>브라운밀러라이트상의</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 경우 부족한 산소로 인해</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사면체구조와 팔면체 구조가 반복적으로 나타나게 되는데</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이러한 특성을 활용하여</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SCO</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를 단결정 필름으로 </a:t>
            </a:r>
            <a:r>
              <a:rPr lang="ko-KR" sz="1800" kern="100" dirty="0" err="1">
                <a:effectLst/>
                <a:latin typeface="맑은 고딕" panose="020B0503020000020004" pitchFamily="50" charset="-127"/>
                <a:ea typeface="맑은 고딕" panose="020B0503020000020004" pitchFamily="50" charset="-127"/>
                <a:cs typeface="Arial" panose="020B0604020202020204" pitchFamily="34" charset="0"/>
              </a:rPr>
              <a:t>증착하면</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정렬된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1</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차원의 </a:t>
            </a:r>
            <a:r>
              <a:rPr lang="ko-KR" sz="1800" kern="100" dirty="0" err="1">
                <a:effectLst/>
                <a:latin typeface="맑은 고딕" panose="020B0503020000020004" pitchFamily="50" charset="-127"/>
                <a:ea typeface="맑은 고딕" panose="020B0503020000020004" pitchFamily="50" charset="-127"/>
                <a:cs typeface="Arial" panose="020B0604020202020204" pitchFamily="34" charset="0"/>
              </a:rPr>
              <a:t>산소공극채널을</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 형성할 수 있고</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산소 이온은 에너지가 가장 낮은 </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path</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를 따라 이동하면서</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SCO</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를 </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PV</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상으로 </a:t>
            </a:r>
            <a:r>
              <a:rPr lang="ko-KR" altLang="en-US" sz="1800" kern="100" dirty="0" err="1">
                <a:effectLst/>
                <a:latin typeface="맑은 고딕" panose="020B0503020000020004" pitchFamily="50" charset="-127"/>
                <a:ea typeface="맑은 고딕" panose="020B0503020000020004" pitchFamily="50" charset="-127"/>
                <a:cs typeface="Arial" panose="020B0604020202020204" pitchFamily="34" charset="0"/>
              </a:rPr>
              <a:t>토포택틱</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 상전이를 일으키게 됩니다</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이에 따라 </a:t>
            </a:r>
            <a:r>
              <a:rPr lang="ko-KR" altLang="en-US" sz="1800" kern="100" dirty="0" err="1">
                <a:effectLst/>
                <a:latin typeface="맑은 고딕" panose="020B0503020000020004" pitchFamily="50" charset="-127"/>
                <a:ea typeface="맑은 고딕" panose="020B0503020000020004" pitchFamily="50" charset="-127"/>
                <a:cs typeface="Arial" panose="020B0604020202020204" pitchFamily="34" charset="0"/>
              </a:rPr>
              <a:t>페로브스카이트</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 상으로 이루어진 </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전도성 필라멘트</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가</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형성되며</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 안정적인 저항변화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특성을</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 만들 수 있</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습니다</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a:t>
            </a:r>
            <a:endParaRPr lang="en-US" sz="1800" kern="100" dirty="0">
              <a:effectLst/>
              <a:latin typeface="맑은 고딕" panose="020B0503020000020004" pitchFamily="50" charset="-127"/>
              <a:ea typeface="맑은 고딕" panose="020B0503020000020004" pitchFamily="50" charset="-127"/>
              <a:cs typeface="Arial" panose="020B0604020202020204" pitchFamily="34" charset="0"/>
            </a:endParaRPr>
          </a:p>
        </p:txBody>
      </p:sp>
    </p:spTree>
    <p:extLst>
      <p:ext uri="{BB962C8B-B14F-4D97-AF65-F5344CB8AC3E}">
        <p14:creationId xmlns:p14="http://schemas.microsoft.com/office/powerpoint/2010/main" val="1791257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SCO topotactic</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을 이용한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RRAM</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의 장점에도 불구하고</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SCO</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와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Si</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의 큰 격자상수 차이</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구체적</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로 인해 기존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CMOS</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공정과 통합할 수 없는 문제점이 있</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습니다</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단결정 기판에서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SCO</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를 </a:t>
            </a:r>
            <a:r>
              <a:rPr lang="ko-KR" sz="1800" kern="100" dirty="0" err="1">
                <a:effectLst/>
                <a:latin typeface="맑은 고딕" panose="020B0503020000020004" pitchFamily="50" charset="-127"/>
                <a:ea typeface="맑은 고딕" panose="020B0503020000020004" pitchFamily="50" charset="-127"/>
                <a:cs typeface="Arial" panose="020B0604020202020204" pitchFamily="34" charset="0"/>
              </a:rPr>
              <a:t>에피탁시</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 성장시킨 후 </a:t>
            </a:r>
            <a:r>
              <a:rPr lang="ko-KR" sz="1800" kern="100" dirty="0" err="1">
                <a:effectLst/>
                <a:latin typeface="맑은 고딕" panose="020B0503020000020004" pitchFamily="50" charset="-127"/>
                <a:ea typeface="맑은 고딕" panose="020B0503020000020004" pitchFamily="50" charset="-127"/>
                <a:cs typeface="Arial" panose="020B0604020202020204" pitchFamily="34" charset="0"/>
              </a:rPr>
              <a:t>프리스탠딩</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 옥사이드 필름을 만들어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Si</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에 전사할 수 있다면</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CMOS</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공정과의 통합을 이룰 수 있을 뿐 아니라</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sz="1800" kern="100" dirty="0" err="1">
                <a:effectLst/>
                <a:latin typeface="맑은 고딕" panose="020B0503020000020004" pitchFamily="50" charset="-127"/>
                <a:ea typeface="맑은 고딕" panose="020B0503020000020004" pitchFamily="50" charset="-127"/>
                <a:cs typeface="Arial" panose="020B0604020202020204" pitchFamily="34" charset="0"/>
              </a:rPr>
              <a:t>플렉서블</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 센서나 저전력 장비로의 적용을 추가적으로 기대할 수 있다</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-&gt; </a:t>
            </a:r>
            <a:r>
              <a:rPr lang="ko-KR" sz="1800" kern="100" dirty="0" err="1">
                <a:effectLst/>
                <a:latin typeface="맑은 고딕" panose="020B0503020000020004" pitchFamily="50" charset="-127"/>
                <a:ea typeface="맑은 고딕" panose="020B0503020000020004" pitchFamily="50" charset="-127"/>
                <a:cs typeface="Arial" panose="020B0604020202020204" pitchFamily="34" charset="0"/>
              </a:rPr>
              <a:t>프리스탠딩</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 박막을 얻는 방법으로는 크게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레이저 리프트오프</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기계적 </a:t>
            </a:r>
            <a:r>
              <a:rPr lang="ko-KR" altLang="en-US" sz="1800" kern="100" dirty="0" err="1">
                <a:effectLst/>
                <a:latin typeface="맑은 고딕" panose="020B0503020000020004" pitchFamily="50" charset="-127"/>
                <a:ea typeface="맑은 고딕" panose="020B0503020000020004" pitchFamily="50" charset="-127"/>
                <a:cs typeface="Arial" panose="020B0604020202020204" pitchFamily="34" charset="0"/>
              </a:rPr>
              <a:t>스폴링</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ion cutting </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혹은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etchant</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를 이용한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화학적 </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리프트 오프가 있다</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이 중에서도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화학적</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리프트 오프 방식은</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 물리적인 힘을 가하지 않기 때문에 다른 리프트 오프 방식보다 박막의 결정성을 유지하는데 이점이 있고</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적절한 </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etchant</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를 사용하여 선택적 식각이 가능한 장점이 있다</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a:t>
            </a:r>
            <a:endParaRPr lang="en-US" sz="1800" kern="100" dirty="0">
              <a:effectLst/>
              <a:latin typeface="맑은 고딕" panose="020B0503020000020004" pitchFamily="50" charset="-127"/>
              <a:ea typeface="맑은 고딕" panose="020B0503020000020004" pitchFamily="50" charset="-127"/>
              <a:cs typeface="Arial" panose="020B0604020202020204" pitchFamily="34" charset="0"/>
            </a:endParaRPr>
          </a:p>
          <a:p>
            <a:endParaRPr lang="en-US" altLang="ko-KR" dirty="0"/>
          </a:p>
        </p:txBody>
      </p:sp>
    </p:spTree>
    <p:extLst>
      <p:ext uri="{BB962C8B-B14F-4D97-AF65-F5344CB8AC3E}">
        <p14:creationId xmlns:p14="http://schemas.microsoft.com/office/powerpoint/2010/main" val="3361256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lnSpc>
                <a:spcPct val="107000"/>
              </a:lnSpc>
              <a:spcAft>
                <a:spcPts val="800"/>
              </a:spcAft>
            </a:pP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Etchant</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를 이용</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한 화학적 리프트 오프 방식으로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SCO </a:t>
            </a:r>
            <a:r>
              <a:rPr lang="ko-KR" sz="1800" kern="100" dirty="0" err="1">
                <a:effectLst/>
                <a:latin typeface="맑은 고딕" panose="020B0503020000020004" pitchFamily="50" charset="-127"/>
                <a:ea typeface="맑은 고딕" panose="020B0503020000020004" pitchFamily="50" charset="-127"/>
                <a:cs typeface="Arial" panose="020B0604020202020204" pitchFamily="34" charset="0"/>
              </a:rPr>
              <a:t>멤브레인을</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 얻는 방법으로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SAO</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물질을 희생층으로서 사용할 수 있다</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SAO</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는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SCO</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를 단결정으로 자라게 할 수 있는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STO </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기판과의 격자 상수가 매우 일치할 뿐더러</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DI water</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에 </a:t>
            </a:r>
            <a:r>
              <a:rPr lang="ko-KR" sz="1800" kern="100" dirty="0" err="1">
                <a:effectLst/>
                <a:latin typeface="맑은 고딕" panose="020B0503020000020004" pitchFamily="50" charset="-127"/>
                <a:ea typeface="맑은 고딕" panose="020B0503020000020004" pitchFamily="50" charset="-127"/>
                <a:cs typeface="Arial" panose="020B0604020202020204" pitchFamily="34" charset="0"/>
              </a:rPr>
              <a:t>식각되어</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SCO</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나 하부전극으로 사용될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SRO </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박막에 데미지를 주지 않는 점과 식각 후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residue</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가 거의 남지 않아 기판을 재사용 할 수 있는 장점이 있다</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-&gt; </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실제로 </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SAO</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는 많은 옥사이드 물질의 </a:t>
            </a:r>
            <a:r>
              <a:rPr lang="ko-KR" sz="1800" kern="100" dirty="0" err="1">
                <a:effectLst/>
                <a:latin typeface="맑은 고딕" panose="020B0503020000020004" pitchFamily="50" charset="-127"/>
                <a:ea typeface="맑은 고딕" panose="020B0503020000020004" pitchFamily="50" charset="-127"/>
                <a:cs typeface="Arial" panose="020B0604020202020204" pitchFamily="34" charset="0"/>
              </a:rPr>
              <a:t>플렉서블</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 특성 부여나</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Si </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통합을 위한 </a:t>
            </a:r>
            <a:r>
              <a:rPr lang="ko-KR" sz="1800" kern="100" dirty="0" err="1">
                <a:effectLst/>
                <a:latin typeface="맑은 고딕" panose="020B0503020000020004" pitchFamily="50" charset="-127"/>
                <a:ea typeface="맑은 고딕" panose="020B0503020000020004" pitchFamily="50" charset="-127"/>
                <a:cs typeface="Arial" panose="020B0604020202020204" pitchFamily="34" charset="0"/>
              </a:rPr>
              <a:t>멤브레인</a:t>
            </a:r>
            <a:r>
              <a:rPr lang="ko-KR" sz="1800" kern="100" dirty="0">
                <a:effectLst/>
                <a:latin typeface="맑은 고딕" panose="020B0503020000020004" pitchFamily="50" charset="-127"/>
                <a:ea typeface="맑은 고딕" panose="020B0503020000020004" pitchFamily="50" charset="-127"/>
                <a:cs typeface="Arial" panose="020B0604020202020204" pitchFamily="34" charset="0"/>
              </a:rPr>
              <a:t> 획득에 사용되고 있다</a:t>
            </a:r>
            <a:r>
              <a:rPr lang="en-US" sz="1800" kern="100" dirty="0">
                <a:effectLst/>
                <a:latin typeface="맑은 고딕" panose="020B0503020000020004" pitchFamily="50" charset="-127"/>
                <a:ea typeface="맑은 고딕" panose="020B0503020000020004" pitchFamily="50" charset="-127"/>
                <a:cs typeface="Arial" panose="020B0604020202020204" pitchFamily="34" charset="0"/>
              </a:rPr>
              <a:t>. -&gt;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또한</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SCO</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 박막을 </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Si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기판에 전사하는 방법으로서 </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Therma</a:t>
            </a:r>
            <a:r>
              <a:rPr lang="en-US" altLang="ko-KR" sz="1800" kern="100" baseline="0" dirty="0">
                <a:effectLst/>
                <a:latin typeface="맑은 고딕" panose="020B0503020000020004" pitchFamily="50" charset="-127"/>
                <a:ea typeface="맑은 고딕" panose="020B0503020000020004" pitchFamily="50" charset="-127"/>
                <a:cs typeface="Arial" panose="020B0604020202020204" pitchFamily="34" charset="0"/>
              </a:rPr>
              <a:t>l tape </a:t>
            </a:r>
            <a:r>
              <a:rPr lang="ko-KR" altLang="en-US" sz="1800" kern="100" baseline="0" dirty="0" err="1">
                <a:effectLst/>
                <a:latin typeface="맑은 고딕" panose="020B0503020000020004" pitchFamily="50" charset="-127"/>
                <a:ea typeface="맑은 고딕" panose="020B0503020000020004" pitchFamily="50" charset="-127"/>
                <a:cs typeface="Arial" panose="020B0604020202020204" pitchFamily="34" charset="0"/>
              </a:rPr>
              <a:t>으로</a:t>
            </a:r>
            <a:r>
              <a:rPr lang="ko-KR" altLang="en-US" sz="1800" kern="100" baseline="0" dirty="0">
                <a:effectLst/>
                <a:latin typeface="맑은 고딕" panose="020B0503020000020004" pitchFamily="50" charset="-127"/>
                <a:ea typeface="맑은 고딕" panose="020B0503020000020004" pitchFamily="50" charset="-127"/>
                <a:cs typeface="Arial" panose="020B0604020202020204" pitchFamily="34" charset="0"/>
              </a:rPr>
              <a:t> </a:t>
            </a:r>
            <a:r>
              <a:rPr lang="en-US" altLang="ko-KR" sz="1800" kern="100" baseline="0" dirty="0">
                <a:effectLst/>
                <a:latin typeface="맑은 고딕" panose="020B0503020000020004" pitchFamily="50" charset="-127"/>
                <a:ea typeface="맑은 고딕" panose="020B0503020000020004" pitchFamily="50" charset="-127"/>
                <a:cs typeface="Arial" panose="020B0604020202020204" pitchFamily="34" charset="0"/>
              </a:rPr>
              <a:t>PDMS, support layer</a:t>
            </a:r>
            <a:r>
              <a:rPr lang="ko-KR" altLang="en-US" sz="1800" kern="100" baseline="0" dirty="0">
                <a:effectLst/>
                <a:latin typeface="맑은 고딕" panose="020B0503020000020004" pitchFamily="50" charset="-127"/>
                <a:ea typeface="맑은 고딕" panose="020B0503020000020004" pitchFamily="50" charset="-127"/>
                <a:cs typeface="Arial" panose="020B0604020202020204" pitchFamily="34" charset="0"/>
              </a:rPr>
              <a:t>로</a:t>
            </a:r>
            <a:r>
              <a:rPr lang="en-US" altLang="ko-KR" sz="1800" kern="100" baseline="0" dirty="0">
                <a:effectLst/>
                <a:latin typeface="맑은 고딕" panose="020B0503020000020004" pitchFamily="50" charset="-127"/>
                <a:ea typeface="맑은 고딕" panose="020B0503020000020004" pitchFamily="50" charset="-127"/>
                <a:cs typeface="Arial" panose="020B0604020202020204" pitchFamily="34" charset="0"/>
              </a:rPr>
              <a:t> PPC</a:t>
            </a:r>
            <a:r>
              <a:rPr lang="ko-KR" altLang="en-US" sz="1800" kern="100" baseline="0" dirty="0">
                <a:effectLst/>
                <a:latin typeface="맑은 고딕" panose="020B0503020000020004" pitchFamily="50" charset="-127"/>
                <a:ea typeface="맑은 고딕" panose="020B0503020000020004" pitchFamily="50" charset="-127"/>
                <a:cs typeface="Arial" panose="020B0604020202020204" pitchFamily="34" charset="0"/>
              </a:rPr>
              <a:t>를 사용하는 </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PDMS/PPC</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stack</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을 이용한 방법을 적용할 수 있는데</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이는 </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PDMS</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를 이용하여 </a:t>
            </a:r>
            <a:r>
              <a:rPr lang="ko-KR" altLang="en-US" sz="1800" kern="100" dirty="0" err="1">
                <a:effectLst/>
                <a:latin typeface="맑은 고딕" panose="020B0503020000020004" pitchFamily="50" charset="-127"/>
                <a:ea typeface="맑은 고딕" panose="020B0503020000020004" pitchFamily="50" charset="-127"/>
                <a:cs typeface="Arial" panose="020B0604020202020204" pitchFamily="34" charset="0"/>
              </a:rPr>
              <a:t>멤브레인을</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 얻을 때 발생하는 균열과 찢어짐을 </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PPC</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레이어가 보완해주는 장점이 있습니다</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이를 통해</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잔류물이 많이 생성되는 </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PMMA</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 방식이나</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PI</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tape</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을 이용한 전사 방법보다 박막의 결정성을 유지한</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채 </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freestanding </a:t>
            </a:r>
            <a:r>
              <a:rPr lang="ko-KR" altLang="en-US" sz="1800" kern="100" dirty="0">
                <a:effectLst/>
                <a:latin typeface="맑은 고딕" panose="020B0503020000020004" pitchFamily="50" charset="-127"/>
                <a:ea typeface="맑은 고딕" panose="020B0503020000020004" pitchFamily="50" charset="-127"/>
                <a:cs typeface="Arial" panose="020B0604020202020204" pitchFamily="34" charset="0"/>
              </a:rPr>
              <a:t>박막을 제작하고 전사할 수 있습니다</a:t>
            </a:r>
            <a:r>
              <a:rPr lang="en-US" altLang="ko-KR" sz="1800" kern="100" dirty="0">
                <a:effectLst/>
                <a:latin typeface="맑은 고딕" panose="020B0503020000020004" pitchFamily="50" charset="-127"/>
                <a:ea typeface="맑은 고딕" panose="020B0503020000020004" pitchFamily="50" charset="-127"/>
                <a:cs typeface="Arial" panose="020B0604020202020204" pitchFamily="34" charset="0"/>
              </a:rPr>
              <a:t>.</a:t>
            </a:r>
            <a:endParaRPr lang="en-US" sz="1800" kern="100" dirty="0">
              <a:effectLst/>
              <a:latin typeface="맑은 고딕" panose="020B0503020000020004" pitchFamily="50" charset="-127"/>
              <a:ea typeface="맑은 고딕" panose="020B0503020000020004" pitchFamily="50" charset="-127"/>
              <a:cs typeface="Arial" panose="020B0604020202020204" pitchFamily="34" charset="0"/>
            </a:endParaRPr>
          </a:p>
        </p:txBody>
      </p:sp>
    </p:spTree>
    <p:extLst>
      <p:ext uri="{BB962C8B-B14F-4D97-AF65-F5344CB8AC3E}">
        <p14:creationId xmlns:p14="http://schemas.microsoft.com/office/powerpoint/2010/main" val="800766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연구의 전체적인 프로세스와 방법에 대해 </a:t>
            </a:r>
            <a:r>
              <a:rPr lang="ko-KR" altLang="en-US" dirty="0" err="1"/>
              <a:t>설명드리겠습니다</a:t>
            </a:r>
            <a:r>
              <a:rPr lang="en-US" altLang="ko-KR" dirty="0"/>
              <a:t>.</a:t>
            </a:r>
          </a:p>
          <a:p>
            <a:r>
              <a:rPr lang="ko-KR" altLang="en-US" dirty="0"/>
              <a:t>필름 증착은 단결정 기판에 </a:t>
            </a:r>
            <a:r>
              <a:rPr lang="en-US" altLang="ko-KR" dirty="0"/>
              <a:t>hetero-epitaxial</a:t>
            </a:r>
            <a:r>
              <a:rPr lang="ko-KR" altLang="en-US" dirty="0"/>
              <a:t>한 박막을 </a:t>
            </a:r>
            <a:r>
              <a:rPr lang="en-US" altLang="ko-KR" dirty="0"/>
              <a:t>in-situ</a:t>
            </a:r>
            <a:r>
              <a:rPr lang="ko-KR" altLang="en-US" dirty="0"/>
              <a:t>로 </a:t>
            </a:r>
            <a:r>
              <a:rPr lang="ko-KR" altLang="en-US" dirty="0" err="1"/>
              <a:t>증착하기</a:t>
            </a:r>
            <a:r>
              <a:rPr lang="ko-KR" altLang="en-US" dirty="0"/>
              <a:t> 위하여 </a:t>
            </a:r>
            <a:r>
              <a:rPr lang="en-US" altLang="ko-KR" dirty="0"/>
              <a:t>PLD </a:t>
            </a:r>
            <a:r>
              <a:rPr lang="ko-KR" altLang="en-US" dirty="0"/>
              <a:t>공정을 이용하였고</a:t>
            </a:r>
            <a:r>
              <a:rPr lang="en-US" altLang="ko-KR" dirty="0"/>
              <a:t>, Substrate</a:t>
            </a:r>
            <a:r>
              <a:rPr lang="ko-KR" altLang="en-US" dirty="0"/>
              <a:t>로는 </a:t>
            </a:r>
            <a:r>
              <a:rPr lang="en-US" altLang="ko-KR" dirty="0"/>
              <a:t>SCO</a:t>
            </a:r>
            <a:r>
              <a:rPr lang="ko-KR" altLang="en-US" dirty="0"/>
              <a:t>와 격자 상수가 일치하는 </a:t>
            </a:r>
            <a:r>
              <a:rPr lang="en-US" altLang="ko-KR" dirty="0"/>
              <a:t>STO(110) </a:t>
            </a:r>
            <a:r>
              <a:rPr lang="ko-KR" altLang="en-US" dirty="0"/>
              <a:t>기판을 사용하였습니다</a:t>
            </a:r>
            <a:r>
              <a:rPr lang="en-US" altLang="ko-KR" dirty="0"/>
              <a:t>.</a:t>
            </a:r>
          </a:p>
          <a:p>
            <a:r>
              <a:rPr lang="en-US" altLang="ko-KR" dirty="0"/>
              <a:t>Freestanding </a:t>
            </a:r>
            <a:r>
              <a:rPr lang="ko-KR" altLang="en-US" dirty="0"/>
              <a:t>상태의 </a:t>
            </a:r>
            <a:r>
              <a:rPr lang="en-US" altLang="ko-KR" dirty="0"/>
              <a:t>SCO</a:t>
            </a:r>
            <a:r>
              <a:rPr lang="ko-KR" altLang="en-US" dirty="0"/>
              <a:t>를 만들고 </a:t>
            </a:r>
            <a:r>
              <a:rPr lang="en-US" altLang="ko-KR" dirty="0"/>
              <a:t>Si</a:t>
            </a:r>
            <a:r>
              <a:rPr lang="ko-KR" altLang="en-US" dirty="0"/>
              <a:t>에 통합하기 이전에</a:t>
            </a:r>
            <a:r>
              <a:rPr lang="en-US" altLang="ko-KR" dirty="0"/>
              <a:t>, SCO</a:t>
            </a:r>
            <a:r>
              <a:rPr lang="ko-KR" altLang="en-US" dirty="0"/>
              <a:t>의 </a:t>
            </a:r>
            <a:r>
              <a:rPr lang="ko-KR" altLang="en-US" dirty="0" err="1"/>
              <a:t>토포택틱</a:t>
            </a:r>
            <a:r>
              <a:rPr lang="ko-KR" altLang="en-US" dirty="0"/>
              <a:t> 상변환에 의한 </a:t>
            </a:r>
            <a:r>
              <a:rPr lang="ko-KR" altLang="en-US" dirty="0" err="1"/>
              <a:t>저항변조</a:t>
            </a:r>
            <a:r>
              <a:rPr lang="ko-KR" altLang="en-US" dirty="0"/>
              <a:t> 특성을 확인하기 위하여 하부전극으로 사용될 </a:t>
            </a:r>
            <a:r>
              <a:rPr lang="en-US" altLang="ko-KR" dirty="0"/>
              <a:t>SRO</a:t>
            </a:r>
            <a:r>
              <a:rPr lang="ko-KR" altLang="en-US" dirty="0"/>
              <a:t>를 기판 위에 단결정으로 성장시키고</a:t>
            </a:r>
            <a:r>
              <a:rPr lang="en-US" altLang="ko-KR" dirty="0"/>
              <a:t>, SCO </a:t>
            </a:r>
            <a:r>
              <a:rPr lang="ko-KR" altLang="en-US" dirty="0"/>
              <a:t>박막을 </a:t>
            </a:r>
            <a:r>
              <a:rPr lang="ko-KR" altLang="en-US" dirty="0" err="1"/>
              <a:t>증착한</a:t>
            </a:r>
            <a:r>
              <a:rPr lang="ko-KR" altLang="en-US" dirty="0"/>
              <a:t> 후</a:t>
            </a:r>
            <a:r>
              <a:rPr lang="en-US" altLang="ko-KR" dirty="0"/>
              <a:t>, </a:t>
            </a:r>
            <a:r>
              <a:rPr lang="ko-KR" altLang="en-US" dirty="0"/>
              <a:t>결정성과</a:t>
            </a:r>
            <a:r>
              <a:rPr lang="en-US" altLang="ko-KR" dirty="0"/>
              <a:t>, </a:t>
            </a:r>
            <a:r>
              <a:rPr lang="ko-KR" altLang="en-US" dirty="0"/>
              <a:t>전기적특성 측정을 진행하였습니다</a:t>
            </a:r>
            <a:r>
              <a:rPr lang="en-US" altLang="ko-KR" dirty="0"/>
              <a:t>.</a:t>
            </a:r>
          </a:p>
          <a:p>
            <a:r>
              <a:rPr lang="ko-KR" altLang="en-US" dirty="0"/>
              <a:t>그 다음</a:t>
            </a:r>
            <a:r>
              <a:rPr lang="en-US" altLang="ko-KR" dirty="0"/>
              <a:t>, </a:t>
            </a:r>
            <a:r>
              <a:rPr lang="ko-KR" altLang="en-US" dirty="0"/>
              <a:t>희생층으로 사용될 </a:t>
            </a:r>
            <a:r>
              <a:rPr lang="en-US" altLang="ko-KR" dirty="0"/>
              <a:t>SAO</a:t>
            </a:r>
            <a:r>
              <a:rPr lang="ko-KR" altLang="en-US" dirty="0"/>
              <a:t>와 함께 </a:t>
            </a:r>
            <a:r>
              <a:rPr lang="en-US" altLang="ko-KR" dirty="0"/>
              <a:t>hetero-epitaxy</a:t>
            </a:r>
            <a:r>
              <a:rPr lang="ko-KR" altLang="en-US" dirty="0"/>
              <a:t> </a:t>
            </a:r>
            <a:r>
              <a:rPr lang="ko-KR" altLang="en-US" dirty="0" err="1"/>
              <a:t>증착하였고</a:t>
            </a:r>
            <a:r>
              <a:rPr lang="en-US" altLang="ko-KR" dirty="0"/>
              <a:t>, </a:t>
            </a:r>
            <a:r>
              <a:rPr lang="ko-KR" altLang="en-US" dirty="0"/>
              <a:t>결정성과 전기적특성을 유지하는지 확인하였습니다</a:t>
            </a:r>
            <a:r>
              <a:rPr lang="en-US" altLang="ko-KR" dirty="0"/>
              <a:t>.</a:t>
            </a:r>
          </a:p>
          <a:p>
            <a:r>
              <a:rPr lang="ko-KR" altLang="en-US" dirty="0"/>
              <a:t>마지막으로</a:t>
            </a:r>
            <a:r>
              <a:rPr lang="en-US" altLang="ko-KR" dirty="0"/>
              <a:t>, SAO </a:t>
            </a:r>
            <a:r>
              <a:rPr lang="ko-KR" altLang="en-US" dirty="0"/>
              <a:t>희생층을 </a:t>
            </a:r>
            <a:r>
              <a:rPr lang="en-US" altLang="ko-KR" dirty="0" err="1"/>
              <a:t>ethcing</a:t>
            </a:r>
            <a:r>
              <a:rPr lang="ko-KR" altLang="en-US" dirty="0"/>
              <a:t>하고</a:t>
            </a:r>
            <a:r>
              <a:rPr lang="en-US" altLang="ko-KR" dirty="0"/>
              <a:t>, PDMS/PPC stack</a:t>
            </a:r>
            <a:r>
              <a:rPr lang="ko-KR" altLang="en-US" dirty="0"/>
              <a:t>을 이용하여 </a:t>
            </a:r>
            <a:r>
              <a:rPr lang="en-US" altLang="ko-KR" dirty="0"/>
              <a:t>freestanding </a:t>
            </a:r>
            <a:r>
              <a:rPr lang="ko-KR" altLang="en-US" dirty="0"/>
              <a:t>형태의 </a:t>
            </a:r>
            <a:r>
              <a:rPr lang="en-US" altLang="ko-KR" dirty="0"/>
              <a:t>SCO/SRO </a:t>
            </a:r>
            <a:r>
              <a:rPr lang="ko-KR" altLang="en-US" dirty="0"/>
              <a:t>박막을 </a:t>
            </a:r>
            <a:r>
              <a:rPr lang="en-US" altLang="ko-KR" dirty="0"/>
              <a:t>Si</a:t>
            </a:r>
            <a:r>
              <a:rPr lang="ko-KR" altLang="en-US" dirty="0"/>
              <a:t>에 전사하는 과정으로 실험을 진행하였습니다</a:t>
            </a:r>
            <a:r>
              <a:rPr lang="en-US" altLang="ko-KR" dirty="0"/>
              <a:t>.</a:t>
            </a:r>
          </a:p>
        </p:txBody>
      </p:sp>
    </p:spTree>
    <p:extLst>
      <p:ext uri="{BB962C8B-B14F-4D97-AF65-F5344CB8AC3E}">
        <p14:creationId xmlns:p14="http://schemas.microsoft.com/office/powerpoint/2010/main" val="291706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결과부분에 대해 말씀드리겠습니다</a:t>
            </a:r>
            <a:r>
              <a:rPr lang="en-US" altLang="ko-KR" dirty="0"/>
              <a:t>.</a:t>
            </a:r>
          </a:p>
          <a:p>
            <a:r>
              <a:rPr lang="ko-KR" altLang="en-US" dirty="0"/>
              <a:t>저희가 의도한 대로</a:t>
            </a:r>
            <a:r>
              <a:rPr lang="en-US" altLang="ko-KR" dirty="0"/>
              <a:t>, </a:t>
            </a:r>
            <a:r>
              <a:rPr lang="ko-KR" altLang="en-US" dirty="0"/>
              <a:t>브라운 </a:t>
            </a:r>
            <a:r>
              <a:rPr lang="ko-KR" altLang="en-US" dirty="0" err="1"/>
              <a:t>밀러라이트</a:t>
            </a:r>
            <a:r>
              <a:rPr lang="ko-KR" altLang="en-US" dirty="0"/>
              <a:t> 상의 </a:t>
            </a:r>
            <a:r>
              <a:rPr lang="en-US" altLang="ko-KR" dirty="0"/>
              <a:t>SCO/SRO/STO </a:t>
            </a:r>
            <a:r>
              <a:rPr lang="ko-KR" altLang="en-US" dirty="0"/>
              <a:t>단결정 구조가 형성된 것을 확인하기 위해 </a:t>
            </a:r>
            <a:r>
              <a:rPr lang="en-US" altLang="ko-KR" dirty="0"/>
              <a:t>XRD </a:t>
            </a:r>
            <a:r>
              <a:rPr lang="ko-KR" altLang="en-US" dirty="0"/>
              <a:t>분석을 진행하였습니다</a:t>
            </a:r>
            <a:r>
              <a:rPr lang="en-US" altLang="ko-KR" dirty="0"/>
              <a:t>.</a:t>
            </a:r>
          </a:p>
          <a:p>
            <a:r>
              <a:rPr lang="en-US" altLang="ko-KR" dirty="0"/>
              <a:t>Out-of-plane</a:t>
            </a:r>
            <a:r>
              <a:rPr lang="ko-KR" altLang="en-US" dirty="0"/>
              <a:t> </a:t>
            </a:r>
            <a:r>
              <a:rPr lang="en-US" altLang="ko-KR" dirty="0"/>
              <a:t>XRD</a:t>
            </a:r>
            <a:r>
              <a:rPr lang="ko-KR" altLang="en-US" dirty="0"/>
              <a:t>에서 단결정 픽 외에 다른 이차상이 관찰되지 않았고</a:t>
            </a:r>
            <a:r>
              <a:rPr lang="en-US" altLang="ko-KR" dirty="0"/>
              <a:t>,</a:t>
            </a:r>
            <a:r>
              <a:rPr lang="ko-KR" altLang="en-US" dirty="0"/>
              <a:t> </a:t>
            </a:r>
            <a:r>
              <a:rPr lang="en-US" altLang="ko-KR" dirty="0"/>
              <a:t>In-plane XRD</a:t>
            </a:r>
            <a:r>
              <a:rPr lang="ko-KR" altLang="en-US" dirty="0"/>
              <a:t>으로 얻어낸 </a:t>
            </a:r>
            <a:r>
              <a:rPr lang="en-US" altLang="ko-KR" dirty="0"/>
              <a:t>RSM</a:t>
            </a:r>
            <a:r>
              <a:rPr lang="ko-KR" altLang="en-US" dirty="0"/>
              <a:t>에서도 </a:t>
            </a:r>
            <a:r>
              <a:rPr lang="en-US" altLang="ko-KR" dirty="0"/>
              <a:t>SCO</a:t>
            </a:r>
            <a:r>
              <a:rPr lang="ko-KR" altLang="en-US" dirty="0"/>
              <a:t>와 </a:t>
            </a:r>
            <a:r>
              <a:rPr lang="en-US" altLang="ko-KR" dirty="0"/>
              <a:t>SRO</a:t>
            </a:r>
            <a:r>
              <a:rPr lang="ko-KR" altLang="en-US" dirty="0"/>
              <a:t>의 신호가 </a:t>
            </a:r>
            <a:r>
              <a:rPr lang="en-US" altLang="ko-KR" dirty="0"/>
              <a:t>STO</a:t>
            </a:r>
            <a:r>
              <a:rPr lang="ko-KR" altLang="en-US" dirty="0"/>
              <a:t>와</a:t>
            </a:r>
            <a:r>
              <a:rPr lang="en-US" altLang="ko-KR" dirty="0"/>
              <a:t> </a:t>
            </a:r>
            <a:r>
              <a:rPr lang="ko-KR" altLang="en-US" dirty="0"/>
              <a:t>동일한 위치에 정렬되어 있어 </a:t>
            </a:r>
            <a:r>
              <a:rPr lang="en-US" altLang="ko-KR" dirty="0"/>
              <a:t>strain</a:t>
            </a:r>
            <a:r>
              <a:rPr lang="ko-KR" altLang="en-US" dirty="0"/>
              <a:t>없이 </a:t>
            </a:r>
            <a:r>
              <a:rPr lang="ko-KR" altLang="en-US" dirty="0" err="1"/>
              <a:t>헤테로</a:t>
            </a:r>
            <a:r>
              <a:rPr lang="en-US" altLang="ko-KR" dirty="0"/>
              <a:t>-</a:t>
            </a:r>
            <a:r>
              <a:rPr lang="ko-KR" altLang="en-US" dirty="0" err="1"/>
              <a:t>에피택셜한</a:t>
            </a:r>
            <a:r>
              <a:rPr lang="ko-KR" altLang="en-US" dirty="0"/>
              <a:t> 박막이 성장한</a:t>
            </a:r>
            <a:r>
              <a:rPr lang="en-US" altLang="ko-KR" dirty="0"/>
              <a:t> </a:t>
            </a:r>
            <a:r>
              <a:rPr lang="ko-KR" altLang="en-US" dirty="0"/>
              <a:t>것을 확인하였습니다</a:t>
            </a:r>
            <a:r>
              <a:rPr lang="en-US" altLang="ko-KR" dirty="0"/>
              <a:t>.</a:t>
            </a:r>
          </a:p>
          <a:p>
            <a:r>
              <a:rPr lang="en-US" dirty="0"/>
              <a:t>TEM</a:t>
            </a:r>
            <a:r>
              <a:rPr lang="ko-KR" altLang="en-US" dirty="0"/>
              <a:t> 데이터 역시 </a:t>
            </a:r>
            <a:r>
              <a:rPr lang="en-US" altLang="ko-KR" dirty="0"/>
              <a:t>SCO/SRO</a:t>
            </a:r>
            <a:r>
              <a:rPr lang="ko-KR" altLang="en-US" dirty="0"/>
              <a:t>박막의 </a:t>
            </a:r>
            <a:r>
              <a:rPr lang="en-US" altLang="ko-KR" dirty="0"/>
              <a:t>hetero-</a:t>
            </a:r>
            <a:r>
              <a:rPr lang="en-US" altLang="ko-KR" dirty="0" err="1"/>
              <a:t>epixtaxy</a:t>
            </a:r>
            <a:r>
              <a:rPr lang="en-US" altLang="ko-KR" dirty="0"/>
              <a:t> </a:t>
            </a:r>
            <a:r>
              <a:rPr lang="ko-KR" altLang="en-US" dirty="0"/>
              <a:t>성장을 보여주며</a:t>
            </a:r>
            <a:r>
              <a:rPr lang="en-US" altLang="ko-KR" dirty="0"/>
              <a:t>,</a:t>
            </a:r>
            <a:r>
              <a:rPr lang="ko-KR" altLang="en-US" dirty="0"/>
              <a:t> 노란 화살표 방향을 따라 정렬된 </a:t>
            </a:r>
            <a:r>
              <a:rPr lang="ko-KR" altLang="en-US" dirty="0" err="1"/>
              <a:t>산소공극채널이</a:t>
            </a:r>
            <a:r>
              <a:rPr lang="ko-KR" altLang="en-US" dirty="0"/>
              <a:t> 형성된 것을 통해</a:t>
            </a:r>
            <a:r>
              <a:rPr lang="en-US" altLang="ko-KR" dirty="0"/>
              <a:t>, </a:t>
            </a:r>
            <a:r>
              <a:rPr lang="ko-KR" altLang="en-US" dirty="0"/>
              <a:t>사면체와 팔면체 구조가 반복되어 나타나는 구조를 가진 </a:t>
            </a:r>
            <a:r>
              <a:rPr lang="en-US" altLang="ko-KR" dirty="0"/>
              <a:t>Brownmillerite SCO </a:t>
            </a:r>
            <a:r>
              <a:rPr lang="ko-KR" altLang="en-US" dirty="0"/>
              <a:t>상이 성장한 것을 다시 한번 확인하였습니다</a:t>
            </a:r>
            <a:r>
              <a:rPr lang="en-US" altLang="ko-KR" dirty="0"/>
              <a:t>.</a:t>
            </a:r>
            <a:endParaRPr lang="en-US" dirty="0"/>
          </a:p>
        </p:txBody>
      </p:sp>
    </p:spTree>
    <p:extLst>
      <p:ext uri="{BB962C8B-B14F-4D97-AF65-F5344CB8AC3E}">
        <p14:creationId xmlns:p14="http://schemas.microsoft.com/office/powerpoint/2010/main" val="785046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SCO/SRO</a:t>
            </a:r>
            <a:r>
              <a:rPr lang="ko-KR" altLang="en-US" dirty="0"/>
              <a:t>의 전기적 특성 결과에 대해 말씀드리겠습니다</a:t>
            </a:r>
            <a:r>
              <a:rPr lang="en-US" altLang="ko-KR" dirty="0"/>
              <a:t>.</a:t>
            </a:r>
          </a:p>
          <a:p>
            <a:r>
              <a:rPr lang="ko-KR" altLang="en-US" dirty="0"/>
              <a:t>먼저</a:t>
            </a:r>
            <a:r>
              <a:rPr lang="en-US" altLang="ko-KR" dirty="0"/>
              <a:t>, </a:t>
            </a:r>
            <a:r>
              <a:rPr lang="ko-KR" altLang="en-US" dirty="0"/>
              <a:t>형성된 </a:t>
            </a:r>
            <a:r>
              <a:rPr lang="ko-KR" altLang="en-US" dirty="0" err="1"/>
              <a:t>산소공극채널을</a:t>
            </a:r>
            <a:r>
              <a:rPr lang="ko-KR" altLang="en-US" dirty="0"/>
              <a:t> 따라 산소이온이 실제로 이동하는지 확인하기 위해 </a:t>
            </a:r>
            <a:r>
              <a:rPr lang="en-US" altLang="ko-KR" dirty="0"/>
              <a:t>DFT </a:t>
            </a:r>
            <a:r>
              <a:rPr lang="ko-KR" altLang="en-US" dirty="0"/>
              <a:t>계산을 수행하였습니다</a:t>
            </a:r>
            <a:r>
              <a:rPr lang="en-US" altLang="ko-KR" dirty="0"/>
              <a:t>.</a:t>
            </a:r>
          </a:p>
          <a:p>
            <a:r>
              <a:rPr lang="ko-KR" altLang="en-US" dirty="0"/>
              <a:t>산소이온의 이동이 가능한 경로는 </a:t>
            </a:r>
            <a:r>
              <a:rPr lang="en-US" altLang="ko-KR" dirty="0"/>
              <a:t>1D-CoO4 path</a:t>
            </a:r>
            <a:r>
              <a:rPr lang="ko-KR" altLang="en-US" dirty="0"/>
              <a:t>를 따르는 것과</a:t>
            </a:r>
            <a:r>
              <a:rPr lang="en-US" altLang="ko-KR" dirty="0"/>
              <a:t>, 2D-CoO6 path</a:t>
            </a:r>
            <a:r>
              <a:rPr lang="ko-KR" altLang="en-US" dirty="0"/>
              <a:t>를 따르는 두 가지로 확인되었는데</a:t>
            </a:r>
            <a:r>
              <a:rPr lang="en-US" altLang="ko-KR" dirty="0"/>
              <a:t>, </a:t>
            </a:r>
            <a:r>
              <a:rPr lang="ko-KR" altLang="en-US" dirty="0"/>
              <a:t>그 중 </a:t>
            </a:r>
            <a:r>
              <a:rPr lang="en-US" altLang="ko-KR" dirty="0"/>
              <a:t>1D path</a:t>
            </a:r>
            <a:r>
              <a:rPr lang="ko-KR" altLang="en-US" dirty="0"/>
              <a:t>를 따르는 것이 에너지적으로 더 유리한 거동임을 확인하였고</a:t>
            </a:r>
            <a:r>
              <a:rPr lang="en-US" altLang="ko-KR" dirty="0"/>
              <a:t>, </a:t>
            </a:r>
            <a:r>
              <a:rPr lang="ko-KR" altLang="en-US" dirty="0"/>
              <a:t>따라서 </a:t>
            </a:r>
            <a:r>
              <a:rPr lang="en-US" altLang="ko-KR" dirty="0"/>
              <a:t>SCO </a:t>
            </a:r>
            <a:r>
              <a:rPr lang="ko-KR" altLang="en-US" dirty="0"/>
              <a:t>내에서 정렬된 </a:t>
            </a:r>
            <a:r>
              <a:rPr lang="ko-KR" altLang="en-US" dirty="0" err="1"/>
              <a:t>산소공극채널을</a:t>
            </a:r>
            <a:r>
              <a:rPr lang="ko-KR" altLang="en-US" dirty="0"/>
              <a:t> 따라 필라멘트가 형성될 수 있습니다</a:t>
            </a:r>
            <a:r>
              <a:rPr lang="en-US" altLang="ko-KR" dirty="0"/>
              <a:t>.</a:t>
            </a:r>
          </a:p>
          <a:p>
            <a:r>
              <a:rPr lang="ko-KR" altLang="en-US" dirty="0"/>
              <a:t>이후</a:t>
            </a:r>
            <a:r>
              <a:rPr lang="en-US" altLang="ko-KR" dirty="0"/>
              <a:t>, </a:t>
            </a:r>
            <a:r>
              <a:rPr lang="en-US" dirty="0"/>
              <a:t>4V</a:t>
            </a:r>
            <a:r>
              <a:rPr lang="ko-KR" altLang="en-US" dirty="0"/>
              <a:t>에서 </a:t>
            </a:r>
            <a:r>
              <a:rPr lang="en-US" altLang="ko-KR" dirty="0"/>
              <a:t>-4V </a:t>
            </a:r>
            <a:r>
              <a:rPr lang="ko-KR" altLang="en-US" dirty="0"/>
              <a:t>까지 </a:t>
            </a:r>
            <a:r>
              <a:rPr lang="en-US" altLang="ko-KR" dirty="0"/>
              <a:t>60</a:t>
            </a:r>
            <a:r>
              <a:rPr lang="ko-KR" altLang="en-US" dirty="0"/>
              <a:t>번의 </a:t>
            </a:r>
            <a:r>
              <a:rPr lang="en-US" altLang="ko-KR" dirty="0"/>
              <a:t>sweep</a:t>
            </a:r>
            <a:r>
              <a:rPr lang="ko-KR" altLang="en-US" dirty="0"/>
              <a:t>을 진행하였을 때</a:t>
            </a:r>
            <a:r>
              <a:rPr lang="en-US" altLang="ko-KR" dirty="0"/>
              <a:t>, </a:t>
            </a:r>
            <a:r>
              <a:rPr lang="ko-KR" altLang="en-US" dirty="0" err="1"/>
              <a:t>고저항</a:t>
            </a:r>
            <a:r>
              <a:rPr lang="ko-KR" altLang="en-US" dirty="0"/>
              <a:t> 상태와 </a:t>
            </a:r>
            <a:r>
              <a:rPr lang="ko-KR" altLang="en-US" dirty="0" err="1"/>
              <a:t>저저항</a:t>
            </a:r>
            <a:r>
              <a:rPr lang="ko-KR" altLang="en-US" dirty="0"/>
              <a:t> 상태의 차이가 크지는 않지만</a:t>
            </a:r>
            <a:r>
              <a:rPr lang="en-US" altLang="ko-KR" dirty="0"/>
              <a:t>, </a:t>
            </a:r>
            <a:r>
              <a:rPr lang="ko-KR" altLang="en-US" dirty="0"/>
              <a:t>매우 일정한 그래프를 그려 소자가 안정적으로 작동하는 것을 확인하였습니다</a:t>
            </a:r>
            <a:r>
              <a:rPr lang="en-US" altLang="ko-KR" dirty="0"/>
              <a:t>.</a:t>
            </a:r>
          </a:p>
          <a:p>
            <a:r>
              <a:rPr lang="ko-KR" altLang="en-US" dirty="0"/>
              <a:t>필라멘트가 형성과 파괴가 일어나는 </a:t>
            </a:r>
            <a:r>
              <a:rPr lang="en-US" altLang="ko-KR" dirty="0"/>
              <a:t>Set</a:t>
            </a:r>
            <a:r>
              <a:rPr lang="ko-KR" altLang="en-US" dirty="0"/>
              <a:t>과 </a:t>
            </a:r>
            <a:r>
              <a:rPr lang="en-US" altLang="ko-KR" dirty="0"/>
              <a:t>Reset</a:t>
            </a:r>
            <a:r>
              <a:rPr lang="ko-KR" altLang="en-US" dirty="0"/>
              <a:t>을 분석하면 각각 </a:t>
            </a:r>
            <a:r>
              <a:rPr lang="en-US" altLang="ko-KR" dirty="0"/>
              <a:t>2.5V </a:t>
            </a:r>
            <a:r>
              <a:rPr lang="ko-KR" altLang="en-US" dirty="0"/>
              <a:t>및 </a:t>
            </a:r>
            <a:r>
              <a:rPr lang="en-US" altLang="ko-KR" dirty="0"/>
              <a:t>-3.2 V</a:t>
            </a:r>
            <a:r>
              <a:rPr lang="ko-KR" altLang="en-US" dirty="0"/>
              <a:t>를 기준으로 매우 </a:t>
            </a:r>
            <a:r>
              <a:rPr lang="ko-KR" altLang="en-US" dirty="0" err="1"/>
              <a:t>유니폼하게</a:t>
            </a:r>
            <a:r>
              <a:rPr lang="ko-KR" altLang="en-US" dirty="0"/>
              <a:t> 일어나</a:t>
            </a:r>
            <a:r>
              <a:rPr lang="en-US" altLang="ko-KR" dirty="0"/>
              <a:t>, </a:t>
            </a:r>
            <a:r>
              <a:rPr lang="ko-KR" altLang="en-US" dirty="0"/>
              <a:t>필라멘트가 안정적으로 제어되고 있음을 확인하였고</a:t>
            </a:r>
            <a:r>
              <a:rPr lang="en-US" altLang="ko-KR" dirty="0"/>
              <a:t>, </a:t>
            </a:r>
            <a:r>
              <a:rPr lang="ko-KR" altLang="en-US" dirty="0"/>
              <a:t>이 수치는 기존의 </a:t>
            </a:r>
            <a:r>
              <a:rPr lang="en-US" altLang="ko-KR" dirty="0"/>
              <a:t>RRAM</a:t>
            </a:r>
            <a:r>
              <a:rPr lang="ko-KR" altLang="en-US" dirty="0"/>
              <a:t>과</a:t>
            </a:r>
            <a:r>
              <a:rPr lang="en-US" altLang="ko-KR" dirty="0"/>
              <a:t> </a:t>
            </a:r>
            <a:r>
              <a:rPr lang="ko-KR" altLang="en-US" dirty="0"/>
              <a:t>비슷하거나 낮은 수치로서</a:t>
            </a:r>
            <a:r>
              <a:rPr lang="en-US" altLang="ko-KR" dirty="0"/>
              <a:t>, </a:t>
            </a:r>
            <a:r>
              <a:rPr lang="ko-KR" altLang="en-US" dirty="0"/>
              <a:t>저전력 </a:t>
            </a:r>
            <a:r>
              <a:rPr lang="ko-KR" altLang="en-US" dirty="0" err="1"/>
              <a:t>디바이로의</a:t>
            </a:r>
            <a:r>
              <a:rPr lang="ko-KR" altLang="en-US" dirty="0"/>
              <a:t> 적용가능성 역시 확인하였습니다</a:t>
            </a:r>
            <a:r>
              <a:rPr lang="en-US" altLang="ko-KR" dirty="0"/>
              <a:t>. </a:t>
            </a:r>
            <a:endParaRPr lang="en-US" dirty="0"/>
          </a:p>
        </p:txBody>
      </p:sp>
    </p:spTree>
    <p:extLst>
      <p:ext uri="{BB962C8B-B14F-4D97-AF65-F5344CB8AC3E}">
        <p14:creationId xmlns:p14="http://schemas.microsoft.com/office/powerpoint/2010/main" val="2579940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53" name="직사각형 52">
            <a:extLst>
              <a:ext uri="{FF2B5EF4-FFF2-40B4-BE49-F238E27FC236}">
                <a16:creationId xmlns:a16="http://schemas.microsoft.com/office/drawing/2014/main" id="{6FF15CA5-17B6-B1FC-D012-8F642DFBEE32}"/>
              </a:ext>
            </a:extLst>
          </p:cNvPr>
          <p:cNvSpPr/>
          <p:nvPr userDrawn="1"/>
        </p:nvSpPr>
        <p:spPr>
          <a:xfrm>
            <a:off x="12080900" y="0"/>
            <a:ext cx="111100" cy="5095875"/>
          </a:xfrm>
          <a:prstGeom prst="rect">
            <a:avLst/>
          </a:prstGeom>
          <a:solidFill>
            <a:srgbClr val="DB2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BF449FAE-4FC4-B103-6D10-8BEE6E4A82D3}"/>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dirty="0"/>
              <a:t>마스터 제목 스타일 편집</a:t>
            </a:r>
            <a:endParaRPr lang="en-US" dirty="0"/>
          </a:p>
        </p:txBody>
      </p:sp>
      <p:sp>
        <p:nvSpPr>
          <p:cNvPr id="3" name="부제목 2">
            <a:extLst>
              <a:ext uri="{FF2B5EF4-FFF2-40B4-BE49-F238E27FC236}">
                <a16:creationId xmlns:a16="http://schemas.microsoft.com/office/drawing/2014/main" id="{BC4E4ED1-50A8-645A-E70A-620C187CC3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dirty="0"/>
              <a:t>클릭하여 마스터 부제목 스타일 편집</a:t>
            </a:r>
            <a:endParaRPr lang="en-US" dirty="0"/>
          </a:p>
        </p:txBody>
      </p:sp>
      <p:sp>
        <p:nvSpPr>
          <p:cNvPr id="4" name="날짜 개체 틀 3">
            <a:extLst>
              <a:ext uri="{FF2B5EF4-FFF2-40B4-BE49-F238E27FC236}">
                <a16:creationId xmlns:a16="http://schemas.microsoft.com/office/drawing/2014/main" id="{2595FFA5-531E-A5FA-8482-FBD6BC322EF4}"/>
              </a:ext>
            </a:extLst>
          </p:cNvPr>
          <p:cNvSpPr>
            <a:spLocks noGrp="1"/>
          </p:cNvSpPr>
          <p:nvPr>
            <p:ph type="dt" sz="half" idx="10"/>
          </p:nvPr>
        </p:nvSpPr>
        <p:spPr/>
        <p:txBody>
          <a:bodyPr/>
          <a:lstStyle/>
          <a:p>
            <a:endParaRPr lang="en-US"/>
          </a:p>
        </p:txBody>
      </p:sp>
      <p:sp>
        <p:nvSpPr>
          <p:cNvPr id="5" name="바닥글 개체 틀 4">
            <a:extLst>
              <a:ext uri="{FF2B5EF4-FFF2-40B4-BE49-F238E27FC236}">
                <a16:creationId xmlns:a16="http://schemas.microsoft.com/office/drawing/2014/main" id="{9B49238B-8D4F-E8B3-0B2B-28359DD8705D}"/>
              </a:ext>
            </a:extLst>
          </p:cNvPr>
          <p:cNvSpPr>
            <a:spLocks noGrp="1"/>
          </p:cNvSpPr>
          <p:nvPr>
            <p:ph type="ftr" sz="quarter" idx="11"/>
          </p:nvPr>
        </p:nvSpPr>
        <p:spPr/>
        <p:txBody>
          <a:bodyPr/>
          <a:lstStyle/>
          <a:p>
            <a:endParaRPr lang="en-US"/>
          </a:p>
        </p:txBody>
      </p:sp>
      <p:sp>
        <p:nvSpPr>
          <p:cNvPr id="6" name="슬라이드 번호 개체 틀 5">
            <a:extLst>
              <a:ext uri="{FF2B5EF4-FFF2-40B4-BE49-F238E27FC236}">
                <a16:creationId xmlns:a16="http://schemas.microsoft.com/office/drawing/2014/main" id="{E96E72BB-88B7-D2D6-CD32-653E2EC7C5B1}"/>
              </a:ext>
            </a:extLst>
          </p:cNvPr>
          <p:cNvSpPr>
            <a:spLocks noGrp="1"/>
          </p:cNvSpPr>
          <p:nvPr>
            <p:ph type="sldNum" sz="quarter" idx="12"/>
          </p:nvPr>
        </p:nvSpPr>
        <p:spPr/>
        <p:txBody>
          <a:bodyPr/>
          <a:lstStyle/>
          <a:p>
            <a:fld id="{B3E27330-0CB1-4348-B94F-8CBB99D9ECB2}" type="slidenum">
              <a:rPr lang="en-US" smtClean="0"/>
              <a:t>‹#›</a:t>
            </a:fld>
            <a:endParaRPr lang="en-US"/>
          </a:p>
        </p:txBody>
      </p:sp>
      <p:pic>
        <p:nvPicPr>
          <p:cNvPr id="15" name="그림 14" descr="로고, 폰트, 그래픽, 상징이(가) 표시된 사진&#10;&#10;자동 생성된 설명">
            <a:extLst>
              <a:ext uri="{FF2B5EF4-FFF2-40B4-BE49-F238E27FC236}">
                <a16:creationId xmlns:a16="http://schemas.microsoft.com/office/drawing/2014/main" id="{F02E261C-54D7-3893-7D0F-556182F8FB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440"/>
          <a:stretch/>
        </p:blipFill>
        <p:spPr>
          <a:xfrm>
            <a:off x="5597461" y="5391150"/>
            <a:ext cx="6594539" cy="1463675"/>
          </a:xfrm>
          <a:prstGeom prst="rect">
            <a:avLst/>
          </a:prstGeom>
        </p:spPr>
      </p:pic>
      <p:sp>
        <p:nvSpPr>
          <p:cNvPr id="48" name="자유형: 도형 47">
            <a:extLst>
              <a:ext uri="{FF2B5EF4-FFF2-40B4-BE49-F238E27FC236}">
                <a16:creationId xmlns:a16="http://schemas.microsoft.com/office/drawing/2014/main" id="{4736F9EE-AADA-EC0C-15C3-0CD870CC3416}"/>
              </a:ext>
            </a:extLst>
          </p:cNvPr>
          <p:cNvSpPr/>
          <p:nvPr userDrawn="1"/>
        </p:nvSpPr>
        <p:spPr>
          <a:xfrm>
            <a:off x="0" y="5567733"/>
            <a:ext cx="5675220" cy="460771"/>
          </a:xfrm>
          <a:custGeom>
            <a:avLst/>
            <a:gdLst>
              <a:gd name="connsiteX0" fmla="*/ 0 w 5675220"/>
              <a:gd name="connsiteY0" fmla="*/ 0 h 460771"/>
              <a:gd name="connsiteX1" fmla="*/ 1925426 w 5675220"/>
              <a:gd name="connsiteY1" fmla="*/ 0 h 460771"/>
              <a:gd name="connsiteX2" fmla="*/ 3749794 w 5675220"/>
              <a:gd name="connsiteY2" fmla="*/ 0 h 460771"/>
              <a:gd name="connsiteX3" fmla="*/ 5675220 w 5675220"/>
              <a:gd name="connsiteY3" fmla="*/ 0 h 460771"/>
              <a:gd name="connsiteX4" fmla="*/ 5644597 w 5675220"/>
              <a:gd name="connsiteY4" fmla="*/ 17351 h 460771"/>
              <a:gd name="connsiteX5" fmla="*/ 5308711 w 5675220"/>
              <a:gd name="connsiteY5" fmla="*/ 452635 h 460771"/>
              <a:gd name="connsiteX6" fmla="*/ 5306563 w 5675220"/>
              <a:gd name="connsiteY6" fmla="*/ 460771 h 460771"/>
              <a:gd name="connsiteX7" fmla="*/ 3381137 w 5675220"/>
              <a:gd name="connsiteY7" fmla="*/ 460771 h 460771"/>
              <a:gd name="connsiteX8" fmla="*/ 1925426 w 5675220"/>
              <a:gd name="connsiteY8" fmla="*/ 460771 h 460771"/>
              <a:gd name="connsiteX9" fmla="*/ 0 w 5675220"/>
              <a:gd name="connsiteY9" fmla="*/ 460771 h 46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5220" h="460771">
                <a:moveTo>
                  <a:pt x="0" y="0"/>
                </a:moveTo>
                <a:lnTo>
                  <a:pt x="1925426" y="0"/>
                </a:lnTo>
                <a:lnTo>
                  <a:pt x="3749794" y="0"/>
                </a:lnTo>
                <a:lnTo>
                  <a:pt x="5675220" y="0"/>
                </a:lnTo>
                <a:lnTo>
                  <a:pt x="5644597" y="17351"/>
                </a:lnTo>
                <a:cubicBezTo>
                  <a:pt x="5494785" y="113067"/>
                  <a:pt x="5375588" y="266670"/>
                  <a:pt x="5308711" y="452635"/>
                </a:cubicBezTo>
                <a:lnTo>
                  <a:pt x="5306563" y="460771"/>
                </a:lnTo>
                <a:lnTo>
                  <a:pt x="3381137" y="460771"/>
                </a:lnTo>
                <a:lnTo>
                  <a:pt x="1925426" y="460771"/>
                </a:lnTo>
                <a:lnTo>
                  <a:pt x="0" y="460771"/>
                </a:lnTo>
                <a:close/>
              </a:path>
            </a:pathLst>
          </a:custGeom>
          <a:gradFill flip="none" rotWithShape="1">
            <a:gsLst>
              <a:gs pos="0">
                <a:schemeClr val="accent1">
                  <a:lumMod val="5000"/>
                  <a:lumOff val="95000"/>
                </a:schemeClr>
              </a:gs>
              <a:gs pos="100000">
                <a:srgbClr val="DB241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자유형: 도형 51">
            <a:extLst>
              <a:ext uri="{FF2B5EF4-FFF2-40B4-BE49-F238E27FC236}">
                <a16:creationId xmlns:a16="http://schemas.microsoft.com/office/drawing/2014/main" id="{7F5F6BC6-0B4D-EAFE-E3E1-1F9DFC8F7630}"/>
              </a:ext>
            </a:extLst>
          </p:cNvPr>
          <p:cNvSpPr/>
          <p:nvPr userDrawn="1"/>
        </p:nvSpPr>
        <p:spPr>
          <a:xfrm>
            <a:off x="0" y="6022728"/>
            <a:ext cx="5381562" cy="836216"/>
          </a:xfrm>
          <a:custGeom>
            <a:avLst/>
            <a:gdLst>
              <a:gd name="connsiteX0" fmla="*/ 0 w 5381562"/>
              <a:gd name="connsiteY0" fmla="*/ 0 h 836216"/>
              <a:gd name="connsiteX1" fmla="*/ 1932410 w 5381562"/>
              <a:gd name="connsiteY1" fmla="*/ 0 h 836216"/>
              <a:gd name="connsiteX2" fmla="*/ 3365243 w 5381562"/>
              <a:gd name="connsiteY2" fmla="*/ 0 h 836216"/>
              <a:gd name="connsiteX3" fmla="*/ 5308894 w 5381562"/>
              <a:gd name="connsiteY3" fmla="*/ 0 h 836216"/>
              <a:gd name="connsiteX4" fmla="*/ 5267215 w 5381562"/>
              <a:gd name="connsiteY4" fmla="*/ 158733 h 836216"/>
              <a:gd name="connsiteX5" fmla="*/ 5251951 w 5381562"/>
              <a:gd name="connsiteY5" fmla="*/ 337741 h 836216"/>
              <a:gd name="connsiteX6" fmla="*/ 5380264 w 5381562"/>
              <a:gd name="connsiteY6" fmla="*/ 834357 h 836216"/>
              <a:gd name="connsiteX7" fmla="*/ 5381562 w 5381562"/>
              <a:gd name="connsiteY7" fmla="*/ 836216 h 836216"/>
              <a:gd name="connsiteX8" fmla="*/ 3437911 w 5381562"/>
              <a:gd name="connsiteY8" fmla="*/ 836216 h 836216"/>
              <a:gd name="connsiteX9" fmla="*/ 1932410 w 5381562"/>
              <a:gd name="connsiteY9" fmla="*/ 836216 h 836216"/>
              <a:gd name="connsiteX10" fmla="*/ 0 w 5381562"/>
              <a:gd name="connsiteY10" fmla="*/ 836216 h 83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1562" h="836216">
                <a:moveTo>
                  <a:pt x="0" y="0"/>
                </a:moveTo>
                <a:lnTo>
                  <a:pt x="1932410" y="0"/>
                </a:lnTo>
                <a:lnTo>
                  <a:pt x="3365243" y="0"/>
                </a:lnTo>
                <a:lnTo>
                  <a:pt x="5308894" y="0"/>
                </a:lnTo>
                <a:lnTo>
                  <a:pt x="5267215" y="158733"/>
                </a:lnTo>
                <a:cubicBezTo>
                  <a:pt x="5257207" y="216554"/>
                  <a:pt x="5251951" y="276422"/>
                  <a:pt x="5251951" y="337741"/>
                </a:cubicBezTo>
                <a:cubicBezTo>
                  <a:pt x="5251951" y="521699"/>
                  <a:pt x="5299254" y="692595"/>
                  <a:pt x="5380264" y="834357"/>
                </a:cubicBezTo>
                <a:lnTo>
                  <a:pt x="5381562" y="836216"/>
                </a:lnTo>
                <a:lnTo>
                  <a:pt x="3437911" y="836216"/>
                </a:lnTo>
                <a:lnTo>
                  <a:pt x="1932410" y="836216"/>
                </a:lnTo>
                <a:lnTo>
                  <a:pt x="0" y="836216"/>
                </a:lnTo>
                <a:close/>
              </a:path>
            </a:pathLst>
          </a:custGeom>
          <a:gradFill flip="none" rotWithShape="1">
            <a:gsLst>
              <a:gs pos="0">
                <a:schemeClr val="accent1">
                  <a:lumMod val="5000"/>
                  <a:lumOff val="95000"/>
                </a:schemeClr>
              </a:gs>
              <a:gs pos="100000">
                <a:srgbClr val="505B5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0637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9" name="직사각형 8">
            <a:extLst>
              <a:ext uri="{FF2B5EF4-FFF2-40B4-BE49-F238E27FC236}">
                <a16:creationId xmlns:a16="http://schemas.microsoft.com/office/drawing/2014/main" id="{1CD089E5-F28D-61DC-2582-26A59F11BF33}"/>
              </a:ext>
            </a:extLst>
          </p:cNvPr>
          <p:cNvSpPr/>
          <p:nvPr userDrawn="1"/>
        </p:nvSpPr>
        <p:spPr>
          <a:xfrm>
            <a:off x="12080900" y="0"/>
            <a:ext cx="111100" cy="6858000"/>
          </a:xfrm>
          <a:prstGeom prst="rect">
            <a:avLst/>
          </a:prstGeom>
          <a:solidFill>
            <a:srgbClr val="DB2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그림 9" descr="텍스트, 그래픽, 스크린샷, 폰트이(가) 표시된 사진&#10;&#10;자동 생성된 설명">
            <a:extLst>
              <a:ext uri="{FF2B5EF4-FFF2-40B4-BE49-F238E27FC236}">
                <a16:creationId xmlns:a16="http://schemas.microsoft.com/office/drawing/2014/main" id="{9193EB2C-FAC1-40DC-E476-E1BD9BB7EF8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3806" t="24576" r="24927" b="24575"/>
          <a:stretch/>
        </p:blipFill>
        <p:spPr>
          <a:xfrm>
            <a:off x="10477285" y="-1"/>
            <a:ext cx="1540148" cy="684539"/>
          </a:xfrm>
          <a:prstGeom prst="rect">
            <a:avLst/>
          </a:prstGeom>
        </p:spPr>
      </p:pic>
      <p:pic>
        <p:nvPicPr>
          <p:cNvPr id="11" name="그림 10" descr="로고, 폰트, 그래픽, 상징이(가) 표시된 사진&#10;&#10;자동 생성된 설명">
            <a:extLst>
              <a:ext uri="{FF2B5EF4-FFF2-40B4-BE49-F238E27FC236}">
                <a16:creationId xmlns:a16="http://schemas.microsoft.com/office/drawing/2014/main" id="{1F879C1E-6E92-C871-C589-2565CED2971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988484" y="87666"/>
            <a:ext cx="1441176" cy="440830"/>
          </a:xfrm>
          <a:prstGeom prst="rect">
            <a:avLst/>
          </a:prstGeom>
        </p:spPr>
      </p:pic>
      <p:sp>
        <p:nvSpPr>
          <p:cNvPr id="14" name="자유형: 도형 13">
            <a:extLst>
              <a:ext uri="{FF2B5EF4-FFF2-40B4-BE49-F238E27FC236}">
                <a16:creationId xmlns:a16="http://schemas.microsoft.com/office/drawing/2014/main" id="{7F651AE3-4C9D-FE46-3149-5AAC6AB8A797}"/>
              </a:ext>
            </a:extLst>
          </p:cNvPr>
          <p:cNvSpPr/>
          <p:nvPr userDrawn="1"/>
        </p:nvSpPr>
        <p:spPr>
          <a:xfrm>
            <a:off x="1" y="174239"/>
            <a:ext cx="8813916" cy="718726"/>
          </a:xfrm>
          <a:custGeom>
            <a:avLst/>
            <a:gdLst>
              <a:gd name="connsiteX0" fmla="*/ 0 w 5762625"/>
              <a:gd name="connsiteY0" fmla="*/ 0 h 684538"/>
              <a:gd name="connsiteX1" fmla="*/ 5762625 w 5762625"/>
              <a:gd name="connsiteY1" fmla="*/ 0 h 684538"/>
              <a:gd name="connsiteX2" fmla="*/ 5762625 w 5762625"/>
              <a:gd name="connsiteY2" fmla="*/ 684538 h 684538"/>
              <a:gd name="connsiteX3" fmla="*/ 0 w 5762625"/>
              <a:gd name="connsiteY3" fmla="*/ 684538 h 684538"/>
            </a:gdLst>
            <a:ahLst/>
            <a:cxnLst>
              <a:cxn ang="0">
                <a:pos x="connsiteX0" y="connsiteY0"/>
              </a:cxn>
              <a:cxn ang="0">
                <a:pos x="connsiteX1" y="connsiteY1"/>
              </a:cxn>
              <a:cxn ang="0">
                <a:pos x="connsiteX2" y="connsiteY2"/>
              </a:cxn>
              <a:cxn ang="0">
                <a:pos x="connsiteX3" y="connsiteY3"/>
              </a:cxn>
            </a:cxnLst>
            <a:rect l="l" t="t" r="r" b="b"/>
            <a:pathLst>
              <a:path w="5762625" h="684538">
                <a:moveTo>
                  <a:pt x="0" y="0"/>
                </a:moveTo>
                <a:lnTo>
                  <a:pt x="5762625" y="0"/>
                </a:lnTo>
                <a:lnTo>
                  <a:pt x="5762625" y="684538"/>
                </a:lnTo>
                <a:lnTo>
                  <a:pt x="0" y="684538"/>
                </a:lnTo>
                <a:close/>
              </a:path>
            </a:pathLst>
          </a:custGeom>
          <a:gradFill flip="none" rotWithShape="1">
            <a:gsLst>
              <a:gs pos="0">
                <a:schemeClr val="bg1"/>
              </a:gs>
              <a:gs pos="81000">
                <a:srgbClr val="DB2414"/>
              </a:gs>
            </a:gsLst>
            <a:lin ang="108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자유형: 도형 14">
            <a:extLst>
              <a:ext uri="{FF2B5EF4-FFF2-40B4-BE49-F238E27FC236}">
                <a16:creationId xmlns:a16="http://schemas.microsoft.com/office/drawing/2014/main" id="{3FF71F96-4D7E-CFF0-5AEF-3FF55C3AE679}"/>
              </a:ext>
            </a:extLst>
          </p:cNvPr>
          <p:cNvSpPr/>
          <p:nvPr userDrawn="1"/>
        </p:nvSpPr>
        <p:spPr>
          <a:xfrm>
            <a:off x="0" y="63499"/>
            <a:ext cx="8813917" cy="718726"/>
          </a:xfrm>
          <a:custGeom>
            <a:avLst/>
            <a:gdLst>
              <a:gd name="connsiteX0" fmla="*/ 0 w 5762625"/>
              <a:gd name="connsiteY0" fmla="*/ 0 h 684538"/>
              <a:gd name="connsiteX1" fmla="*/ 5762625 w 5762625"/>
              <a:gd name="connsiteY1" fmla="*/ 0 h 684538"/>
              <a:gd name="connsiteX2" fmla="*/ 5762625 w 5762625"/>
              <a:gd name="connsiteY2" fmla="*/ 684538 h 684538"/>
              <a:gd name="connsiteX3" fmla="*/ 0 w 5762625"/>
              <a:gd name="connsiteY3" fmla="*/ 684538 h 684538"/>
            </a:gdLst>
            <a:ahLst/>
            <a:cxnLst>
              <a:cxn ang="0">
                <a:pos x="connsiteX0" y="connsiteY0"/>
              </a:cxn>
              <a:cxn ang="0">
                <a:pos x="connsiteX1" y="connsiteY1"/>
              </a:cxn>
              <a:cxn ang="0">
                <a:pos x="connsiteX2" y="connsiteY2"/>
              </a:cxn>
              <a:cxn ang="0">
                <a:pos x="connsiteX3" y="connsiteY3"/>
              </a:cxn>
            </a:cxnLst>
            <a:rect l="l" t="t" r="r" b="b"/>
            <a:pathLst>
              <a:path w="5762625" h="684538">
                <a:moveTo>
                  <a:pt x="0" y="0"/>
                </a:moveTo>
                <a:lnTo>
                  <a:pt x="5762625" y="0"/>
                </a:lnTo>
                <a:lnTo>
                  <a:pt x="5762625" y="684538"/>
                </a:lnTo>
                <a:lnTo>
                  <a:pt x="0" y="684538"/>
                </a:lnTo>
                <a:close/>
              </a:path>
            </a:pathLst>
          </a:custGeom>
          <a:gradFill flip="none" rotWithShape="1">
            <a:gsLst>
              <a:gs pos="0">
                <a:schemeClr val="bg1"/>
              </a:gs>
              <a:gs pos="81000">
                <a:srgbClr val="505B54"/>
              </a:gs>
            </a:gsLst>
            <a:lin ang="108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47BEE27-2DEB-60A4-732E-66B022081305}"/>
              </a:ext>
            </a:extLst>
          </p:cNvPr>
          <p:cNvSpPr txBox="1"/>
          <p:nvPr userDrawn="1"/>
        </p:nvSpPr>
        <p:spPr>
          <a:xfrm>
            <a:off x="177800" y="78013"/>
            <a:ext cx="5918200" cy="646331"/>
          </a:xfrm>
          <a:prstGeom prst="rect">
            <a:avLst/>
          </a:prstGeom>
          <a:noFill/>
        </p:spPr>
        <p:txBody>
          <a:bodyPr wrap="square" rtlCol="0">
            <a:spAutoFit/>
          </a:bodyPr>
          <a:lstStyle/>
          <a:p>
            <a:pPr algn="l"/>
            <a:r>
              <a:rPr lang="en-US" sz="3600" b="1" dirty="0">
                <a:solidFill>
                  <a:schemeClr val="bg1"/>
                </a:solidFill>
                <a:latin typeface="Arial" panose="020B0604020202020204" pitchFamily="34" charset="0"/>
                <a:cs typeface="Arial" panose="020B0604020202020204" pitchFamily="34" charset="0"/>
              </a:rPr>
              <a:t>Summary</a:t>
            </a:r>
          </a:p>
        </p:txBody>
      </p:sp>
      <p:sp>
        <p:nvSpPr>
          <p:cNvPr id="2" name="슬라이드 번호 개체 틀 3">
            <a:extLst>
              <a:ext uri="{FF2B5EF4-FFF2-40B4-BE49-F238E27FC236}">
                <a16:creationId xmlns:a16="http://schemas.microsoft.com/office/drawing/2014/main" id="{A2763747-E065-EE0B-B7E6-2E60D77A2135}"/>
              </a:ext>
            </a:extLst>
          </p:cNvPr>
          <p:cNvSpPr txBox="1">
            <a:spLocks/>
          </p:cNvSpPr>
          <p:nvPr userDrawn="1"/>
        </p:nvSpPr>
        <p:spPr>
          <a:xfrm>
            <a:off x="5892560" y="6492875"/>
            <a:ext cx="40687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E27330-0CB1-4348-B94F-8CBB99D9ECB2}" type="slidenum">
              <a:rPr lang="en-US" smtClean="0"/>
              <a:pPr/>
              <a:t>‹#›</a:t>
            </a:fld>
            <a:endParaRPr lang="en-US" dirty="0"/>
          </a:p>
        </p:txBody>
      </p:sp>
    </p:spTree>
    <p:extLst>
      <p:ext uri="{BB962C8B-B14F-4D97-AF65-F5344CB8AC3E}">
        <p14:creationId xmlns:p14="http://schemas.microsoft.com/office/powerpoint/2010/main" val="2304289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ummary">
    <p:spTree>
      <p:nvGrpSpPr>
        <p:cNvPr id="1" name=""/>
        <p:cNvGrpSpPr/>
        <p:nvPr/>
      </p:nvGrpSpPr>
      <p:grpSpPr>
        <a:xfrm>
          <a:off x="0" y="0"/>
          <a:ext cx="0" cy="0"/>
          <a:chOff x="0" y="0"/>
          <a:chExt cx="0" cy="0"/>
        </a:xfrm>
      </p:grpSpPr>
      <p:sp>
        <p:nvSpPr>
          <p:cNvPr id="9" name="직사각형 8">
            <a:extLst>
              <a:ext uri="{FF2B5EF4-FFF2-40B4-BE49-F238E27FC236}">
                <a16:creationId xmlns:a16="http://schemas.microsoft.com/office/drawing/2014/main" id="{1CD089E5-F28D-61DC-2582-26A59F11BF33}"/>
              </a:ext>
            </a:extLst>
          </p:cNvPr>
          <p:cNvSpPr/>
          <p:nvPr userDrawn="1"/>
        </p:nvSpPr>
        <p:spPr>
          <a:xfrm>
            <a:off x="12080900" y="0"/>
            <a:ext cx="111100" cy="6858000"/>
          </a:xfrm>
          <a:prstGeom prst="rect">
            <a:avLst/>
          </a:prstGeom>
          <a:solidFill>
            <a:srgbClr val="DB2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그림 9" descr="텍스트, 그래픽, 스크린샷, 폰트이(가) 표시된 사진&#10;&#10;자동 생성된 설명">
            <a:extLst>
              <a:ext uri="{FF2B5EF4-FFF2-40B4-BE49-F238E27FC236}">
                <a16:creationId xmlns:a16="http://schemas.microsoft.com/office/drawing/2014/main" id="{9193EB2C-FAC1-40DC-E476-E1BD9BB7EF8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3806" t="24576" r="24927" b="24575"/>
          <a:stretch/>
        </p:blipFill>
        <p:spPr>
          <a:xfrm>
            <a:off x="10477285" y="-1"/>
            <a:ext cx="1540148" cy="684539"/>
          </a:xfrm>
          <a:prstGeom prst="rect">
            <a:avLst/>
          </a:prstGeom>
        </p:spPr>
      </p:pic>
      <p:pic>
        <p:nvPicPr>
          <p:cNvPr id="11" name="그림 10" descr="로고, 폰트, 그래픽, 상징이(가) 표시된 사진&#10;&#10;자동 생성된 설명">
            <a:extLst>
              <a:ext uri="{FF2B5EF4-FFF2-40B4-BE49-F238E27FC236}">
                <a16:creationId xmlns:a16="http://schemas.microsoft.com/office/drawing/2014/main" id="{1F879C1E-6E92-C871-C589-2565CED2971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988484" y="87666"/>
            <a:ext cx="1441176" cy="440830"/>
          </a:xfrm>
          <a:prstGeom prst="rect">
            <a:avLst/>
          </a:prstGeom>
        </p:spPr>
      </p:pic>
      <p:sp>
        <p:nvSpPr>
          <p:cNvPr id="14" name="자유형: 도형 13">
            <a:extLst>
              <a:ext uri="{FF2B5EF4-FFF2-40B4-BE49-F238E27FC236}">
                <a16:creationId xmlns:a16="http://schemas.microsoft.com/office/drawing/2014/main" id="{7F651AE3-4C9D-FE46-3149-5AAC6AB8A797}"/>
              </a:ext>
            </a:extLst>
          </p:cNvPr>
          <p:cNvSpPr/>
          <p:nvPr userDrawn="1"/>
        </p:nvSpPr>
        <p:spPr>
          <a:xfrm>
            <a:off x="1" y="174239"/>
            <a:ext cx="8813916" cy="718726"/>
          </a:xfrm>
          <a:custGeom>
            <a:avLst/>
            <a:gdLst>
              <a:gd name="connsiteX0" fmla="*/ 0 w 5762625"/>
              <a:gd name="connsiteY0" fmla="*/ 0 h 684538"/>
              <a:gd name="connsiteX1" fmla="*/ 5762625 w 5762625"/>
              <a:gd name="connsiteY1" fmla="*/ 0 h 684538"/>
              <a:gd name="connsiteX2" fmla="*/ 5762625 w 5762625"/>
              <a:gd name="connsiteY2" fmla="*/ 684538 h 684538"/>
              <a:gd name="connsiteX3" fmla="*/ 0 w 5762625"/>
              <a:gd name="connsiteY3" fmla="*/ 684538 h 684538"/>
            </a:gdLst>
            <a:ahLst/>
            <a:cxnLst>
              <a:cxn ang="0">
                <a:pos x="connsiteX0" y="connsiteY0"/>
              </a:cxn>
              <a:cxn ang="0">
                <a:pos x="connsiteX1" y="connsiteY1"/>
              </a:cxn>
              <a:cxn ang="0">
                <a:pos x="connsiteX2" y="connsiteY2"/>
              </a:cxn>
              <a:cxn ang="0">
                <a:pos x="connsiteX3" y="connsiteY3"/>
              </a:cxn>
            </a:cxnLst>
            <a:rect l="l" t="t" r="r" b="b"/>
            <a:pathLst>
              <a:path w="5762625" h="684538">
                <a:moveTo>
                  <a:pt x="0" y="0"/>
                </a:moveTo>
                <a:lnTo>
                  <a:pt x="5762625" y="0"/>
                </a:lnTo>
                <a:lnTo>
                  <a:pt x="5762625" y="684538"/>
                </a:lnTo>
                <a:lnTo>
                  <a:pt x="0" y="684538"/>
                </a:lnTo>
                <a:close/>
              </a:path>
            </a:pathLst>
          </a:custGeom>
          <a:gradFill flip="none" rotWithShape="1">
            <a:gsLst>
              <a:gs pos="0">
                <a:schemeClr val="bg1"/>
              </a:gs>
              <a:gs pos="81000">
                <a:srgbClr val="DB2414"/>
              </a:gs>
            </a:gsLst>
            <a:lin ang="108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자유형: 도형 14">
            <a:extLst>
              <a:ext uri="{FF2B5EF4-FFF2-40B4-BE49-F238E27FC236}">
                <a16:creationId xmlns:a16="http://schemas.microsoft.com/office/drawing/2014/main" id="{3FF71F96-4D7E-CFF0-5AEF-3FF55C3AE679}"/>
              </a:ext>
            </a:extLst>
          </p:cNvPr>
          <p:cNvSpPr/>
          <p:nvPr userDrawn="1"/>
        </p:nvSpPr>
        <p:spPr>
          <a:xfrm>
            <a:off x="0" y="63499"/>
            <a:ext cx="8813917" cy="718726"/>
          </a:xfrm>
          <a:custGeom>
            <a:avLst/>
            <a:gdLst>
              <a:gd name="connsiteX0" fmla="*/ 0 w 5762625"/>
              <a:gd name="connsiteY0" fmla="*/ 0 h 684538"/>
              <a:gd name="connsiteX1" fmla="*/ 5762625 w 5762625"/>
              <a:gd name="connsiteY1" fmla="*/ 0 h 684538"/>
              <a:gd name="connsiteX2" fmla="*/ 5762625 w 5762625"/>
              <a:gd name="connsiteY2" fmla="*/ 684538 h 684538"/>
              <a:gd name="connsiteX3" fmla="*/ 0 w 5762625"/>
              <a:gd name="connsiteY3" fmla="*/ 684538 h 684538"/>
            </a:gdLst>
            <a:ahLst/>
            <a:cxnLst>
              <a:cxn ang="0">
                <a:pos x="connsiteX0" y="connsiteY0"/>
              </a:cxn>
              <a:cxn ang="0">
                <a:pos x="connsiteX1" y="connsiteY1"/>
              </a:cxn>
              <a:cxn ang="0">
                <a:pos x="connsiteX2" y="connsiteY2"/>
              </a:cxn>
              <a:cxn ang="0">
                <a:pos x="connsiteX3" y="connsiteY3"/>
              </a:cxn>
            </a:cxnLst>
            <a:rect l="l" t="t" r="r" b="b"/>
            <a:pathLst>
              <a:path w="5762625" h="684538">
                <a:moveTo>
                  <a:pt x="0" y="0"/>
                </a:moveTo>
                <a:lnTo>
                  <a:pt x="5762625" y="0"/>
                </a:lnTo>
                <a:lnTo>
                  <a:pt x="5762625" y="684538"/>
                </a:lnTo>
                <a:lnTo>
                  <a:pt x="0" y="684538"/>
                </a:lnTo>
                <a:close/>
              </a:path>
            </a:pathLst>
          </a:custGeom>
          <a:gradFill flip="none" rotWithShape="1">
            <a:gsLst>
              <a:gs pos="0">
                <a:schemeClr val="bg1"/>
              </a:gs>
              <a:gs pos="81000">
                <a:srgbClr val="505B54"/>
              </a:gs>
            </a:gsLst>
            <a:lin ang="108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47BEE27-2DEB-60A4-732E-66B022081305}"/>
              </a:ext>
            </a:extLst>
          </p:cNvPr>
          <p:cNvSpPr txBox="1"/>
          <p:nvPr userDrawn="1"/>
        </p:nvSpPr>
        <p:spPr>
          <a:xfrm>
            <a:off x="177800" y="78013"/>
            <a:ext cx="3670300" cy="646331"/>
          </a:xfrm>
          <a:prstGeom prst="rect">
            <a:avLst/>
          </a:prstGeom>
          <a:noFill/>
        </p:spPr>
        <p:txBody>
          <a:bodyPr wrap="square" rtlCol="0">
            <a:spAutoFit/>
          </a:bodyPr>
          <a:lstStyle/>
          <a:p>
            <a:pPr algn="l"/>
            <a:r>
              <a:rPr lang="en-US" sz="3600" b="1" dirty="0">
                <a:solidFill>
                  <a:schemeClr val="bg1"/>
                </a:solidFill>
                <a:latin typeface="Arial" panose="020B0604020202020204" pitchFamily="34" charset="0"/>
                <a:cs typeface="Arial" panose="020B0604020202020204" pitchFamily="34" charset="0"/>
              </a:rPr>
              <a:t>Supplementary</a:t>
            </a:r>
          </a:p>
        </p:txBody>
      </p:sp>
      <p:sp>
        <p:nvSpPr>
          <p:cNvPr id="2" name="슬라이드 번호 개체 틀 3">
            <a:extLst>
              <a:ext uri="{FF2B5EF4-FFF2-40B4-BE49-F238E27FC236}">
                <a16:creationId xmlns:a16="http://schemas.microsoft.com/office/drawing/2014/main" id="{A2763747-E065-EE0B-B7E6-2E60D77A2135}"/>
              </a:ext>
            </a:extLst>
          </p:cNvPr>
          <p:cNvSpPr txBox="1">
            <a:spLocks/>
          </p:cNvSpPr>
          <p:nvPr userDrawn="1"/>
        </p:nvSpPr>
        <p:spPr>
          <a:xfrm>
            <a:off x="5892560" y="6492875"/>
            <a:ext cx="40687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E27330-0CB1-4348-B94F-8CBB99D9ECB2}" type="slidenum">
              <a:rPr lang="en-US" smtClean="0"/>
              <a:pPr/>
              <a:t>‹#›</a:t>
            </a:fld>
            <a:endParaRPr lang="en-US" dirty="0"/>
          </a:p>
        </p:txBody>
      </p:sp>
    </p:spTree>
    <p:extLst>
      <p:ext uri="{BB962C8B-B14F-4D97-AF65-F5344CB8AC3E}">
        <p14:creationId xmlns:p14="http://schemas.microsoft.com/office/powerpoint/2010/main" val="1052256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세로 제목 및 텍스트">
    <p:spTree>
      <p:nvGrpSpPr>
        <p:cNvPr id="1" name=""/>
        <p:cNvGrpSpPr/>
        <p:nvPr/>
      </p:nvGrpSpPr>
      <p:grpSpPr>
        <a:xfrm>
          <a:off x="0" y="0"/>
          <a:ext cx="0" cy="0"/>
          <a:chOff x="0" y="0"/>
          <a:chExt cx="0" cy="0"/>
        </a:xfrm>
      </p:grpSpPr>
      <p:sp>
        <p:nvSpPr>
          <p:cNvPr id="8" name="슬라이드 번호 개체 틀 3">
            <a:extLst>
              <a:ext uri="{FF2B5EF4-FFF2-40B4-BE49-F238E27FC236}">
                <a16:creationId xmlns:a16="http://schemas.microsoft.com/office/drawing/2014/main" id="{5C8118A7-C70F-233D-7F7D-47AC68FB18CC}"/>
              </a:ext>
            </a:extLst>
          </p:cNvPr>
          <p:cNvSpPr>
            <a:spLocks noGrp="1"/>
          </p:cNvSpPr>
          <p:nvPr>
            <p:ph type="sldNum" sz="quarter" idx="12"/>
          </p:nvPr>
        </p:nvSpPr>
        <p:spPr>
          <a:xfrm>
            <a:off x="8610600" y="6356350"/>
            <a:ext cx="2743200" cy="365125"/>
          </a:xfrm>
        </p:spPr>
        <p:txBody>
          <a:bodyPr/>
          <a:lstStyle>
            <a:lvl1pPr>
              <a:defRPr b="1">
                <a:solidFill>
                  <a:schemeClr val="tx1"/>
                </a:solidFill>
              </a:defRPr>
            </a:lvl1pPr>
          </a:lstStyle>
          <a:p>
            <a:fld id="{B3E27330-0CB1-4348-B94F-8CBB99D9ECB2}" type="slidenum">
              <a:rPr lang="en-US" smtClean="0"/>
              <a:pPr/>
              <a:t>‹#›</a:t>
            </a:fld>
            <a:endParaRPr lang="en-US" dirty="0"/>
          </a:p>
        </p:txBody>
      </p:sp>
      <p:sp>
        <p:nvSpPr>
          <p:cNvPr id="9" name="직사각형 8">
            <a:extLst>
              <a:ext uri="{FF2B5EF4-FFF2-40B4-BE49-F238E27FC236}">
                <a16:creationId xmlns:a16="http://schemas.microsoft.com/office/drawing/2014/main" id="{C8344DBB-AE7E-2EEA-B942-911BFE2590B1}"/>
              </a:ext>
            </a:extLst>
          </p:cNvPr>
          <p:cNvSpPr/>
          <p:nvPr userDrawn="1"/>
        </p:nvSpPr>
        <p:spPr>
          <a:xfrm>
            <a:off x="12080900" y="0"/>
            <a:ext cx="111100" cy="6858000"/>
          </a:xfrm>
          <a:prstGeom prst="rect">
            <a:avLst/>
          </a:prstGeom>
          <a:solidFill>
            <a:srgbClr val="DB2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그림 9" descr="텍스트, 그래픽, 스크린샷, 폰트이(가) 표시된 사진&#10;&#10;자동 생성된 설명">
            <a:extLst>
              <a:ext uri="{FF2B5EF4-FFF2-40B4-BE49-F238E27FC236}">
                <a16:creationId xmlns:a16="http://schemas.microsoft.com/office/drawing/2014/main" id="{02E8C9B4-CD0C-9F4D-591C-5E02F1EDEF9D}"/>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3806" t="24576" r="24927" b="24575"/>
          <a:stretch/>
        </p:blipFill>
        <p:spPr>
          <a:xfrm>
            <a:off x="10477285" y="-1"/>
            <a:ext cx="1540148" cy="684539"/>
          </a:xfrm>
          <a:prstGeom prst="rect">
            <a:avLst/>
          </a:prstGeom>
        </p:spPr>
      </p:pic>
      <p:pic>
        <p:nvPicPr>
          <p:cNvPr id="11" name="그림 10" descr="로고, 폰트, 그래픽, 상징이(가) 표시된 사진&#10;&#10;자동 생성된 설명">
            <a:extLst>
              <a:ext uri="{FF2B5EF4-FFF2-40B4-BE49-F238E27FC236}">
                <a16:creationId xmlns:a16="http://schemas.microsoft.com/office/drawing/2014/main" id="{D9A1CCCF-7935-B55F-A53B-C62E057F0F3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988484" y="87666"/>
            <a:ext cx="1441176" cy="440830"/>
          </a:xfrm>
          <a:prstGeom prst="rect">
            <a:avLst/>
          </a:prstGeom>
        </p:spPr>
      </p:pic>
      <p:sp>
        <p:nvSpPr>
          <p:cNvPr id="14" name="자유형: 도형 13">
            <a:extLst>
              <a:ext uri="{FF2B5EF4-FFF2-40B4-BE49-F238E27FC236}">
                <a16:creationId xmlns:a16="http://schemas.microsoft.com/office/drawing/2014/main" id="{63C6D5BB-B14D-27BE-F364-0EE07CB6BF77}"/>
              </a:ext>
            </a:extLst>
          </p:cNvPr>
          <p:cNvSpPr/>
          <p:nvPr userDrawn="1"/>
        </p:nvSpPr>
        <p:spPr>
          <a:xfrm>
            <a:off x="1" y="174239"/>
            <a:ext cx="8813916" cy="718726"/>
          </a:xfrm>
          <a:custGeom>
            <a:avLst/>
            <a:gdLst>
              <a:gd name="connsiteX0" fmla="*/ 0 w 5762625"/>
              <a:gd name="connsiteY0" fmla="*/ 0 h 684538"/>
              <a:gd name="connsiteX1" fmla="*/ 5762625 w 5762625"/>
              <a:gd name="connsiteY1" fmla="*/ 0 h 684538"/>
              <a:gd name="connsiteX2" fmla="*/ 5762625 w 5762625"/>
              <a:gd name="connsiteY2" fmla="*/ 684538 h 684538"/>
              <a:gd name="connsiteX3" fmla="*/ 0 w 5762625"/>
              <a:gd name="connsiteY3" fmla="*/ 684538 h 684538"/>
            </a:gdLst>
            <a:ahLst/>
            <a:cxnLst>
              <a:cxn ang="0">
                <a:pos x="connsiteX0" y="connsiteY0"/>
              </a:cxn>
              <a:cxn ang="0">
                <a:pos x="connsiteX1" y="connsiteY1"/>
              </a:cxn>
              <a:cxn ang="0">
                <a:pos x="connsiteX2" y="connsiteY2"/>
              </a:cxn>
              <a:cxn ang="0">
                <a:pos x="connsiteX3" y="connsiteY3"/>
              </a:cxn>
            </a:cxnLst>
            <a:rect l="l" t="t" r="r" b="b"/>
            <a:pathLst>
              <a:path w="5762625" h="684538">
                <a:moveTo>
                  <a:pt x="0" y="0"/>
                </a:moveTo>
                <a:lnTo>
                  <a:pt x="5762625" y="0"/>
                </a:lnTo>
                <a:lnTo>
                  <a:pt x="5762625" y="684538"/>
                </a:lnTo>
                <a:lnTo>
                  <a:pt x="0" y="684538"/>
                </a:lnTo>
                <a:close/>
              </a:path>
            </a:pathLst>
          </a:custGeom>
          <a:gradFill flip="none" rotWithShape="1">
            <a:gsLst>
              <a:gs pos="0">
                <a:schemeClr val="bg1"/>
              </a:gs>
              <a:gs pos="81000">
                <a:srgbClr val="DB2414"/>
              </a:gs>
            </a:gsLst>
            <a:lin ang="108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자유형: 도형 14">
            <a:extLst>
              <a:ext uri="{FF2B5EF4-FFF2-40B4-BE49-F238E27FC236}">
                <a16:creationId xmlns:a16="http://schemas.microsoft.com/office/drawing/2014/main" id="{496BC13B-541A-6373-DB93-3D4BDE8E2B2D}"/>
              </a:ext>
            </a:extLst>
          </p:cNvPr>
          <p:cNvSpPr/>
          <p:nvPr userDrawn="1"/>
        </p:nvSpPr>
        <p:spPr>
          <a:xfrm>
            <a:off x="0" y="63499"/>
            <a:ext cx="8813917" cy="718726"/>
          </a:xfrm>
          <a:custGeom>
            <a:avLst/>
            <a:gdLst>
              <a:gd name="connsiteX0" fmla="*/ 0 w 5762625"/>
              <a:gd name="connsiteY0" fmla="*/ 0 h 684538"/>
              <a:gd name="connsiteX1" fmla="*/ 5762625 w 5762625"/>
              <a:gd name="connsiteY1" fmla="*/ 0 h 684538"/>
              <a:gd name="connsiteX2" fmla="*/ 5762625 w 5762625"/>
              <a:gd name="connsiteY2" fmla="*/ 684538 h 684538"/>
              <a:gd name="connsiteX3" fmla="*/ 0 w 5762625"/>
              <a:gd name="connsiteY3" fmla="*/ 684538 h 684538"/>
            </a:gdLst>
            <a:ahLst/>
            <a:cxnLst>
              <a:cxn ang="0">
                <a:pos x="connsiteX0" y="connsiteY0"/>
              </a:cxn>
              <a:cxn ang="0">
                <a:pos x="connsiteX1" y="connsiteY1"/>
              </a:cxn>
              <a:cxn ang="0">
                <a:pos x="connsiteX2" y="connsiteY2"/>
              </a:cxn>
              <a:cxn ang="0">
                <a:pos x="connsiteX3" y="connsiteY3"/>
              </a:cxn>
            </a:cxnLst>
            <a:rect l="l" t="t" r="r" b="b"/>
            <a:pathLst>
              <a:path w="5762625" h="684538">
                <a:moveTo>
                  <a:pt x="0" y="0"/>
                </a:moveTo>
                <a:lnTo>
                  <a:pt x="5762625" y="0"/>
                </a:lnTo>
                <a:lnTo>
                  <a:pt x="5762625" y="684538"/>
                </a:lnTo>
                <a:lnTo>
                  <a:pt x="0" y="684538"/>
                </a:lnTo>
                <a:close/>
              </a:path>
            </a:pathLst>
          </a:custGeom>
          <a:gradFill flip="none" rotWithShape="1">
            <a:gsLst>
              <a:gs pos="0">
                <a:schemeClr val="bg1"/>
              </a:gs>
              <a:gs pos="81000">
                <a:srgbClr val="505B54"/>
              </a:gs>
            </a:gsLst>
            <a:lin ang="108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19FC6391-4960-1403-77EB-D0BEAEDA53D3}"/>
              </a:ext>
            </a:extLst>
          </p:cNvPr>
          <p:cNvSpPr txBox="1"/>
          <p:nvPr userDrawn="1"/>
        </p:nvSpPr>
        <p:spPr>
          <a:xfrm>
            <a:off x="0" y="78013"/>
            <a:ext cx="3067050"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Introduction</a:t>
            </a:r>
          </a:p>
        </p:txBody>
      </p:sp>
    </p:spTree>
    <p:extLst>
      <p:ext uri="{BB962C8B-B14F-4D97-AF65-F5344CB8AC3E}">
        <p14:creationId xmlns:p14="http://schemas.microsoft.com/office/powerpoint/2010/main" val="329843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nal">
    <p:spTree>
      <p:nvGrpSpPr>
        <p:cNvPr id="1" name=""/>
        <p:cNvGrpSpPr/>
        <p:nvPr/>
      </p:nvGrpSpPr>
      <p:grpSpPr>
        <a:xfrm>
          <a:off x="0" y="0"/>
          <a:ext cx="0" cy="0"/>
          <a:chOff x="0" y="0"/>
          <a:chExt cx="0" cy="0"/>
        </a:xfrm>
      </p:grpSpPr>
      <p:sp>
        <p:nvSpPr>
          <p:cNvPr id="3" name="날짜 개체 틀 2">
            <a:extLst>
              <a:ext uri="{FF2B5EF4-FFF2-40B4-BE49-F238E27FC236}">
                <a16:creationId xmlns:a16="http://schemas.microsoft.com/office/drawing/2014/main" id="{45864AD4-F2D0-4D93-1FD1-8566206B1CF9}"/>
              </a:ext>
            </a:extLst>
          </p:cNvPr>
          <p:cNvSpPr>
            <a:spLocks noGrp="1"/>
          </p:cNvSpPr>
          <p:nvPr>
            <p:ph type="dt" sz="half" idx="10"/>
          </p:nvPr>
        </p:nvSpPr>
        <p:spPr/>
        <p:txBody>
          <a:bodyPr/>
          <a:lstStyle/>
          <a:p>
            <a:fld id="{87CEC2C5-A474-4295-BE76-9E4A30BC8ACB}" type="datetime1">
              <a:rPr lang="en-US" smtClean="0"/>
              <a:t>6/7/2024</a:t>
            </a:fld>
            <a:endParaRPr lang="en-US"/>
          </a:p>
        </p:txBody>
      </p:sp>
      <p:sp>
        <p:nvSpPr>
          <p:cNvPr id="4" name="바닥글 개체 틀 3">
            <a:extLst>
              <a:ext uri="{FF2B5EF4-FFF2-40B4-BE49-F238E27FC236}">
                <a16:creationId xmlns:a16="http://schemas.microsoft.com/office/drawing/2014/main" id="{02F8CAF5-EE66-29DB-E659-2B4D65EA0D77}"/>
              </a:ext>
            </a:extLst>
          </p:cNvPr>
          <p:cNvSpPr>
            <a:spLocks noGrp="1"/>
          </p:cNvSpPr>
          <p:nvPr>
            <p:ph type="ftr" sz="quarter" idx="11"/>
          </p:nvPr>
        </p:nvSpPr>
        <p:spPr/>
        <p:txBody>
          <a:bodyPr/>
          <a:lstStyle/>
          <a:p>
            <a:endParaRPr lang="en-US"/>
          </a:p>
        </p:txBody>
      </p:sp>
      <p:sp>
        <p:nvSpPr>
          <p:cNvPr id="5" name="슬라이드 번호 개체 틀 4">
            <a:extLst>
              <a:ext uri="{FF2B5EF4-FFF2-40B4-BE49-F238E27FC236}">
                <a16:creationId xmlns:a16="http://schemas.microsoft.com/office/drawing/2014/main" id="{C53127D6-25A0-57FB-D3BF-804005B984B9}"/>
              </a:ext>
            </a:extLst>
          </p:cNvPr>
          <p:cNvSpPr>
            <a:spLocks noGrp="1"/>
          </p:cNvSpPr>
          <p:nvPr>
            <p:ph type="sldNum" sz="quarter" idx="12"/>
          </p:nvPr>
        </p:nvSpPr>
        <p:spPr/>
        <p:txBody>
          <a:bodyPr/>
          <a:lstStyle/>
          <a:p>
            <a:fld id="{B3E27330-0CB1-4348-B94F-8CBB99D9ECB2}" type="slidenum">
              <a:rPr lang="en-US" smtClean="0"/>
              <a:t>‹#›</a:t>
            </a:fld>
            <a:endParaRPr lang="en-US"/>
          </a:p>
        </p:txBody>
      </p:sp>
      <p:pic>
        <p:nvPicPr>
          <p:cNvPr id="8" name="그림 7" descr="로고, 폰트, 그래픽, 상징이(가) 표시된 사진&#10;&#10;자동 생성된 설명">
            <a:extLst>
              <a:ext uri="{FF2B5EF4-FFF2-40B4-BE49-F238E27FC236}">
                <a16:creationId xmlns:a16="http://schemas.microsoft.com/office/drawing/2014/main" id="{C1EFC447-2884-8A1A-2144-A5475907A9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6510"/>
          <a:stretch/>
        </p:blipFill>
        <p:spPr>
          <a:xfrm>
            <a:off x="0" y="4483869"/>
            <a:ext cx="12192000" cy="2367781"/>
          </a:xfrm>
          <a:prstGeom prst="rect">
            <a:avLst/>
          </a:prstGeom>
        </p:spPr>
      </p:pic>
      <p:sp>
        <p:nvSpPr>
          <p:cNvPr id="9" name="TextBox 8">
            <a:extLst>
              <a:ext uri="{FF2B5EF4-FFF2-40B4-BE49-F238E27FC236}">
                <a16:creationId xmlns:a16="http://schemas.microsoft.com/office/drawing/2014/main" id="{5112836B-D02A-7154-9DB4-25A35DD2FC84}"/>
              </a:ext>
            </a:extLst>
          </p:cNvPr>
          <p:cNvSpPr txBox="1"/>
          <p:nvPr userDrawn="1"/>
        </p:nvSpPr>
        <p:spPr>
          <a:xfrm>
            <a:off x="2200275" y="2066925"/>
            <a:ext cx="7781925" cy="769441"/>
          </a:xfrm>
          <a:prstGeom prst="rect">
            <a:avLst/>
          </a:prstGeom>
          <a:noFill/>
        </p:spPr>
        <p:txBody>
          <a:bodyPr wrap="square" rtlCol="0">
            <a:spAutoFit/>
          </a:bodyPr>
          <a:lstStyle/>
          <a:p>
            <a:pPr algn="ctr"/>
            <a:r>
              <a:rPr lang="en-US" sz="4400" b="1" dirty="0">
                <a:solidFill>
                  <a:srgbClr val="DB2414"/>
                </a:solidFill>
                <a:latin typeface="Arial" panose="020B0604020202020204" pitchFamily="34" charset="0"/>
                <a:cs typeface="Arial" panose="020B0604020202020204" pitchFamily="34" charset="0"/>
              </a:rPr>
              <a:t>Thank</a:t>
            </a:r>
            <a:r>
              <a:rPr lang="ko-KR" altLang="en-US" sz="4400" b="1" dirty="0">
                <a:solidFill>
                  <a:srgbClr val="DB2414"/>
                </a:solidFill>
                <a:latin typeface="Arial" panose="020B0604020202020204" pitchFamily="34" charset="0"/>
                <a:cs typeface="Arial" panose="020B0604020202020204" pitchFamily="34" charset="0"/>
              </a:rPr>
              <a:t> </a:t>
            </a:r>
            <a:r>
              <a:rPr lang="en-US" altLang="ko-KR" sz="4400" b="1" dirty="0">
                <a:solidFill>
                  <a:srgbClr val="DB2414"/>
                </a:solidFill>
                <a:latin typeface="Arial" panose="020B0604020202020204" pitchFamily="34" charset="0"/>
                <a:cs typeface="Arial" panose="020B0604020202020204" pitchFamily="34" charset="0"/>
              </a:rPr>
              <a:t>you</a:t>
            </a:r>
            <a:r>
              <a:rPr lang="ko-KR" altLang="en-US" sz="4400" b="1" dirty="0">
                <a:solidFill>
                  <a:srgbClr val="DB2414"/>
                </a:solidFill>
                <a:latin typeface="Arial" panose="020B0604020202020204" pitchFamily="34" charset="0"/>
                <a:cs typeface="Arial" panose="020B0604020202020204" pitchFamily="34" charset="0"/>
              </a:rPr>
              <a:t> </a:t>
            </a:r>
            <a:r>
              <a:rPr lang="en-US" altLang="ko-KR" sz="4400" b="1" dirty="0">
                <a:solidFill>
                  <a:srgbClr val="DB2414"/>
                </a:solidFill>
                <a:latin typeface="Arial" panose="020B0604020202020204" pitchFamily="34" charset="0"/>
                <a:cs typeface="Arial" panose="020B0604020202020204" pitchFamily="34" charset="0"/>
              </a:rPr>
              <a:t>for</a:t>
            </a:r>
            <a:r>
              <a:rPr lang="ko-KR" altLang="en-US" sz="4400" b="1" dirty="0">
                <a:solidFill>
                  <a:srgbClr val="DB2414"/>
                </a:solidFill>
                <a:latin typeface="Arial" panose="020B0604020202020204" pitchFamily="34" charset="0"/>
                <a:cs typeface="Arial" panose="020B0604020202020204" pitchFamily="34" charset="0"/>
              </a:rPr>
              <a:t> </a:t>
            </a:r>
            <a:r>
              <a:rPr lang="en-US" altLang="ko-KR" sz="4400" b="1" dirty="0">
                <a:solidFill>
                  <a:srgbClr val="DB2414"/>
                </a:solidFill>
                <a:latin typeface="Arial" panose="020B0604020202020204" pitchFamily="34" charset="0"/>
                <a:cs typeface="Arial" panose="020B0604020202020204" pitchFamily="34" charset="0"/>
              </a:rPr>
              <a:t>your attention</a:t>
            </a:r>
            <a:endParaRPr lang="en-US" sz="4400" b="1" dirty="0">
              <a:solidFill>
                <a:srgbClr val="DB241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8873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69" name="자유형: 도형 68">
            <a:extLst>
              <a:ext uri="{FF2B5EF4-FFF2-40B4-BE49-F238E27FC236}">
                <a16:creationId xmlns:a16="http://schemas.microsoft.com/office/drawing/2014/main" id="{B7FE83CA-E7F8-1F19-8523-DFC74216D711}"/>
              </a:ext>
            </a:extLst>
          </p:cNvPr>
          <p:cNvSpPr/>
          <p:nvPr userDrawn="1"/>
        </p:nvSpPr>
        <p:spPr>
          <a:xfrm>
            <a:off x="-1" y="63502"/>
            <a:ext cx="4907712" cy="6732425"/>
          </a:xfrm>
          <a:custGeom>
            <a:avLst/>
            <a:gdLst>
              <a:gd name="connsiteX0" fmla="*/ 0 w 4907712"/>
              <a:gd name="connsiteY0" fmla="*/ 0 h 6732425"/>
              <a:gd name="connsiteX1" fmla="*/ 3278471 w 4907712"/>
              <a:gd name="connsiteY1" fmla="*/ 0 h 6732425"/>
              <a:gd name="connsiteX2" fmla="*/ 3345332 w 4907712"/>
              <a:gd name="connsiteY2" fmla="*/ 52543 h 6732425"/>
              <a:gd name="connsiteX3" fmla="*/ 4907712 w 4907712"/>
              <a:gd name="connsiteY3" fmla="*/ 3365499 h 6732425"/>
              <a:gd name="connsiteX4" fmla="*/ 3345332 w 4907712"/>
              <a:gd name="connsiteY4" fmla="*/ 6678455 h 6732425"/>
              <a:gd name="connsiteX5" fmla="*/ 3276655 w 4907712"/>
              <a:gd name="connsiteY5" fmla="*/ 6732425 h 6732425"/>
              <a:gd name="connsiteX6" fmla="*/ 0 w 4907712"/>
              <a:gd name="connsiteY6" fmla="*/ 6732425 h 673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7712" h="6732425">
                <a:moveTo>
                  <a:pt x="0" y="0"/>
                </a:moveTo>
                <a:lnTo>
                  <a:pt x="3278471" y="0"/>
                </a:lnTo>
                <a:lnTo>
                  <a:pt x="3345332" y="52543"/>
                </a:lnTo>
                <a:cubicBezTo>
                  <a:pt x="4299517" y="840006"/>
                  <a:pt x="4907712" y="2031727"/>
                  <a:pt x="4907712" y="3365499"/>
                </a:cubicBezTo>
                <a:cubicBezTo>
                  <a:pt x="4907712" y="4699272"/>
                  <a:pt x="4299517" y="5890992"/>
                  <a:pt x="3345332" y="6678455"/>
                </a:cubicBezTo>
                <a:lnTo>
                  <a:pt x="3276655" y="6732425"/>
                </a:lnTo>
                <a:lnTo>
                  <a:pt x="0" y="6732425"/>
                </a:lnTo>
                <a:close/>
              </a:path>
            </a:pathLst>
          </a:custGeom>
          <a:noFill/>
          <a:ln w="28575">
            <a:solidFill>
              <a:srgbClr val="505B5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타원 59">
            <a:extLst>
              <a:ext uri="{FF2B5EF4-FFF2-40B4-BE49-F238E27FC236}">
                <a16:creationId xmlns:a16="http://schemas.microsoft.com/office/drawing/2014/main" id="{318E19EB-0DF5-29E6-F5DA-B3D74D1E34E1}"/>
              </a:ext>
            </a:extLst>
          </p:cNvPr>
          <p:cNvSpPr/>
          <p:nvPr userDrawn="1"/>
        </p:nvSpPr>
        <p:spPr>
          <a:xfrm>
            <a:off x="4116077" y="1167051"/>
            <a:ext cx="709814" cy="709812"/>
          </a:xfrm>
          <a:prstGeom prst="ellipse">
            <a:avLst/>
          </a:prstGeom>
          <a:solidFill>
            <a:srgbClr val="505B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1</a:t>
            </a:r>
          </a:p>
        </p:txBody>
      </p:sp>
      <p:sp>
        <p:nvSpPr>
          <p:cNvPr id="61" name="타원 60">
            <a:extLst>
              <a:ext uri="{FF2B5EF4-FFF2-40B4-BE49-F238E27FC236}">
                <a16:creationId xmlns:a16="http://schemas.microsoft.com/office/drawing/2014/main" id="{724D7B55-4005-D615-825D-8612BBAFC121}"/>
              </a:ext>
            </a:extLst>
          </p:cNvPr>
          <p:cNvSpPr/>
          <p:nvPr userDrawn="1"/>
        </p:nvSpPr>
        <p:spPr>
          <a:xfrm>
            <a:off x="4511701" y="2438413"/>
            <a:ext cx="709814" cy="709812"/>
          </a:xfrm>
          <a:prstGeom prst="ellipse">
            <a:avLst/>
          </a:prstGeom>
          <a:solidFill>
            <a:srgbClr val="505B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2</a:t>
            </a:r>
          </a:p>
        </p:txBody>
      </p:sp>
      <p:sp>
        <p:nvSpPr>
          <p:cNvPr id="62" name="타원 61">
            <a:extLst>
              <a:ext uri="{FF2B5EF4-FFF2-40B4-BE49-F238E27FC236}">
                <a16:creationId xmlns:a16="http://schemas.microsoft.com/office/drawing/2014/main" id="{6DCC2DF2-184E-55E8-2F2B-DC50DC2DC628}"/>
              </a:ext>
            </a:extLst>
          </p:cNvPr>
          <p:cNvSpPr/>
          <p:nvPr userDrawn="1"/>
        </p:nvSpPr>
        <p:spPr>
          <a:xfrm>
            <a:off x="4511701" y="3709775"/>
            <a:ext cx="709814" cy="709812"/>
          </a:xfrm>
          <a:prstGeom prst="ellipse">
            <a:avLst/>
          </a:prstGeom>
          <a:solidFill>
            <a:srgbClr val="505B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3</a:t>
            </a:r>
          </a:p>
        </p:txBody>
      </p:sp>
      <p:sp>
        <p:nvSpPr>
          <p:cNvPr id="63" name="타원 62">
            <a:extLst>
              <a:ext uri="{FF2B5EF4-FFF2-40B4-BE49-F238E27FC236}">
                <a16:creationId xmlns:a16="http://schemas.microsoft.com/office/drawing/2014/main" id="{C42665E8-AD20-5778-16DA-AFF293B9FF8A}"/>
              </a:ext>
            </a:extLst>
          </p:cNvPr>
          <p:cNvSpPr/>
          <p:nvPr userDrawn="1"/>
        </p:nvSpPr>
        <p:spPr>
          <a:xfrm>
            <a:off x="4116077" y="4981138"/>
            <a:ext cx="709814" cy="709812"/>
          </a:xfrm>
          <a:prstGeom prst="ellipse">
            <a:avLst/>
          </a:prstGeom>
          <a:solidFill>
            <a:srgbClr val="505B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4</a:t>
            </a:r>
          </a:p>
        </p:txBody>
      </p:sp>
      <p:sp>
        <p:nvSpPr>
          <p:cNvPr id="70" name="사각형: 둥근 모서리 69">
            <a:extLst>
              <a:ext uri="{FF2B5EF4-FFF2-40B4-BE49-F238E27FC236}">
                <a16:creationId xmlns:a16="http://schemas.microsoft.com/office/drawing/2014/main" id="{8CC3BBA0-A8AA-2F8A-7DA2-969101713AD2}"/>
              </a:ext>
            </a:extLst>
          </p:cNvPr>
          <p:cNvSpPr/>
          <p:nvPr userDrawn="1"/>
        </p:nvSpPr>
        <p:spPr>
          <a:xfrm>
            <a:off x="5221516" y="1247775"/>
            <a:ext cx="3640364" cy="549752"/>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0" dirty="0">
                <a:solidFill>
                  <a:srgbClr val="505B54"/>
                </a:solidFill>
                <a:latin typeface="Arial" panose="020B0604020202020204" pitchFamily="34" charset="0"/>
                <a:cs typeface="Arial" panose="020B0604020202020204" pitchFamily="34" charset="0"/>
              </a:rPr>
              <a:t>Introduction</a:t>
            </a:r>
          </a:p>
        </p:txBody>
      </p:sp>
      <p:sp>
        <p:nvSpPr>
          <p:cNvPr id="72" name="사각형: 둥근 모서리 71">
            <a:extLst>
              <a:ext uri="{FF2B5EF4-FFF2-40B4-BE49-F238E27FC236}">
                <a16:creationId xmlns:a16="http://schemas.microsoft.com/office/drawing/2014/main" id="{7761534B-6547-D61A-3526-F4127192843A}"/>
              </a:ext>
            </a:extLst>
          </p:cNvPr>
          <p:cNvSpPr/>
          <p:nvPr userDrawn="1"/>
        </p:nvSpPr>
        <p:spPr>
          <a:xfrm>
            <a:off x="5627461" y="2513199"/>
            <a:ext cx="3640364" cy="549752"/>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0" dirty="0">
                <a:solidFill>
                  <a:srgbClr val="505B54"/>
                </a:solidFill>
                <a:latin typeface="Arial" panose="020B0604020202020204" pitchFamily="34" charset="0"/>
                <a:cs typeface="Arial" panose="020B0604020202020204" pitchFamily="34" charset="0"/>
              </a:rPr>
              <a:t>Methods</a:t>
            </a:r>
          </a:p>
        </p:txBody>
      </p:sp>
      <p:sp>
        <p:nvSpPr>
          <p:cNvPr id="73" name="사각형: 둥근 모서리 72">
            <a:extLst>
              <a:ext uri="{FF2B5EF4-FFF2-40B4-BE49-F238E27FC236}">
                <a16:creationId xmlns:a16="http://schemas.microsoft.com/office/drawing/2014/main" id="{E6BFDDAC-F3DE-D124-B7F7-4EA4CB9CC646}"/>
              </a:ext>
            </a:extLst>
          </p:cNvPr>
          <p:cNvSpPr/>
          <p:nvPr userDrawn="1"/>
        </p:nvSpPr>
        <p:spPr>
          <a:xfrm>
            <a:off x="5627461" y="3790499"/>
            <a:ext cx="3640364" cy="549752"/>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0" dirty="0">
                <a:solidFill>
                  <a:srgbClr val="505B54"/>
                </a:solidFill>
                <a:latin typeface="Arial" panose="020B0604020202020204" pitchFamily="34" charset="0"/>
                <a:cs typeface="Arial" panose="020B0604020202020204" pitchFamily="34" charset="0"/>
              </a:rPr>
              <a:t>Results</a:t>
            </a:r>
          </a:p>
        </p:txBody>
      </p:sp>
      <p:sp>
        <p:nvSpPr>
          <p:cNvPr id="74" name="사각형: 둥근 모서리 73">
            <a:extLst>
              <a:ext uri="{FF2B5EF4-FFF2-40B4-BE49-F238E27FC236}">
                <a16:creationId xmlns:a16="http://schemas.microsoft.com/office/drawing/2014/main" id="{D84452AA-377C-D3E6-5C4F-D8A737112487}"/>
              </a:ext>
            </a:extLst>
          </p:cNvPr>
          <p:cNvSpPr/>
          <p:nvPr userDrawn="1"/>
        </p:nvSpPr>
        <p:spPr>
          <a:xfrm>
            <a:off x="5221516" y="5067799"/>
            <a:ext cx="3640364" cy="549752"/>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0" dirty="0">
                <a:solidFill>
                  <a:srgbClr val="505B54"/>
                </a:solidFill>
                <a:latin typeface="Arial" panose="020B0604020202020204" pitchFamily="34" charset="0"/>
                <a:cs typeface="Arial" panose="020B0604020202020204" pitchFamily="34" charset="0"/>
              </a:rPr>
              <a:t>Summary</a:t>
            </a:r>
          </a:p>
        </p:txBody>
      </p:sp>
      <p:sp>
        <p:nvSpPr>
          <p:cNvPr id="75" name="직사각형 74">
            <a:extLst>
              <a:ext uri="{FF2B5EF4-FFF2-40B4-BE49-F238E27FC236}">
                <a16:creationId xmlns:a16="http://schemas.microsoft.com/office/drawing/2014/main" id="{8F0B1A07-027D-74EE-DE0B-1DACE2342536}"/>
              </a:ext>
            </a:extLst>
          </p:cNvPr>
          <p:cNvSpPr/>
          <p:nvPr userDrawn="1"/>
        </p:nvSpPr>
        <p:spPr>
          <a:xfrm>
            <a:off x="0" y="6637493"/>
            <a:ext cx="3810001" cy="209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직사각형 75">
            <a:extLst>
              <a:ext uri="{FF2B5EF4-FFF2-40B4-BE49-F238E27FC236}">
                <a16:creationId xmlns:a16="http://schemas.microsoft.com/office/drawing/2014/main" id="{0041E1A4-6A8E-8FD0-B2B2-C161447D2E02}"/>
              </a:ext>
            </a:extLst>
          </p:cNvPr>
          <p:cNvSpPr/>
          <p:nvPr userDrawn="1"/>
        </p:nvSpPr>
        <p:spPr>
          <a:xfrm rot="16200000">
            <a:off x="-3241890" y="3404970"/>
            <a:ext cx="6693331" cy="209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직사각형 76">
            <a:extLst>
              <a:ext uri="{FF2B5EF4-FFF2-40B4-BE49-F238E27FC236}">
                <a16:creationId xmlns:a16="http://schemas.microsoft.com/office/drawing/2014/main" id="{AC626C08-A9C4-6875-D6D6-DBD3215F0BEB}"/>
              </a:ext>
            </a:extLst>
          </p:cNvPr>
          <p:cNvSpPr/>
          <p:nvPr userDrawn="1"/>
        </p:nvSpPr>
        <p:spPr>
          <a:xfrm>
            <a:off x="-2" y="0"/>
            <a:ext cx="3810001" cy="209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직사각형 77">
            <a:extLst>
              <a:ext uri="{FF2B5EF4-FFF2-40B4-BE49-F238E27FC236}">
                <a16:creationId xmlns:a16="http://schemas.microsoft.com/office/drawing/2014/main" id="{93FFC249-1F30-0526-A6A4-D56D7BF92E98}"/>
              </a:ext>
            </a:extLst>
          </p:cNvPr>
          <p:cNvSpPr/>
          <p:nvPr userDrawn="1"/>
        </p:nvSpPr>
        <p:spPr>
          <a:xfrm rot="16200000">
            <a:off x="8663703" y="3318746"/>
            <a:ext cx="6847043" cy="209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타원 85">
            <a:extLst>
              <a:ext uri="{FF2B5EF4-FFF2-40B4-BE49-F238E27FC236}">
                <a16:creationId xmlns:a16="http://schemas.microsoft.com/office/drawing/2014/main" id="{106B494D-C2E0-E3DB-873C-71A5589AE198}"/>
              </a:ext>
            </a:extLst>
          </p:cNvPr>
          <p:cNvSpPr/>
          <p:nvPr userDrawn="1"/>
        </p:nvSpPr>
        <p:spPr>
          <a:xfrm>
            <a:off x="1451002" y="2200275"/>
            <a:ext cx="2457450" cy="2457450"/>
          </a:xfrm>
          <a:prstGeom prst="ellipse">
            <a:avLst/>
          </a:prstGeom>
          <a:solidFill>
            <a:srgbClr val="505B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그룹 91">
            <a:extLst>
              <a:ext uri="{FF2B5EF4-FFF2-40B4-BE49-F238E27FC236}">
                <a16:creationId xmlns:a16="http://schemas.microsoft.com/office/drawing/2014/main" id="{522705C9-40DA-DC32-313E-8126FCC4AFB3}"/>
              </a:ext>
            </a:extLst>
          </p:cNvPr>
          <p:cNvGrpSpPr/>
          <p:nvPr userDrawn="1"/>
        </p:nvGrpSpPr>
        <p:grpSpPr>
          <a:xfrm>
            <a:off x="1701800" y="2715853"/>
            <a:ext cx="1955854" cy="1426295"/>
            <a:chOff x="1333500" y="2718365"/>
            <a:chExt cx="1955854" cy="1426295"/>
          </a:xfrm>
        </p:grpSpPr>
        <p:sp>
          <p:nvSpPr>
            <p:cNvPr id="89" name="TextBox 88">
              <a:extLst>
                <a:ext uri="{FF2B5EF4-FFF2-40B4-BE49-F238E27FC236}">
                  <a16:creationId xmlns:a16="http://schemas.microsoft.com/office/drawing/2014/main" id="{38D3DA6E-5E07-E58D-FE7A-BA36C725FA56}"/>
                </a:ext>
              </a:extLst>
            </p:cNvPr>
            <p:cNvSpPr txBox="1"/>
            <p:nvPr userDrawn="1"/>
          </p:nvSpPr>
          <p:spPr>
            <a:xfrm>
              <a:off x="1333500" y="3621440"/>
              <a:ext cx="1955854"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Contents</a:t>
              </a:r>
            </a:p>
          </p:txBody>
        </p:sp>
        <p:pic>
          <p:nvPicPr>
            <p:cNvPr id="91" name="그래픽 90" descr="프레젠테이션 체크리스트 단색으로 채워진">
              <a:extLst>
                <a:ext uri="{FF2B5EF4-FFF2-40B4-BE49-F238E27FC236}">
                  <a16:creationId xmlns:a16="http://schemas.microsoft.com/office/drawing/2014/main" id="{47C538B0-6DFE-6CAD-3D30-1852BED73A3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54227" y="2718365"/>
              <a:ext cx="914400" cy="914400"/>
            </a:xfrm>
            <a:prstGeom prst="rect">
              <a:avLst/>
            </a:prstGeom>
          </p:spPr>
        </p:pic>
      </p:grpSp>
      <p:sp>
        <p:nvSpPr>
          <p:cNvPr id="95" name="자유형: 도형 94">
            <a:extLst>
              <a:ext uri="{FF2B5EF4-FFF2-40B4-BE49-F238E27FC236}">
                <a16:creationId xmlns:a16="http://schemas.microsoft.com/office/drawing/2014/main" id="{33C923C7-EE86-BF07-F830-03EB44144E3D}"/>
              </a:ext>
            </a:extLst>
          </p:cNvPr>
          <p:cNvSpPr/>
          <p:nvPr userDrawn="1"/>
        </p:nvSpPr>
        <p:spPr>
          <a:xfrm>
            <a:off x="368301" y="2200275"/>
            <a:ext cx="1363793" cy="2457450"/>
          </a:xfrm>
          <a:custGeom>
            <a:avLst/>
            <a:gdLst>
              <a:gd name="connsiteX0" fmla="*/ 0 w 1363793"/>
              <a:gd name="connsiteY0" fmla="*/ 0 h 2457450"/>
              <a:gd name="connsiteX1" fmla="*/ 1349139 w 1363793"/>
              <a:gd name="connsiteY1" fmla="*/ 0 h 2457450"/>
              <a:gd name="connsiteX2" fmla="*/ 1320637 w 1363793"/>
              <a:gd name="connsiteY2" fmla="*/ 21313 h 2457450"/>
              <a:gd name="connsiteX3" fmla="*/ 753809 w 1363793"/>
              <a:gd name="connsiteY3" fmla="*/ 1223246 h 2457450"/>
              <a:gd name="connsiteX4" fmla="*/ 1320637 w 1363793"/>
              <a:gd name="connsiteY4" fmla="*/ 2425179 h 2457450"/>
              <a:gd name="connsiteX5" fmla="*/ 1363793 w 1363793"/>
              <a:gd name="connsiteY5" fmla="*/ 2457450 h 2457450"/>
              <a:gd name="connsiteX6" fmla="*/ 0 w 1363793"/>
              <a:gd name="connsiteY6" fmla="*/ 2457450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793" h="2457450">
                <a:moveTo>
                  <a:pt x="0" y="0"/>
                </a:moveTo>
                <a:lnTo>
                  <a:pt x="1349139" y="0"/>
                </a:lnTo>
                <a:lnTo>
                  <a:pt x="1320637" y="21313"/>
                </a:lnTo>
                <a:cubicBezTo>
                  <a:pt x="974461" y="307003"/>
                  <a:pt x="753809" y="739357"/>
                  <a:pt x="753809" y="1223246"/>
                </a:cubicBezTo>
                <a:cubicBezTo>
                  <a:pt x="753809" y="1707136"/>
                  <a:pt x="974461" y="2139489"/>
                  <a:pt x="1320637" y="2425179"/>
                </a:cubicBezTo>
                <a:lnTo>
                  <a:pt x="1363793" y="2457450"/>
                </a:lnTo>
                <a:lnTo>
                  <a:pt x="0" y="2457450"/>
                </a:lnTo>
                <a:close/>
              </a:path>
            </a:pathLst>
          </a:custGeom>
          <a:solidFill>
            <a:srgbClr val="505B5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직사각형 96">
            <a:extLst>
              <a:ext uri="{FF2B5EF4-FFF2-40B4-BE49-F238E27FC236}">
                <a16:creationId xmlns:a16="http://schemas.microsoft.com/office/drawing/2014/main" id="{EF6AE0B7-2C3D-5350-D188-75FBC6B5D16B}"/>
              </a:ext>
            </a:extLst>
          </p:cNvPr>
          <p:cNvSpPr/>
          <p:nvPr userDrawn="1"/>
        </p:nvSpPr>
        <p:spPr>
          <a:xfrm>
            <a:off x="11161485" y="2200275"/>
            <a:ext cx="1030515" cy="2457450"/>
          </a:xfrm>
          <a:prstGeom prst="rect">
            <a:avLst/>
          </a:prstGeom>
          <a:solidFill>
            <a:srgbClr val="505B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직사각형 97">
            <a:extLst>
              <a:ext uri="{FF2B5EF4-FFF2-40B4-BE49-F238E27FC236}">
                <a16:creationId xmlns:a16="http://schemas.microsoft.com/office/drawing/2014/main" id="{BFA5F038-FE70-7115-12E3-0AED967CD5A5}"/>
              </a:ext>
            </a:extLst>
          </p:cNvPr>
          <p:cNvSpPr/>
          <p:nvPr userDrawn="1"/>
        </p:nvSpPr>
        <p:spPr>
          <a:xfrm>
            <a:off x="-13414" y="2200275"/>
            <a:ext cx="861167" cy="2457450"/>
          </a:xfrm>
          <a:prstGeom prst="rect">
            <a:avLst/>
          </a:prstGeom>
          <a:solidFill>
            <a:srgbClr val="505B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직사각형 98">
            <a:extLst>
              <a:ext uri="{FF2B5EF4-FFF2-40B4-BE49-F238E27FC236}">
                <a16:creationId xmlns:a16="http://schemas.microsoft.com/office/drawing/2014/main" id="{08E23B5F-5FE2-B121-69F1-6FFDBFA39DA9}"/>
              </a:ext>
            </a:extLst>
          </p:cNvPr>
          <p:cNvSpPr/>
          <p:nvPr userDrawn="1"/>
        </p:nvSpPr>
        <p:spPr>
          <a:xfrm>
            <a:off x="12080900" y="0"/>
            <a:ext cx="111100" cy="6858000"/>
          </a:xfrm>
          <a:prstGeom prst="rect">
            <a:avLst/>
          </a:prstGeom>
          <a:solidFill>
            <a:srgbClr val="DB2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그림 1" descr="텍스트, 그래픽, 스크린샷, 폰트이(가) 표시된 사진&#10;&#10;자동 생성된 설명">
            <a:extLst>
              <a:ext uri="{FF2B5EF4-FFF2-40B4-BE49-F238E27FC236}">
                <a16:creationId xmlns:a16="http://schemas.microsoft.com/office/drawing/2014/main" id="{9A1E6DBE-04FC-D39E-C2D1-0298D8E356F9}"/>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23806" t="24576" r="24927" b="24575"/>
          <a:stretch/>
        </p:blipFill>
        <p:spPr>
          <a:xfrm>
            <a:off x="10477285" y="-1"/>
            <a:ext cx="1540148" cy="684539"/>
          </a:xfrm>
          <a:prstGeom prst="rect">
            <a:avLst/>
          </a:prstGeom>
        </p:spPr>
      </p:pic>
      <p:pic>
        <p:nvPicPr>
          <p:cNvPr id="3" name="그림 2" descr="로고, 폰트, 그래픽, 상징이(가) 표시된 사진&#10;&#10;자동 생성된 설명">
            <a:extLst>
              <a:ext uri="{FF2B5EF4-FFF2-40B4-BE49-F238E27FC236}">
                <a16:creationId xmlns:a16="http://schemas.microsoft.com/office/drawing/2014/main" id="{B04797CF-0EDD-0AA8-B591-A88A57F5295C}"/>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988484" y="87666"/>
            <a:ext cx="1441176" cy="440830"/>
          </a:xfrm>
          <a:prstGeom prst="rect">
            <a:avLst/>
          </a:prstGeom>
        </p:spPr>
      </p:pic>
    </p:spTree>
    <p:extLst>
      <p:ext uri="{BB962C8B-B14F-4D97-AF65-F5344CB8AC3E}">
        <p14:creationId xmlns:p14="http://schemas.microsoft.com/office/powerpoint/2010/main" val="344555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FD328CB-D3A2-8BFA-BD70-30BB60F25CF2}"/>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endParaRPr lang="en-US"/>
          </a:p>
        </p:txBody>
      </p:sp>
      <p:sp>
        <p:nvSpPr>
          <p:cNvPr id="3" name="텍스트 개체 틀 2">
            <a:extLst>
              <a:ext uri="{FF2B5EF4-FFF2-40B4-BE49-F238E27FC236}">
                <a16:creationId xmlns:a16="http://schemas.microsoft.com/office/drawing/2014/main" id="{CB255FE3-57EC-CC03-6813-D0FD2C8E3F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7C92FCE5-D75C-817D-043B-2B5913CFD5BF}"/>
              </a:ext>
            </a:extLst>
          </p:cNvPr>
          <p:cNvSpPr>
            <a:spLocks noGrp="1"/>
          </p:cNvSpPr>
          <p:nvPr>
            <p:ph type="dt" sz="half" idx="10"/>
          </p:nvPr>
        </p:nvSpPr>
        <p:spPr/>
        <p:txBody>
          <a:bodyPr/>
          <a:lstStyle/>
          <a:p>
            <a:endParaRPr lang="en-US"/>
          </a:p>
        </p:txBody>
      </p:sp>
      <p:sp>
        <p:nvSpPr>
          <p:cNvPr id="5" name="바닥글 개체 틀 4">
            <a:extLst>
              <a:ext uri="{FF2B5EF4-FFF2-40B4-BE49-F238E27FC236}">
                <a16:creationId xmlns:a16="http://schemas.microsoft.com/office/drawing/2014/main" id="{7F3C6CA8-12CA-2CA1-9B75-3DC75FA81BE8}"/>
              </a:ext>
            </a:extLst>
          </p:cNvPr>
          <p:cNvSpPr>
            <a:spLocks noGrp="1"/>
          </p:cNvSpPr>
          <p:nvPr>
            <p:ph type="ftr" sz="quarter" idx="11"/>
          </p:nvPr>
        </p:nvSpPr>
        <p:spPr/>
        <p:txBody>
          <a:bodyPr/>
          <a:lstStyle/>
          <a:p>
            <a:endParaRPr lang="en-US"/>
          </a:p>
        </p:txBody>
      </p:sp>
      <p:sp>
        <p:nvSpPr>
          <p:cNvPr id="6" name="슬라이드 번호 개체 틀 5">
            <a:extLst>
              <a:ext uri="{FF2B5EF4-FFF2-40B4-BE49-F238E27FC236}">
                <a16:creationId xmlns:a16="http://schemas.microsoft.com/office/drawing/2014/main" id="{CF25653B-4F3B-1CF4-E780-BF3C1A2D0B7E}"/>
              </a:ext>
            </a:extLst>
          </p:cNvPr>
          <p:cNvSpPr>
            <a:spLocks noGrp="1"/>
          </p:cNvSpPr>
          <p:nvPr>
            <p:ph type="sldNum" sz="quarter" idx="12"/>
          </p:nvPr>
        </p:nvSpPr>
        <p:spPr/>
        <p:txBody>
          <a:bodyPr/>
          <a:lstStyle/>
          <a:p>
            <a:fld id="{B3E27330-0CB1-4348-B94F-8CBB99D9ECB2}" type="slidenum">
              <a:rPr lang="en-US" smtClean="0"/>
              <a:t>‹#›</a:t>
            </a:fld>
            <a:endParaRPr lang="en-US"/>
          </a:p>
        </p:txBody>
      </p:sp>
    </p:spTree>
    <p:extLst>
      <p:ext uri="{BB962C8B-B14F-4D97-AF65-F5344CB8AC3E}">
        <p14:creationId xmlns:p14="http://schemas.microsoft.com/office/powerpoint/2010/main" val="1672598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C874D16-6DD6-14FB-EA3A-4B88C2BE64EB}"/>
              </a:ext>
            </a:extLst>
          </p:cNvPr>
          <p:cNvSpPr>
            <a:spLocks noGrp="1"/>
          </p:cNvSpPr>
          <p:nvPr>
            <p:ph type="title"/>
          </p:nvPr>
        </p:nvSpPr>
        <p:spPr/>
        <p:txBody>
          <a:bodyPr/>
          <a:lstStyle/>
          <a:p>
            <a:r>
              <a:rPr lang="ko-KR" altLang="en-US"/>
              <a:t>마스터 제목 스타일 편집</a:t>
            </a:r>
            <a:endParaRPr lang="en-US"/>
          </a:p>
        </p:txBody>
      </p:sp>
      <p:sp>
        <p:nvSpPr>
          <p:cNvPr id="3" name="내용 개체 틀 2">
            <a:extLst>
              <a:ext uri="{FF2B5EF4-FFF2-40B4-BE49-F238E27FC236}">
                <a16:creationId xmlns:a16="http://schemas.microsoft.com/office/drawing/2014/main" id="{03C09105-C026-7106-C40C-B11B71B303CA}"/>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4" name="내용 개체 틀 3">
            <a:extLst>
              <a:ext uri="{FF2B5EF4-FFF2-40B4-BE49-F238E27FC236}">
                <a16:creationId xmlns:a16="http://schemas.microsoft.com/office/drawing/2014/main" id="{85565189-E585-6DDB-E518-9F32ACF58E1B}"/>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5" name="날짜 개체 틀 4">
            <a:extLst>
              <a:ext uri="{FF2B5EF4-FFF2-40B4-BE49-F238E27FC236}">
                <a16:creationId xmlns:a16="http://schemas.microsoft.com/office/drawing/2014/main" id="{E1EF6447-F478-488A-0AE3-19BD9267CE9E}"/>
              </a:ext>
            </a:extLst>
          </p:cNvPr>
          <p:cNvSpPr>
            <a:spLocks noGrp="1"/>
          </p:cNvSpPr>
          <p:nvPr>
            <p:ph type="dt" sz="half" idx="10"/>
          </p:nvPr>
        </p:nvSpPr>
        <p:spPr/>
        <p:txBody>
          <a:bodyPr/>
          <a:lstStyle/>
          <a:p>
            <a:endParaRPr lang="en-US"/>
          </a:p>
        </p:txBody>
      </p:sp>
      <p:sp>
        <p:nvSpPr>
          <p:cNvPr id="6" name="바닥글 개체 틀 5">
            <a:extLst>
              <a:ext uri="{FF2B5EF4-FFF2-40B4-BE49-F238E27FC236}">
                <a16:creationId xmlns:a16="http://schemas.microsoft.com/office/drawing/2014/main" id="{9FF5A092-8FDB-08DE-23A9-F3E411D84886}"/>
              </a:ext>
            </a:extLst>
          </p:cNvPr>
          <p:cNvSpPr>
            <a:spLocks noGrp="1"/>
          </p:cNvSpPr>
          <p:nvPr>
            <p:ph type="ftr" sz="quarter" idx="11"/>
          </p:nvPr>
        </p:nvSpPr>
        <p:spPr/>
        <p:txBody>
          <a:bodyPr/>
          <a:lstStyle/>
          <a:p>
            <a:endParaRPr lang="en-US"/>
          </a:p>
        </p:txBody>
      </p:sp>
      <p:sp>
        <p:nvSpPr>
          <p:cNvPr id="7" name="슬라이드 번호 개체 틀 6">
            <a:extLst>
              <a:ext uri="{FF2B5EF4-FFF2-40B4-BE49-F238E27FC236}">
                <a16:creationId xmlns:a16="http://schemas.microsoft.com/office/drawing/2014/main" id="{DC18E9BC-387C-36D1-B9A5-C761B8AFEDEE}"/>
              </a:ext>
            </a:extLst>
          </p:cNvPr>
          <p:cNvSpPr>
            <a:spLocks noGrp="1"/>
          </p:cNvSpPr>
          <p:nvPr>
            <p:ph type="sldNum" sz="quarter" idx="12"/>
          </p:nvPr>
        </p:nvSpPr>
        <p:spPr/>
        <p:txBody>
          <a:bodyPr/>
          <a:lstStyle/>
          <a:p>
            <a:fld id="{B3E27330-0CB1-4348-B94F-8CBB99D9ECB2}" type="slidenum">
              <a:rPr lang="en-US" smtClean="0"/>
              <a:t>‹#›</a:t>
            </a:fld>
            <a:endParaRPr lang="en-US"/>
          </a:p>
        </p:txBody>
      </p:sp>
    </p:spTree>
    <p:extLst>
      <p:ext uri="{BB962C8B-B14F-4D97-AF65-F5344CB8AC3E}">
        <p14:creationId xmlns:p14="http://schemas.microsoft.com/office/powerpoint/2010/main" val="73085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0E48C2B-68AD-8B06-F8B1-0F9E4EF32A18}"/>
              </a:ext>
            </a:extLst>
          </p:cNvPr>
          <p:cNvSpPr>
            <a:spLocks noGrp="1"/>
          </p:cNvSpPr>
          <p:nvPr>
            <p:ph type="title"/>
          </p:nvPr>
        </p:nvSpPr>
        <p:spPr>
          <a:xfrm>
            <a:off x="839788" y="365125"/>
            <a:ext cx="10515600" cy="1325563"/>
          </a:xfrm>
        </p:spPr>
        <p:txBody>
          <a:bodyPr/>
          <a:lstStyle/>
          <a:p>
            <a:r>
              <a:rPr lang="ko-KR" altLang="en-US"/>
              <a:t>마스터 제목 스타일 편집</a:t>
            </a:r>
            <a:endParaRPr lang="en-US"/>
          </a:p>
        </p:txBody>
      </p:sp>
      <p:sp>
        <p:nvSpPr>
          <p:cNvPr id="3" name="텍스트 개체 틀 2">
            <a:extLst>
              <a:ext uri="{FF2B5EF4-FFF2-40B4-BE49-F238E27FC236}">
                <a16:creationId xmlns:a16="http://schemas.microsoft.com/office/drawing/2014/main" id="{5F98082B-DFFC-4629-D1DB-738AD22968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EBE3F770-B945-4064-1138-906BA0427245}"/>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5" name="텍스트 개체 틀 4">
            <a:extLst>
              <a:ext uri="{FF2B5EF4-FFF2-40B4-BE49-F238E27FC236}">
                <a16:creationId xmlns:a16="http://schemas.microsoft.com/office/drawing/2014/main" id="{5F25E650-D14C-E02E-91E6-EA3E46E2A7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44842772-1E0B-5ED0-C86F-66FCD9A6535C}"/>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7" name="날짜 개체 틀 6">
            <a:extLst>
              <a:ext uri="{FF2B5EF4-FFF2-40B4-BE49-F238E27FC236}">
                <a16:creationId xmlns:a16="http://schemas.microsoft.com/office/drawing/2014/main" id="{A740DF70-1928-2F4D-3097-B3D7FFB6BD00}"/>
              </a:ext>
            </a:extLst>
          </p:cNvPr>
          <p:cNvSpPr>
            <a:spLocks noGrp="1"/>
          </p:cNvSpPr>
          <p:nvPr>
            <p:ph type="dt" sz="half" idx="10"/>
          </p:nvPr>
        </p:nvSpPr>
        <p:spPr/>
        <p:txBody>
          <a:bodyPr/>
          <a:lstStyle/>
          <a:p>
            <a:endParaRPr lang="en-US"/>
          </a:p>
        </p:txBody>
      </p:sp>
      <p:sp>
        <p:nvSpPr>
          <p:cNvPr id="8" name="바닥글 개체 틀 7">
            <a:extLst>
              <a:ext uri="{FF2B5EF4-FFF2-40B4-BE49-F238E27FC236}">
                <a16:creationId xmlns:a16="http://schemas.microsoft.com/office/drawing/2014/main" id="{2B233D0D-B2A0-002C-04BB-F431B2B20EEB}"/>
              </a:ext>
            </a:extLst>
          </p:cNvPr>
          <p:cNvSpPr>
            <a:spLocks noGrp="1"/>
          </p:cNvSpPr>
          <p:nvPr>
            <p:ph type="ftr" sz="quarter" idx="11"/>
          </p:nvPr>
        </p:nvSpPr>
        <p:spPr/>
        <p:txBody>
          <a:bodyPr/>
          <a:lstStyle/>
          <a:p>
            <a:endParaRPr lang="en-US"/>
          </a:p>
        </p:txBody>
      </p:sp>
      <p:sp>
        <p:nvSpPr>
          <p:cNvPr id="9" name="슬라이드 번호 개체 틀 8">
            <a:extLst>
              <a:ext uri="{FF2B5EF4-FFF2-40B4-BE49-F238E27FC236}">
                <a16:creationId xmlns:a16="http://schemas.microsoft.com/office/drawing/2014/main" id="{B1186376-8B66-CC62-C4FD-D17FDCC16E30}"/>
              </a:ext>
            </a:extLst>
          </p:cNvPr>
          <p:cNvSpPr>
            <a:spLocks noGrp="1"/>
          </p:cNvSpPr>
          <p:nvPr>
            <p:ph type="sldNum" sz="quarter" idx="12"/>
          </p:nvPr>
        </p:nvSpPr>
        <p:spPr/>
        <p:txBody>
          <a:bodyPr/>
          <a:lstStyle/>
          <a:p>
            <a:fld id="{B3E27330-0CB1-4348-B94F-8CBB99D9ECB2}" type="slidenum">
              <a:rPr lang="en-US" smtClean="0"/>
              <a:t>‹#›</a:t>
            </a:fld>
            <a:endParaRPr lang="en-US"/>
          </a:p>
        </p:txBody>
      </p:sp>
    </p:spTree>
    <p:extLst>
      <p:ext uri="{BB962C8B-B14F-4D97-AF65-F5344CB8AC3E}">
        <p14:creationId xmlns:p14="http://schemas.microsoft.com/office/powerpoint/2010/main" val="966055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41F260F-609B-FD9D-B537-DECD399AD9CF}"/>
              </a:ext>
            </a:extLst>
          </p:cNvPr>
          <p:cNvSpPr>
            <a:spLocks noGrp="1"/>
          </p:cNvSpPr>
          <p:nvPr>
            <p:ph type="title"/>
          </p:nvPr>
        </p:nvSpPr>
        <p:spPr/>
        <p:txBody>
          <a:bodyPr/>
          <a:lstStyle/>
          <a:p>
            <a:r>
              <a:rPr lang="ko-KR" altLang="en-US"/>
              <a:t>마스터 제목 스타일 편집</a:t>
            </a:r>
            <a:endParaRPr lang="en-US"/>
          </a:p>
        </p:txBody>
      </p:sp>
      <p:sp>
        <p:nvSpPr>
          <p:cNvPr id="3" name="날짜 개체 틀 2">
            <a:extLst>
              <a:ext uri="{FF2B5EF4-FFF2-40B4-BE49-F238E27FC236}">
                <a16:creationId xmlns:a16="http://schemas.microsoft.com/office/drawing/2014/main" id="{45864AD4-F2D0-4D93-1FD1-8566206B1CF9}"/>
              </a:ext>
            </a:extLst>
          </p:cNvPr>
          <p:cNvSpPr>
            <a:spLocks noGrp="1"/>
          </p:cNvSpPr>
          <p:nvPr>
            <p:ph type="dt" sz="half" idx="10"/>
          </p:nvPr>
        </p:nvSpPr>
        <p:spPr/>
        <p:txBody>
          <a:bodyPr/>
          <a:lstStyle/>
          <a:p>
            <a:endParaRPr lang="en-US"/>
          </a:p>
        </p:txBody>
      </p:sp>
      <p:sp>
        <p:nvSpPr>
          <p:cNvPr id="4" name="바닥글 개체 틀 3">
            <a:extLst>
              <a:ext uri="{FF2B5EF4-FFF2-40B4-BE49-F238E27FC236}">
                <a16:creationId xmlns:a16="http://schemas.microsoft.com/office/drawing/2014/main" id="{02F8CAF5-EE66-29DB-E659-2B4D65EA0D77}"/>
              </a:ext>
            </a:extLst>
          </p:cNvPr>
          <p:cNvSpPr>
            <a:spLocks noGrp="1"/>
          </p:cNvSpPr>
          <p:nvPr>
            <p:ph type="ftr" sz="quarter" idx="11"/>
          </p:nvPr>
        </p:nvSpPr>
        <p:spPr/>
        <p:txBody>
          <a:bodyPr/>
          <a:lstStyle/>
          <a:p>
            <a:endParaRPr lang="en-US"/>
          </a:p>
        </p:txBody>
      </p:sp>
      <p:sp>
        <p:nvSpPr>
          <p:cNvPr id="5" name="슬라이드 번호 개체 틀 4">
            <a:extLst>
              <a:ext uri="{FF2B5EF4-FFF2-40B4-BE49-F238E27FC236}">
                <a16:creationId xmlns:a16="http://schemas.microsoft.com/office/drawing/2014/main" id="{C53127D6-25A0-57FB-D3BF-804005B984B9}"/>
              </a:ext>
            </a:extLst>
          </p:cNvPr>
          <p:cNvSpPr>
            <a:spLocks noGrp="1"/>
          </p:cNvSpPr>
          <p:nvPr>
            <p:ph type="sldNum" sz="quarter" idx="12"/>
          </p:nvPr>
        </p:nvSpPr>
        <p:spPr/>
        <p:txBody>
          <a:bodyPr/>
          <a:lstStyle/>
          <a:p>
            <a:fld id="{B3E27330-0CB1-4348-B94F-8CBB99D9ECB2}" type="slidenum">
              <a:rPr lang="en-US" smtClean="0"/>
              <a:t>‹#›</a:t>
            </a:fld>
            <a:endParaRPr lang="en-US"/>
          </a:p>
        </p:txBody>
      </p:sp>
    </p:spTree>
    <p:extLst>
      <p:ext uri="{BB962C8B-B14F-4D97-AF65-F5344CB8AC3E}">
        <p14:creationId xmlns:p14="http://schemas.microsoft.com/office/powerpoint/2010/main" val="1367904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Introduction">
    <p:spTree>
      <p:nvGrpSpPr>
        <p:cNvPr id="1" name=""/>
        <p:cNvGrpSpPr/>
        <p:nvPr/>
      </p:nvGrpSpPr>
      <p:grpSpPr>
        <a:xfrm>
          <a:off x="0" y="0"/>
          <a:ext cx="0" cy="0"/>
          <a:chOff x="0" y="0"/>
          <a:chExt cx="0" cy="0"/>
        </a:xfrm>
      </p:grpSpPr>
      <p:sp>
        <p:nvSpPr>
          <p:cNvPr id="28" name="자유형: 도형 27">
            <a:extLst>
              <a:ext uri="{FF2B5EF4-FFF2-40B4-BE49-F238E27FC236}">
                <a16:creationId xmlns:a16="http://schemas.microsoft.com/office/drawing/2014/main" id="{6CD40888-9D92-FA3C-6BCE-4236CAA4A9F0}"/>
              </a:ext>
            </a:extLst>
          </p:cNvPr>
          <p:cNvSpPr/>
          <p:nvPr userDrawn="1"/>
        </p:nvSpPr>
        <p:spPr>
          <a:xfrm>
            <a:off x="1" y="174239"/>
            <a:ext cx="8813916" cy="718726"/>
          </a:xfrm>
          <a:custGeom>
            <a:avLst/>
            <a:gdLst>
              <a:gd name="connsiteX0" fmla="*/ 0 w 5762625"/>
              <a:gd name="connsiteY0" fmla="*/ 0 h 684538"/>
              <a:gd name="connsiteX1" fmla="*/ 5762625 w 5762625"/>
              <a:gd name="connsiteY1" fmla="*/ 0 h 684538"/>
              <a:gd name="connsiteX2" fmla="*/ 5762625 w 5762625"/>
              <a:gd name="connsiteY2" fmla="*/ 684538 h 684538"/>
              <a:gd name="connsiteX3" fmla="*/ 0 w 5762625"/>
              <a:gd name="connsiteY3" fmla="*/ 684538 h 684538"/>
            </a:gdLst>
            <a:ahLst/>
            <a:cxnLst>
              <a:cxn ang="0">
                <a:pos x="connsiteX0" y="connsiteY0"/>
              </a:cxn>
              <a:cxn ang="0">
                <a:pos x="connsiteX1" y="connsiteY1"/>
              </a:cxn>
              <a:cxn ang="0">
                <a:pos x="connsiteX2" y="connsiteY2"/>
              </a:cxn>
              <a:cxn ang="0">
                <a:pos x="connsiteX3" y="connsiteY3"/>
              </a:cxn>
            </a:cxnLst>
            <a:rect l="l" t="t" r="r" b="b"/>
            <a:pathLst>
              <a:path w="5762625" h="684538">
                <a:moveTo>
                  <a:pt x="0" y="0"/>
                </a:moveTo>
                <a:lnTo>
                  <a:pt x="5762625" y="0"/>
                </a:lnTo>
                <a:lnTo>
                  <a:pt x="5762625" y="684538"/>
                </a:lnTo>
                <a:lnTo>
                  <a:pt x="0" y="684538"/>
                </a:lnTo>
                <a:close/>
              </a:path>
            </a:pathLst>
          </a:custGeom>
          <a:gradFill flip="none" rotWithShape="1">
            <a:gsLst>
              <a:gs pos="0">
                <a:schemeClr val="bg1"/>
              </a:gs>
              <a:gs pos="81000">
                <a:srgbClr val="DB2414"/>
              </a:gs>
            </a:gsLst>
            <a:lin ang="108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자유형: 도형 25">
            <a:extLst>
              <a:ext uri="{FF2B5EF4-FFF2-40B4-BE49-F238E27FC236}">
                <a16:creationId xmlns:a16="http://schemas.microsoft.com/office/drawing/2014/main" id="{8E17CB89-35A0-D519-224E-B0F5C1279DB9}"/>
              </a:ext>
            </a:extLst>
          </p:cNvPr>
          <p:cNvSpPr/>
          <p:nvPr userDrawn="1"/>
        </p:nvSpPr>
        <p:spPr>
          <a:xfrm>
            <a:off x="0" y="63499"/>
            <a:ext cx="8813917" cy="718726"/>
          </a:xfrm>
          <a:custGeom>
            <a:avLst/>
            <a:gdLst>
              <a:gd name="connsiteX0" fmla="*/ 0 w 5762625"/>
              <a:gd name="connsiteY0" fmla="*/ 0 h 684538"/>
              <a:gd name="connsiteX1" fmla="*/ 5762625 w 5762625"/>
              <a:gd name="connsiteY1" fmla="*/ 0 h 684538"/>
              <a:gd name="connsiteX2" fmla="*/ 5762625 w 5762625"/>
              <a:gd name="connsiteY2" fmla="*/ 684538 h 684538"/>
              <a:gd name="connsiteX3" fmla="*/ 0 w 5762625"/>
              <a:gd name="connsiteY3" fmla="*/ 684538 h 684538"/>
            </a:gdLst>
            <a:ahLst/>
            <a:cxnLst>
              <a:cxn ang="0">
                <a:pos x="connsiteX0" y="connsiteY0"/>
              </a:cxn>
              <a:cxn ang="0">
                <a:pos x="connsiteX1" y="connsiteY1"/>
              </a:cxn>
              <a:cxn ang="0">
                <a:pos x="connsiteX2" y="connsiteY2"/>
              </a:cxn>
              <a:cxn ang="0">
                <a:pos x="connsiteX3" y="connsiteY3"/>
              </a:cxn>
            </a:cxnLst>
            <a:rect l="l" t="t" r="r" b="b"/>
            <a:pathLst>
              <a:path w="5762625" h="684538">
                <a:moveTo>
                  <a:pt x="0" y="0"/>
                </a:moveTo>
                <a:lnTo>
                  <a:pt x="5762625" y="0"/>
                </a:lnTo>
                <a:lnTo>
                  <a:pt x="5762625" y="684538"/>
                </a:lnTo>
                <a:lnTo>
                  <a:pt x="0" y="684538"/>
                </a:lnTo>
                <a:close/>
              </a:path>
            </a:pathLst>
          </a:custGeom>
          <a:gradFill flip="none" rotWithShape="1">
            <a:gsLst>
              <a:gs pos="0">
                <a:schemeClr val="bg1"/>
              </a:gs>
              <a:gs pos="81000">
                <a:srgbClr val="505B54"/>
              </a:gs>
            </a:gsLst>
            <a:lin ang="108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직사각형 4">
            <a:extLst>
              <a:ext uri="{FF2B5EF4-FFF2-40B4-BE49-F238E27FC236}">
                <a16:creationId xmlns:a16="http://schemas.microsoft.com/office/drawing/2014/main" id="{541B698F-1D97-E9A9-A096-5A1101431C6B}"/>
              </a:ext>
            </a:extLst>
          </p:cNvPr>
          <p:cNvSpPr/>
          <p:nvPr userDrawn="1"/>
        </p:nvSpPr>
        <p:spPr>
          <a:xfrm>
            <a:off x="12080900" y="0"/>
            <a:ext cx="111100" cy="6858000"/>
          </a:xfrm>
          <a:prstGeom prst="rect">
            <a:avLst/>
          </a:prstGeom>
          <a:solidFill>
            <a:srgbClr val="DB2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그림 5" descr="텍스트, 그래픽, 스크린샷, 폰트이(가) 표시된 사진&#10;&#10;자동 생성된 설명">
            <a:extLst>
              <a:ext uri="{FF2B5EF4-FFF2-40B4-BE49-F238E27FC236}">
                <a16:creationId xmlns:a16="http://schemas.microsoft.com/office/drawing/2014/main" id="{E5358F7B-0044-0012-AB80-F41AFFF00A6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3806" t="24576" r="24927" b="24575"/>
          <a:stretch/>
        </p:blipFill>
        <p:spPr>
          <a:xfrm>
            <a:off x="10477285" y="-1"/>
            <a:ext cx="1540148" cy="684539"/>
          </a:xfrm>
          <a:prstGeom prst="rect">
            <a:avLst/>
          </a:prstGeom>
        </p:spPr>
      </p:pic>
      <p:pic>
        <p:nvPicPr>
          <p:cNvPr id="7" name="그림 6" descr="로고, 폰트, 그래픽, 상징이(가) 표시된 사진&#10;&#10;자동 생성된 설명">
            <a:extLst>
              <a:ext uri="{FF2B5EF4-FFF2-40B4-BE49-F238E27FC236}">
                <a16:creationId xmlns:a16="http://schemas.microsoft.com/office/drawing/2014/main" id="{2323783A-D44B-0517-D7C5-59BFD2FE49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988484" y="87666"/>
            <a:ext cx="1441176" cy="440830"/>
          </a:xfrm>
          <a:prstGeom prst="rect">
            <a:avLst/>
          </a:prstGeom>
        </p:spPr>
      </p:pic>
      <p:sp>
        <p:nvSpPr>
          <p:cNvPr id="19" name="TextBox 18">
            <a:extLst>
              <a:ext uri="{FF2B5EF4-FFF2-40B4-BE49-F238E27FC236}">
                <a16:creationId xmlns:a16="http://schemas.microsoft.com/office/drawing/2014/main" id="{85F72E8A-CF4C-D01E-3E98-DC3CC8940446}"/>
              </a:ext>
            </a:extLst>
          </p:cNvPr>
          <p:cNvSpPr txBox="1"/>
          <p:nvPr userDrawn="1"/>
        </p:nvSpPr>
        <p:spPr>
          <a:xfrm>
            <a:off x="177800" y="78013"/>
            <a:ext cx="3067050" cy="646331"/>
          </a:xfrm>
          <a:prstGeom prst="rect">
            <a:avLst/>
          </a:prstGeom>
          <a:noFill/>
        </p:spPr>
        <p:txBody>
          <a:bodyPr wrap="square" rtlCol="0">
            <a:spAutoFit/>
          </a:bodyPr>
          <a:lstStyle/>
          <a:p>
            <a:pPr algn="l"/>
            <a:r>
              <a:rPr lang="en-US" sz="3600" b="1" dirty="0">
                <a:solidFill>
                  <a:schemeClr val="bg1"/>
                </a:solidFill>
                <a:latin typeface="Arial" panose="020B0604020202020204" pitchFamily="34" charset="0"/>
                <a:cs typeface="Arial" panose="020B0604020202020204" pitchFamily="34" charset="0"/>
              </a:rPr>
              <a:t>Introduction</a:t>
            </a:r>
          </a:p>
        </p:txBody>
      </p:sp>
      <p:sp>
        <p:nvSpPr>
          <p:cNvPr id="2" name="슬라이드 번호 개체 틀 3">
            <a:extLst>
              <a:ext uri="{FF2B5EF4-FFF2-40B4-BE49-F238E27FC236}">
                <a16:creationId xmlns:a16="http://schemas.microsoft.com/office/drawing/2014/main" id="{99CA923A-A265-DE1E-0BC8-608AFCE7DD5C}"/>
              </a:ext>
            </a:extLst>
          </p:cNvPr>
          <p:cNvSpPr txBox="1">
            <a:spLocks/>
          </p:cNvSpPr>
          <p:nvPr userDrawn="1"/>
        </p:nvSpPr>
        <p:spPr>
          <a:xfrm>
            <a:off x="5892560" y="6492875"/>
            <a:ext cx="40687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E27330-0CB1-4348-B94F-8CBB99D9ECB2}" type="slidenum">
              <a:rPr lang="en-US" smtClean="0"/>
              <a:pPr/>
              <a:t>‹#›</a:t>
            </a:fld>
            <a:endParaRPr lang="en-US" dirty="0"/>
          </a:p>
        </p:txBody>
      </p:sp>
    </p:spTree>
    <p:extLst>
      <p:ext uri="{BB962C8B-B14F-4D97-AF65-F5344CB8AC3E}">
        <p14:creationId xmlns:p14="http://schemas.microsoft.com/office/powerpoint/2010/main" val="416879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thods">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AF4484BD-F15B-DEC6-E041-75E1E6660EB7}"/>
              </a:ext>
            </a:extLst>
          </p:cNvPr>
          <p:cNvSpPr/>
          <p:nvPr userDrawn="1"/>
        </p:nvSpPr>
        <p:spPr>
          <a:xfrm>
            <a:off x="12080900" y="0"/>
            <a:ext cx="111100" cy="6858000"/>
          </a:xfrm>
          <a:prstGeom prst="rect">
            <a:avLst/>
          </a:prstGeom>
          <a:solidFill>
            <a:srgbClr val="DB2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그림 10" descr="텍스트, 그래픽, 스크린샷, 폰트이(가) 표시된 사진&#10;&#10;자동 생성된 설명">
            <a:extLst>
              <a:ext uri="{FF2B5EF4-FFF2-40B4-BE49-F238E27FC236}">
                <a16:creationId xmlns:a16="http://schemas.microsoft.com/office/drawing/2014/main" id="{500D0AF4-5653-1520-3BA4-9B91A3DA2187}"/>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3806" t="24576" r="24927" b="24575"/>
          <a:stretch/>
        </p:blipFill>
        <p:spPr>
          <a:xfrm>
            <a:off x="10477285" y="-1"/>
            <a:ext cx="1540148" cy="684539"/>
          </a:xfrm>
          <a:prstGeom prst="rect">
            <a:avLst/>
          </a:prstGeom>
        </p:spPr>
      </p:pic>
      <p:pic>
        <p:nvPicPr>
          <p:cNvPr id="12" name="그림 11" descr="로고, 폰트, 그래픽, 상징이(가) 표시된 사진&#10;&#10;자동 생성된 설명">
            <a:extLst>
              <a:ext uri="{FF2B5EF4-FFF2-40B4-BE49-F238E27FC236}">
                <a16:creationId xmlns:a16="http://schemas.microsoft.com/office/drawing/2014/main" id="{B803F5D9-47DD-D940-A711-7EB1F197131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988484" y="87666"/>
            <a:ext cx="1441176" cy="440830"/>
          </a:xfrm>
          <a:prstGeom prst="rect">
            <a:avLst/>
          </a:prstGeom>
        </p:spPr>
      </p:pic>
      <p:sp>
        <p:nvSpPr>
          <p:cNvPr id="18" name="자유형: 도형 17">
            <a:extLst>
              <a:ext uri="{FF2B5EF4-FFF2-40B4-BE49-F238E27FC236}">
                <a16:creationId xmlns:a16="http://schemas.microsoft.com/office/drawing/2014/main" id="{6C652213-6070-CCB2-65C8-16145873E676}"/>
              </a:ext>
            </a:extLst>
          </p:cNvPr>
          <p:cNvSpPr/>
          <p:nvPr userDrawn="1"/>
        </p:nvSpPr>
        <p:spPr>
          <a:xfrm>
            <a:off x="1" y="174239"/>
            <a:ext cx="8813916" cy="718726"/>
          </a:xfrm>
          <a:custGeom>
            <a:avLst/>
            <a:gdLst>
              <a:gd name="connsiteX0" fmla="*/ 0 w 5762625"/>
              <a:gd name="connsiteY0" fmla="*/ 0 h 684538"/>
              <a:gd name="connsiteX1" fmla="*/ 5762625 w 5762625"/>
              <a:gd name="connsiteY1" fmla="*/ 0 h 684538"/>
              <a:gd name="connsiteX2" fmla="*/ 5762625 w 5762625"/>
              <a:gd name="connsiteY2" fmla="*/ 684538 h 684538"/>
              <a:gd name="connsiteX3" fmla="*/ 0 w 5762625"/>
              <a:gd name="connsiteY3" fmla="*/ 684538 h 684538"/>
            </a:gdLst>
            <a:ahLst/>
            <a:cxnLst>
              <a:cxn ang="0">
                <a:pos x="connsiteX0" y="connsiteY0"/>
              </a:cxn>
              <a:cxn ang="0">
                <a:pos x="connsiteX1" y="connsiteY1"/>
              </a:cxn>
              <a:cxn ang="0">
                <a:pos x="connsiteX2" y="connsiteY2"/>
              </a:cxn>
              <a:cxn ang="0">
                <a:pos x="connsiteX3" y="connsiteY3"/>
              </a:cxn>
            </a:cxnLst>
            <a:rect l="l" t="t" r="r" b="b"/>
            <a:pathLst>
              <a:path w="5762625" h="684538">
                <a:moveTo>
                  <a:pt x="0" y="0"/>
                </a:moveTo>
                <a:lnTo>
                  <a:pt x="5762625" y="0"/>
                </a:lnTo>
                <a:lnTo>
                  <a:pt x="5762625" y="684538"/>
                </a:lnTo>
                <a:lnTo>
                  <a:pt x="0" y="684538"/>
                </a:lnTo>
                <a:close/>
              </a:path>
            </a:pathLst>
          </a:custGeom>
          <a:gradFill flip="none" rotWithShape="1">
            <a:gsLst>
              <a:gs pos="0">
                <a:schemeClr val="bg1"/>
              </a:gs>
              <a:gs pos="81000">
                <a:srgbClr val="DB2414"/>
              </a:gs>
            </a:gsLst>
            <a:lin ang="108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자유형: 도형 18">
            <a:extLst>
              <a:ext uri="{FF2B5EF4-FFF2-40B4-BE49-F238E27FC236}">
                <a16:creationId xmlns:a16="http://schemas.microsoft.com/office/drawing/2014/main" id="{EF5E0784-3F92-B2B7-F12C-82BF6ADA44B9}"/>
              </a:ext>
            </a:extLst>
          </p:cNvPr>
          <p:cNvSpPr/>
          <p:nvPr userDrawn="1"/>
        </p:nvSpPr>
        <p:spPr>
          <a:xfrm>
            <a:off x="0" y="63499"/>
            <a:ext cx="8813917" cy="718726"/>
          </a:xfrm>
          <a:custGeom>
            <a:avLst/>
            <a:gdLst>
              <a:gd name="connsiteX0" fmla="*/ 0 w 5762625"/>
              <a:gd name="connsiteY0" fmla="*/ 0 h 684538"/>
              <a:gd name="connsiteX1" fmla="*/ 5762625 w 5762625"/>
              <a:gd name="connsiteY1" fmla="*/ 0 h 684538"/>
              <a:gd name="connsiteX2" fmla="*/ 5762625 w 5762625"/>
              <a:gd name="connsiteY2" fmla="*/ 684538 h 684538"/>
              <a:gd name="connsiteX3" fmla="*/ 0 w 5762625"/>
              <a:gd name="connsiteY3" fmla="*/ 684538 h 684538"/>
            </a:gdLst>
            <a:ahLst/>
            <a:cxnLst>
              <a:cxn ang="0">
                <a:pos x="connsiteX0" y="connsiteY0"/>
              </a:cxn>
              <a:cxn ang="0">
                <a:pos x="connsiteX1" y="connsiteY1"/>
              </a:cxn>
              <a:cxn ang="0">
                <a:pos x="connsiteX2" y="connsiteY2"/>
              </a:cxn>
              <a:cxn ang="0">
                <a:pos x="connsiteX3" y="connsiteY3"/>
              </a:cxn>
            </a:cxnLst>
            <a:rect l="l" t="t" r="r" b="b"/>
            <a:pathLst>
              <a:path w="5762625" h="684538">
                <a:moveTo>
                  <a:pt x="0" y="0"/>
                </a:moveTo>
                <a:lnTo>
                  <a:pt x="5762625" y="0"/>
                </a:lnTo>
                <a:lnTo>
                  <a:pt x="5762625" y="684538"/>
                </a:lnTo>
                <a:lnTo>
                  <a:pt x="0" y="684538"/>
                </a:lnTo>
                <a:close/>
              </a:path>
            </a:pathLst>
          </a:custGeom>
          <a:gradFill flip="none" rotWithShape="1">
            <a:gsLst>
              <a:gs pos="0">
                <a:schemeClr val="bg1"/>
              </a:gs>
              <a:gs pos="81000">
                <a:srgbClr val="505B54"/>
              </a:gs>
            </a:gsLst>
            <a:lin ang="108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id="{AE664200-34C6-0322-1C87-7AE023A9C5A4}"/>
              </a:ext>
            </a:extLst>
          </p:cNvPr>
          <p:cNvSpPr txBox="1"/>
          <p:nvPr userDrawn="1"/>
        </p:nvSpPr>
        <p:spPr>
          <a:xfrm>
            <a:off x="177800" y="78013"/>
            <a:ext cx="3067050" cy="646331"/>
          </a:xfrm>
          <a:prstGeom prst="rect">
            <a:avLst/>
          </a:prstGeom>
          <a:noFill/>
        </p:spPr>
        <p:txBody>
          <a:bodyPr wrap="square" rtlCol="0">
            <a:spAutoFit/>
          </a:bodyPr>
          <a:lstStyle/>
          <a:p>
            <a:pPr algn="l"/>
            <a:r>
              <a:rPr lang="en-US" sz="3600" b="1" dirty="0">
                <a:solidFill>
                  <a:schemeClr val="bg1"/>
                </a:solidFill>
                <a:latin typeface="Arial" panose="020B0604020202020204" pitchFamily="34" charset="0"/>
                <a:cs typeface="Arial" panose="020B0604020202020204" pitchFamily="34" charset="0"/>
              </a:rPr>
              <a:t>Methods</a:t>
            </a:r>
          </a:p>
        </p:txBody>
      </p:sp>
      <p:sp>
        <p:nvSpPr>
          <p:cNvPr id="2" name="슬라이드 번호 개체 틀 3">
            <a:extLst>
              <a:ext uri="{FF2B5EF4-FFF2-40B4-BE49-F238E27FC236}">
                <a16:creationId xmlns:a16="http://schemas.microsoft.com/office/drawing/2014/main" id="{CEA2F85D-6010-0830-3739-8950FD4A6523}"/>
              </a:ext>
            </a:extLst>
          </p:cNvPr>
          <p:cNvSpPr txBox="1">
            <a:spLocks/>
          </p:cNvSpPr>
          <p:nvPr userDrawn="1"/>
        </p:nvSpPr>
        <p:spPr>
          <a:xfrm>
            <a:off x="5892560" y="6492875"/>
            <a:ext cx="40687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E27330-0CB1-4348-B94F-8CBB99D9ECB2}" type="slidenum">
              <a:rPr lang="en-US" smtClean="0"/>
              <a:pPr/>
              <a:t>‹#›</a:t>
            </a:fld>
            <a:endParaRPr lang="en-US" dirty="0"/>
          </a:p>
        </p:txBody>
      </p:sp>
    </p:spTree>
    <p:extLst>
      <p:ext uri="{BB962C8B-B14F-4D97-AF65-F5344CB8AC3E}">
        <p14:creationId xmlns:p14="http://schemas.microsoft.com/office/powerpoint/2010/main" val="492933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sults">
    <p:spTree>
      <p:nvGrpSpPr>
        <p:cNvPr id="1" name=""/>
        <p:cNvGrpSpPr/>
        <p:nvPr/>
      </p:nvGrpSpPr>
      <p:grpSpPr>
        <a:xfrm>
          <a:off x="0" y="0"/>
          <a:ext cx="0" cy="0"/>
          <a:chOff x="0" y="0"/>
          <a:chExt cx="0" cy="0"/>
        </a:xfrm>
      </p:grpSpPr>
      <p:sp>
        <p:nvSpPr>
          <p:cNvPr id="9" name="슬라이드 번호 개체 틀 3">
            <a:extLst>
              <a:ext uri="{FF2B5EF4-FFF2-40B4-BE49-F238E27FC236}">
                <a16:creationId xmlns:a16="http://schemas.microsoft.com/office/drawing/2014/main" id="{15CFEB0E-6398-A888-9479-BD65BC4CA4B6}"/>
              </a:ext>
            </a:extLst>
          </p:cNvPr>
          <p:cNvSpPr>
            <a:spLocks noGrp="1"/>
          </p:cNvSpPr>
          <p:nvPr>
            <p:ph type="sldNum" sz="quarter" idx="12"/>
          </p:nvPr>
        </p:nvSpPr>
        <p:spPr>
          <a:xfrm>
            <a:off x="5892560" y="6492875"/>
            <a:ext cx="406879" cy="365125"/>
          </a:xfrm>
        </p:spPr>
        <p:txBody>
          <a:bodyPr/>
          <a:lstStyle>
            <a:lvl1pPr>
              <a:defRPr b="1">
                <a:solidFill>
                  <a:schemeClr val="tx1"/>
                </a:solidFill>
              </a:defRPr>
            </a:lvl1pPr>
          </a:lstStyle>
          <a:p>
            <a:fld id="{B3E27330-0CB1-4348-B94F-8CBB99D9ECB2}" type="slidenum">
              <a:rPr lang="en-US" smtClean="0"/>
              <a:pPr/>
              <a:t>‹#›</a:t>
            </a:fld>
            <a:endParaRPr lang="en-US" dirty="0"/>
          </a:p>
        </p:txBody>
      </p:sp>
      <p:sp>
        <p:nvSpPr>
          <p:cNvPr id="10" name="직사각형 9">
            <a:extLst>
              <a:ext uri="{FF2B5EF4-FFF2-40B4-BE49-F238E27FC236}">
                <a16:creationId xmlns:a16="http://schemas.microsoft.com/office/drawing/2014/main" id="{B0D1AAA2-A02A-24AB-4180-841908DC92FA}"/>
              </a:ext>
            </a:extLst>
          </p:cNvPr>
          <p:cNvSpPr/>
          <p:nvPr userDrawn="1"/>
        </p:nvSpPr>
        <p:spPr>
          <a:xfrm>
            <a:off x="12080900" y="0"/>
            <a:ext cx="111100" cy="6858000"/>
          </a:xfrm>
          <a:prstGeom prst="rect">
            <a:avLst/>
          </a:prstGeom>
          <a:solidFill>
            <a:srgbClr val="DB2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그림 10" descr="텍스트, 그래픽, 스크린샷, 폰트이(가) 표시된 사진&#10;&#10;자동 생성된 설명">
            <a:extLst>
              <a:ext uri="{FF2B5EF4-FFF2-40B4-BE49-F238E27FC236}">
                <a16:creationId xmlns:a16="http://schemas.microsoft.com/office/drawing/2014/main" id="{D5BB7D2F-5575-68C2-A58D-96ED1FB86B8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3806" t="24576" r="24927" b="24575"/>
          <a:stretch/>
        </p:blipFill>
        <p:spPr>
          <a:xfrm>
            <a:off x="10477285" y="-1"/>
            <a:ext cx="1540148" cy="684539"/>
          </a:xfrm>
          <a:prstGeom prst="rect">
            <a:avLst/>
          </a:prstGeom>
        </p:spPr>
      </p:pic>
      <p:pic>
        <p:nvPicPr>
          <p:cNvPr id="12" name="그림 11" descr="로고, 폰트, 그래픽, 상징이(가) 표시된 사진&#10;&#10;자동 생성된 설명">
            <a:extLst>
              <a:ext uri="{FF2B5EF4-FFF2-40B4-BE49-F238E27FC236}">
                <a16:creationId xmlns:a16="http://schemas.microsoft.com/office/drawing/2014/main" id="{DD78F453-D92F-104A-3D5D-4CF89B4ED6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988484" y="87666"/>
            <a:ext cx="1441176" cy="440830"/>
          </a:xfrm>
          <a:prstGeom prst="rect">
            <a:avLst/>
          </a:prstGeom>
        </p:spPr>
      </p:pic>
      <p:sp>
        <p:nvSpPr>
          <p:cNvPr id="15" name="자유형: 도형 14">
            <a:extLst>
              <a:ext uri="{FF2B5EF4-FFF2-40B4-BE49-F238E27FC236}">
                <a16:creationId xmlns:a16="http://schemas.microsoft.com/office/drawing/2014/main" id="{C08D0103-15FB-958D-39D0-66BDDCB39107}"/>
              </a:ext>
            </a:extLst>
          </p:cNvPr>
          <p:cNvSpPr/>
          <p:nvPr userDrawn="1"/>
        </p:nvSpPr>
        <p:spPr>
          <a:xfrm>
            <a:off x="1" y="174239"/>
            <a:ext cx="8813916" cy="718726"/>
          </a:xfrm>
          <a:custGeom>
            <a:avLst/>
            <a:gdLst>
              <a:gd name="connsiteX0" fmla="*/ 0 w 5762625"/>
              <a:gd name="connsiteY0" fmla="*/ 0 h 684538"/>
              <a:gd name="connsiteX1" fmla="*/ 5762625 w 5762625"/>
              <a:gd name="connsiteY1" fmla="*/ 0 h 684538"/>
              <a:gd name="connsiteX2" fmla="*/ 5762625 w 5762625"/>
              <a:gd name="connsiteY2" fmla="*/ 684538 h 684538"/>
              <a:gd name="connsiteX3" fmla="*/ 0 w 5762625"/>
              <a:gd name="connsiteY3" fmla="*/ 684538 h 684538"/>
            </a:gdLst>
            <a:ahLst/>
            <a:cxnLst>
              <a:cxn ang="0">
                <a:pos x="connsiteX0" y="connsiteY0"/>
              </a:cxn>
              <a:cxn ang="0">
                <a:pos x="connsiteX1" y="connsiteY1"/>
              </a:cxn>
              <a:cxn ang="0">
                <a:pos x="connsiteX2" y="connsiteY2"/>
              </a:cxn>
              <a:cxn ang="0">
                <a:pos x="connsiteX3" y="connsiteY3"/>
              </a:cxn>
            </a:cxnLst>
            <a:rect l="l" t="t" r="r" b="b"/>
            <a:pathLst>
              <a:path w="5762625" h="684538">
                <a:moveTo>
                  <a:pt x="0" y="0"/>
                </a:moveTo>
                <a:lnTo>
                  <a:pt x="5762625" y="0"/>
                </a:lnTo>
                <a:lnTo>
                  <a:pt x="5762625" y="684538"/>
                </a:lnTo>
                <a:lnTo>
                  <a:pt x="0" y="684538"/>
                </a:lnTo>
                <a:close/>
              </a:path>
            </a:pathLst>
          </a:custGeom>
          <a:gradFill flip="none" rotWithShape="1">
            <a:gsLst>
              <a:gs pos="0">
                <a:schemeClr val="bg1"/>
              </a:gs>
              <a:gs pos="81000">
                <a:srgbClr val="DB2414"/>
              </a:gs>
            </a:gsLst>
            <a:lin ang="108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자유형: 도형 15">
            <a:extLst>
              <a:ext uri="{FF2B5EF4-FFF2-40B4-BE49-F238E27FC236}">
                <a16:creationId xmlns:a16="http://schemas.microsoft.com/office/drawing/2014/main" id="{71472368-5B33-2032-B674-0F0C5227EFC1}"/>
              </a:ext>
            </a:extLst>
          </p:cNvPr>
          <p:cNvSpPr/>
          <p:nvPr userDrawn="1"/>
        </p:nvSpPr>
        <p:spPr>
          <a:xfrm>
            <a:off x="0" y="63499"/>
            <a:ext cx="8813917" cy="718726"/>
          </a:xfrm>
          <a:custGeom>
            <a:avLst/>
            <a:gdLst>
              <a:gd name="connsiteX0" fmla="*/ 0 w 5762625"/>
              <a:gd name="connsiteY0" fmla="*/ 0 h 684538"/>
              <a:gd name="connsiteX1" fmla="*/ 5762625 w 5762625"/>
              <a:gd name="connsiteY1" fmla="*/ 0 h 684538"/>
              <a:gd name="connsiteX2" fmla="*/ 5762625 w 5762625"/>
              <a:gd name="connsiteY2" fmla="*/ 684538 h 684538"/>
              <a:gd name="connsiteX3" fmla="*/ 0 w 5762625"/>
              <a:gd name="connsiteY3" fmla="*/ 684538 h 684538"/>
            </a:gdLst>
            <a:ahLst/>
            <a:cxnLst>
              <a:cxn ang="0">
                <a:pos x="connsiteX0" y="connsiteY0"/>
              </a:cxn>
              <a:cxn ang="0">
                <a:pos x="connsiteX1" y="connsiteY1"/>
              </a:cxn>
              <a:cxn ang="0">
                <a:pos x="connsiteX2" y="connsiteY2"/>
              </a:cxn>
              <a:cxn ang="0">
                <a:pos x="connsiteX3" y="connsiteY3"/>
              </a:cxn>
            </a:cxnLst>
            <a:rect l="l" t="t" r="r" b="b"/>
            <a:pathLst>
              <a:path w="5762625" h="684538">
                <a:moveTo>
                  <a:pt x="0" y="0"/>
                </a:moveTo>
                <a:lnTo>
                  <a:pt x="5762625" y="0"/>
                </a:lnTo>
                <a:lnTo>
                  <a:pt x="5762625" y="684538"/>
                </a:lnTo>
                <a:lnTo>
                  <a:pt x="0" y="684538"/>
                </a:lnTo>
                <a:close/>
              </a:path>
            </a:pathLst>
          </a:custGeom>
          <a:gradFill flip="none" rotWithShape="1">
            <a:gsLst>
              <a:gs pos="0">
                <a:schemeClr val="bg1"/>
              </a:gs>
              <a:gs pos="81000">
                <a:srgbClr val="505B54"/>
              </a:gs>
            </a:gsLst>
            <a:lin ang="108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Box 17">
            <a:extLst>
              <a:ext uri="{FF2B5EF4-FFF2-40B4-BE49-F238E27FC236}">
                <a16:creationId xmlns:a16="http://schemas.microsoft.com/office/drawing/2014/main" id="{C9316D4C-37F8-483E-D8D8-48EFFC44C969}"/>
              </a:ext>
            </a:extLst>
          </p:cNvPr>
          <p:cNvSpPr txBox="1"/>
          <p:nvPr userDrawn="1"/>
        </p:nvSpPr>
        <p:spPr>
          <a:xfrm>
            <a:off x="177800" y="78013"/>
            <a:ext cx="3067050" cy="646331"/>
          </a:xfrm>
          <a:prstGeom prst="rect">
            <a:avLst/>
          </a:prstGeom>
          <a:noFill/>
        </p:spPr>
        <p:txBody>
          <a:bodyPr wrap="square" rtlCol="0">
            <a:spAutoFit/>
          </a:bodyPr>
          <a:lstStyle/>
          <a:p>
            <a:pPr algn="l"/>
            <a:r>
              <a:rPr lang="en-US" sz="3600" b="1" dirty="0">
                <a:solidFill>
                  <a:schemeClr val="bg1"/>
                </a:solidFill>
                <a:latin typeface="Arial" panose="020B0604020202020204" pitchFamily="34" charset="0"/>
                <a:cs typeface="Arial" panose="020B0604020202020204" pitchFamily="34" charset="0"/>
              </a:rPr>
              <a:t>Results</a:t>
            </a:r>
          </a:p>
        </p:txBody>
      </p:sp>
    </p:spTree>
    <p:extLst>
      <p:ext uri="{BB962C8B-B14F-4D97-AF65-F5344CB8AC3E}">
        <p14:creationId xmlns:p14="http://schemas.microsoft.com/office/powerpoint/2010/main" val="197226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C47371FF-E03A-98D9-43B5-8306487F40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텍스트 개체 틀 2">
            <a:extLst>
              <a:ext uri="{FF2B5EF4-FFF2-40B4-BE49-F238E27FC236}">
                <a16:creationId xmlns:a16="http://schemas.microsoft.com/office/drawing/2014/main" id="{4086073A-066F-BE20-356B-ABB2A8E850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4" name="날짜 개체 틀 3">
            <a:extLst>
              <a:ext uri="{FF2B5EF4-FFF2-40B4-BE49-F238E27FC236}">
                <a16:creationId xmlns:a16="http://schemas.microsoft.com/office/drawing/2014/main" id="{BEC3C5A9-DDB1-34BE-08B1-158DA049AE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바닥글 개체 틀 4">
            <a:extLst>
              <a:ext uri="{FF2B5EF4-FFF2-40B4-BE49-F238E27FC236}">
                <a16:creationId xmlns:a16="http://schemas.microsoft.com/office/drawing/2014/main" id="{5E90362D-0BCD-1DEF-F30F-57629FE4DB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슬라이드 번호 개체 틀 5">
            <a:extLst>
              <a:ext uri="{FF2B5EF4-FFF2-40B4-BE49-F238E27FC236}">
                <a16:creationId xmlns:a16="http://schemas.microsoft.com/office/drawing/2014/main" id="{39E38B3A-C0AD-17A5-7412-D6853A4730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E27330-0CB1-4348-B94F-8CBB99D9ECB2}" type="slidenum">
              <a:rPr lang="en-US" smtClean="0"/>
              <a:t>‹#›</a:t>
            </a:fld>
            <a:endParaRPr lang="en-US"/>
          </a:p>
        </p:txBody>
      </p:sp>
    </p:spTree>
    <p:extLst>
      <p:ext uri="{BB962C8B-B14F-4D97-AF65-F5344CB8AC3E}">
        <p14:creationId xmlns:p14="http://schemas.microsoft.com/office/powerpoint/2010/main" val="2319655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59"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42.wmf"/><Relationship Id="rId2" Type="http://schemas.openxmlformats.org/officeDocument/2006/relationships/notesSlide" Target="../notesSlides/notesSlide10.xml"/><Relationship Id="rId16" Type="http://schemas.openxmlformats.org/officeDocument/2006/relationships/image" Target="../media/image44.jpg"/><Relationship Id="rId1" Type="http://schemas.openxmlformats.org/officeDocument/2006/relationships/slideLayout" Target="../slideLayouts/slideLayout9.xml"/><Relationship Id="rId6" Type="http://schemas.openxmlformats.org/officeDocument/2006/relationships/image" Target="../media/image39.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image" Target="../media/image33.png"/><Relationship Id="rId10" Type="http://schemas.openxmlformats.org/officeDocument/2006/relationships/image" Target="../media/image41.wmf"/><Relationship Id="rId4" Type="http://schemas.openxmlformats.org/officeDocument/2006/relationships/image" Target="../media/image38.wmf"/><Relationship Id="rId9" Type="http://schemas.openxmlformats.org/officeDocument/2006/relationships/oleObject" Target="../embeddings/oleObject5.bin"/><Relationship Id="rId14" Type="http://schemas.openxmlformats.org/officeDocument/2006/relationships/image" Target="../media/image43.wmf"/></Relationships>
</file>

<file path=ppt/slides/_rels/slide11.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6.wmf"/><Relationship Id="rId5" Type="http://schemas.openxmlformats.org/officeDocument/2006/relationships/oleObject" Target="../embeddings/oleObject9.bin"/><Relationship Id="rId4" Type="http://schemas.openxmlformats.org/officeDocument/2006/relationships/image" Target="../media/image45.wmf"/></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wmf"/><Relationship Id="rId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oleObject" Target="../embeddings/oleObject12.bin"/><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49.png"/><Relationship Id="rId4" Type="http://schemas.openxmlformats.org/officeDocument/2006/relationships/image" Target="../media/image50.wmf"/><Relationship Id="rId9" Type="http://schemas.openxmlformats.org/officeDocument/2006/relationships/image" Target="../media/image46.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2.wmf"/><Relationship Id="rId5" Type="http://schemas.openxmlformats.org/officeDocument/2006/relationships/oleObject" Target="../embeddings/oleObject15.bin"/><Relationship Id="rId4" Type="http://schemas.openxmlformats.org/officeDocument/2006/relationships/image" Target="../media/image51.wmf"/></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chart" Target="../charts/char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gif"/><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1.bin"/><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wmf"/></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27B726F-F228-948A-E8E2-D32949C62292}"/>
              </a:ext>
            </a:extLst>
          </p:cNvPr>
          <p:cNvSpPr>
            <a:spLocks noGrp="1"/>
          </p:cNvSpPr>
          <p:nvPr>
            <p:ph type="ctrTitle"/>
          </p:nvPr>
        </p:nvSpPr>
        <p:spPr>
          <a:xfrm>
            <a:off x="394300" y="1563917"/>
            <a:ext cx="10744200" cy="1219200"/>
          </a:xfrm>
        </p:spPr>
        <p:txBody>
          <a:bodyPr anchor="ctr">
            <a:noAutofit/>
          </a:bodyPr>
          <a:lstStyle/>
          <a:p>
            <a:pPr algn="l"/>
            <a:r>
              <a:rPr lang="en-US" sz="3200" dirty="0">
                <a:solidFill>
                  <a:srgbClr val="505B54"/>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Fabrication of Hetero-epitaxy SrCoO</a:t>
            </a:r>
            <a:r>
              <a:rPr lang="en-US" sz="3200" baseline="-25000" dirty="0">
                <a:solidFill>
                  <a:srgbClr val="505B54"/>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2.5</a:t>
            </a:r>
            <a:r>
              <a:rPr lang="en-US" sz="3200" dirty="0">
                <a:solidFill>
                  <a:srgbClr val="505B54"/>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/SrRuO</a:t>
            </a:r>
            <a:r>
              <a:rPr lang="en-US" sz="3200" baseline="-25000" dirty="0">
                <a:solidFill>
                  <a:srgbClr val="505B54"/>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r>
              <a:rPr lang="en-US" sz="3200" dirty="0">
                <a:solidFill>
                  <a:srgbClr val="505B54"/>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Freestanding Thin Films for RRAM Application</a:t>
            </a:r>
          </a:p>
        </p:txBody>
      </p:sp>
      <p:sp>
        <p:nvSpPr>
          <p:cNvPr id="3" name="부제목 2">
            <a:extLst>
              <a:ext uri="{FF2B5EF4-FFF2-40B4-BE49-F238E27FC236}">
                <a16:creationId xmlns:a16="http://schemas.microsoft.com/office/drawing/2014/main" id="{8791E095-44C3-0FBF-6C4B-CCE1D35ECC1D}"/>
              </a:ext>
            </a:extLst>
          </p:cNvPr>
          <p:cNvSpPr>
            <a:spLocks noGrp="1"/>
          </p:cNvSpPr>
          <p:nvPr>
            <p:ph type="subTitle" idx="1"/>
          </p:nvPr>
        </p:nvSpPr>
        <p:spPr>
          <a:xfrm>
            <a:off x="394300" y="2810609"/>
            <a:ext cx="9144000" cy="764381"/>
          </a:xfrm>
        </p:spPr>
        <p:txBody>
          <a:bodyPr anchor="ctr">
            <a:normAutofit/>
          </a:bodyPr>
          <a:lstStyle/>
          <a:p>
            <a:pPr algn="l"/>
            <a:r>
              <a:rPr lang="en-US" altLang="ko-KR" sz="2000" b="1" dirty="0" err="1">
                <a:solidFill>
                  <a:srgbClr val="505B55"/>
                </a:solidFill>
                <a:latin typeface="Arial" panose="020B0604020202020204" pitchFamily="34" charset="0"/>
                <a:cs typeface="Arial" panose="020B0604020202020204" pitchFamily="34" charset="0"/>
              </a:rPr>
              <a:t>Eunseok</a:t>
            </a:r>
            <a:r>
              <a:rPr lang="en-US" altLang="ko-KR" sz="2000" b="1" dirty="0">
                <a:solidFill>
                  <a:srgbClr val="505B55"/>
                </a:solidFill>
                <a:latin typeface="Arial" panose="020B0604020202020204" pitchFamily="34" charset="0"/>
                <a:cs typeface="Arial" panose="020B0604020202020204" pitchFamily="34" charset="0"/>
              </a:rPr>
              <a:t> Choi</a:t>
            </a:r>
            <a:r>
              <a:rPr lang="en-US" altLang="ko-KR" sz="2000" dirty="0">
                <a:latin typeface="Arial" panose="020B0604020202020204" pitchFamily="34" charset="0"/>
                <a:cs typeface="Arial" panose="020B0604020202020204" pitchFamily="34" charset="0"/>
              </a:rPr>
              <a:t>,  </a:t>
            </a:r>
            <a:r>
              <a:rPr lang="en-US" altLang="ko-KR" sz="2000" b="1" dirty="0" err="1">
                <a:latin typeface="Arial" panose="020B0604020202020204" pitchFamily="34" charset="0"/>
                <a:cs typeface="Arial" panose="020B0604020202020204" pitchFamily="34" charset="0"/>
              </a:rPr>
              <a:t>Sanghan</a:t>
            </a:r>
            <a:r>
              <a:rPr lang="en-US" altLang="ko-KR" sz="2000" b="1" dirty="0">
                <a:latin typeface="Arial" panose="020B0604020202020204" pitchFamily="34" charset="0"/>
                <a:cs typeface="Arial" panose="020B0604020202020204" pitchFamily="34" charset="0"/>
              </a:rPr>
              <a:t> Lee*</a:t>
            </a:r>
            <a:endParaRPr lang="en-US" sz="2000" b="1" dirty="0">
              <a:latin typeface="Arial" panose="020B0604020202020204" pitchFamily="34" charset="0"/>
              <a:cs typeface="Arial" panose="020B0604020202020204" pitchFamily="34" charset="0"/>
            </a:endParaRPr>
          </a:p>
        </p:txBody>
      </p:sp>
      <p:pic>
        <p:nvPicPr>
          <p:cNvPr id="11" name="그림 10">
            <a:extLst>
              <a:ext uri="{FF2B5EF4-FFF2-40B4-BE49-F238E27FC236}">
                <a16:creationId xmlns:a16="http://schemas.microsoft.com/office/drawing/2014/main" id="{FE0C86F0-0A66-DA68-64CF-F27856B918E8}"/>
              </a:ext>
            </a:extLst>
          </p:cNvPr>
          <p:cNvPicPr>
            <a:picLocks noChangeAspect="1"/>
          </p:cNvPicPr>
          <p:nvPr/>
        </p:nvPicPr>
        <p:blipFill>
          <a:blip r:embed="rId3"/>
          <a:stretch>
            <a:fillRect/>
          </a:stretch>
        </p:blipFill>
        <p:spPr>
          <a:xfrm>
            <a:off x="1" y="0"/>
            <a:ext cx="3924299" cy="684539"/>
          </a:xfrm>
          <a:prstGeom prst="rect">
            <a:avLst/>
          </a:prstGeom>
        </p:spPr>
      </p:pic>
      <p:sp>
        <p:nvSpPr>
          <p:cNvPr id="13" name="TextBox 12">
            <a:extLst>
              <a:ext uri="{FF2B5EF4-FFF2-40B4-BE49-F238E27FC236}">
                <a16:creationId xmlns:a16="http://schemas.microsoft.com/office/drawing/2014/main" id="{79989DEA-A57B-C1BD-98D3-1422676842D2}"/>
              </a:ext>
            </a:extLst>
          </p:cNvPr>
          <p:cNvSpPr txBox="1"/>
          <p:nvPr/>
        </p:nvSpPr>
        <p:spPr>
          <a:xfrm>
            <a:off x="394300" y="1194585"/>
            <a:ext cx="6096000" cy="369332"/>
          </a:xfrm>
          <a:prstGeom prst="rect">
            <a:avLst/>
          </a:prstGeom>
          <a:noFill/>
        </p:spPr>
        <p:txBody>
          <a:bodyPr wrap="square">
            <a:spAutoFit/>
          </a:bodyPr>
          <a:lstStyle/>
          <a:p>
            <a:r>
              <a:rPr lang="en-US" altLang="ko-KR" b="1" dirty="0">
                <a:solidFill>
                  <a:srgbClr val="C51064"/>
                </a:solidFill>
                <a:latin typeface="Arial" panose="020B0604020202020204" pitchFamily="34" charset="0"/>
                <a:cs typeface="Arial" panose="020B0604020202020204" pitchFamily="34" charset="0"/>
              </a:rPr>
              <a:t>KCS 2024 - </a:t>
            </a:r>
            <a:r>
              <a:rPr lang="en-US" b="1" dirty="0">
                <a:solidFill>
                  <a:srgbClr val="C51064"/>
                </a:solidFill>
                <a:latin typeface="Arial" panose="020B0604020202020204" pitchFamily="34" charset="0"/>
                <a:cs typeface="Arial" panose="020B0604020202020204" pitchFamily="34" charset="0"/>
              </a:rPr>
              <a:t>Material Growth &amp; Characterization</a:t>
            </a:r>
          </a:p>
        </p:txBody>
      </p:sp>
      <p:sp>
        <p:nvSpPr>
          <p:cNvPr id="15" name="TextBox 14">
            <a:extLst>
              <a:ext uri="{FF2B5EF4-FFF2-40B4-BE49-F238E27FC236}">
                <a16:creationId xmlns:a16="http://schemas.microsoft.com/office/drawing/2014/main" id="{E524F3A5-55B4-CBAA-4B98-A9611E30D44F}"/>
              </a:ext>
            </a:extLst>
          </p:cNvPr>
          <p:cNvSpPr txBox="1"/>
          <p:nvPr/>
        </p:nvSpPr>
        <p:spPr>
          <a:xfrm>
            <a:off x="394300" y="3602483"/>
            <a:ext cx="6096000" cy="830997"/>
          </a:xfrm>
          <a:prstGeom prst="rect">
            <a:avLst/>
          </a:prstGeom>
          <a:noFill/>
        </p:spPr>
        <p:txBody>
          <a:bodyPr wrap="square">
            <a:spAutoFit/>
          </a:bodyPr>
          <a:lstStyle/>
          <a:p>
            <a:r>
              <a:rPr lang="en-US" sz="1600" i="1" kern="100" dirty="0">
                <a:solidFill>
                  <a:srgbClr val="00537D"/>
                </a:solidFill>
                <a:effectLst/>
                <a:latin typeface="Arial" panose="020B0604020202020204" pitchFamily="34" charset="0"/>
                <a:ea typeface="MS Mincho" panose="02020609040205080304" pitchFamily="49" charset="-128"/>
                <a:cs typeface="Arial" panose="020B0604020202020204" pitchFamily="34" charset="0"/>
              </a:rPr>
              <a:t>Sustainable Energy and Electronic Devices Lab. (SEED)</a:t>
            </a:r>
          </a:p>
          <a:p>
            <a:r>
              <a:rPr lang="en-US" sz="1600" i="1" kern="100" dirty="0">
                <a:effectLst/>
                <a:latin typeface="Arial" panose="020B0604020202020204" pitchFamily="34" charset="0"/>
                <a:ea typeface="MS Mincho" panose="02020609040205080304" pitchFamily="49" charset="-128"/>
                <a:cs typeface="Arial" panose="020B0604020202020204" pitchFamily="34" charset="0"/>
              </a:rPr>
              <a:t>School of Materials Science and Engineering (SMSE)</a:t>
            </a:r>
          </a:p>
          <a:p>
            <a:r>
              <a:rPr lang="en-US" sz="1600" i="1" kern="100" dirty="0">
                <a:effectLst/>
                <a:latin typeface="Arial" panose="020B0604020202020204" pitchFamily="34" charset="0"/>
                <a:ea typeface="MS Mincho" panose="02020609040205080304" pitchFamily="49" charset="-128"/>
                <a:cs typeface="Arial" panose="020B0604020202020204" pitchFamily="34" charset="0"/>
              </a:rPr>
              <a:t>Gwangju Institute of Science and Technology (</a:t>
            </a:r>
            <a:r>
              <a:rPr lang="en-US" sz="1600" i="1" kern="100" dirty="0">
                <a:solidFill>
                  <a:srgbClr val="DB2414"/>
                </a:solidFill>
                <a:effectLst/>
                <a:latin typeface="Arial" panose="020B0604020202020204" pitchFamily="34" charset="0"/>
                <a:ea typeface="MS Mincho" panose="02020609040205080304" pitchFamily="49" charset="-128"/>
                <a:cs typeface="Arial" panose="020B0604020202020204" pitchFamily="34" charset="0"/>
              </a:rPr>
              <a:t>G</a:t>
            </a:r>
            <a:r>
              <a:rPr lang="en-US" sz="1600" i="1" kern="100" dirty="0">
                <a:solidFill>
                  <a:srgbClr val="505B54"/>
                </a:solidFill>
                <a:effectLst/>
                <a:latin typeface="Arial" panose="020B0604020202020204" pitchFamily="34" charset="0"/>
                <a:ea typeface="MS Mincho" panose="02020609040205080304" pitchFamily="49" charset="-128"/>
                <a:cs typeface="Arial" panose="020B0604020202020204" pitchFamily="34" charset="0"/>
              </a:rPr>
              <a:t>IST</a:t>
            </a:r>
            <a:r>
              <a:rPr lang="en-US" sz="1600" i="1" kern="100" dirty="0">
                <a:effectLst/>
                <a:latin typeface="Arial" panose="020B0604020202020204" pitchFamily="34" charset="0"/>
                <a:ea typeface="MS Mincho" panose="02020609040205080304" pitchFamily="49" charset="-128"/>
                <a:cs typeface="Arial" panose="020B0604020202020204" pitchFamily="34" charset="0"/>
              </a:rPr>
              <a:t>)</a:t>
            </a:r>
          </a:p>
        </p:txBody>
      </p:sp>
      <p:pic>
        <p:nvPicPr>
          <p:cNvPr id="16" name="그림 15" descr="텍스트, 그래픽, 스크린샷, 폰트이(가) 표시된 사진&#10;&#10;자동 생성된 설명">
            <a:extLst>
              <a:ext uri="{FF2B5EF4-FFF2-40B4-BE49-F238E27FC236}">
                <a16:creationId xmlns:a16="http://schemas.microsoft.com/office/drawing/2014/main" id="{29E0355C-CB07-EA82-61BB-26AF6D70CAB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806" t="24576" r="24927" b="24575"/>
          <a:stretch/>
        </p:blipFill>
        <p:spPr>
          <a:xfrm>
            <a:off x="10477285" y="-1"/>
            <a:ext cx="1540148" cy="684539"/>
          </a:xfrm>
          <a:prstGeom prst="rect">
            <a:avLst/>
          </a:prstGeom>
        </p:spPr>
      </p:pic>
      <p:pic>
        <p:nvPicPr>
          <p:cNvPr id="17" name="그림 16" descr="로고, 폰트, 그래픽, 상징이(가) 표시된 사진&#10;&#10;자동 생성된 설명">
            <a:extLst>
              <a:ext uri="{FF2B5EF4-FFF2-40B4-BE49-F238E27FC236}">
                <a16:creationId xmlns:a16="http://schemas.microsoft.com/office/drawing/2014/main" id="{FBD7D480-632A-8A83-DBE1-2B2A1BEE70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88484" y="87666"/>
            <a:ext cx="1441176" cy="440830"/>
          </a:xfrm>
          <a:prstGeom prst="rect">
            <a:avLst/>
          </a:prstGeom>
        </p:spPr>
      </p:pic>
    </p:spTree>
    <p:extLst>
      <p:ext uri="{BB962C8B-B14F-4D97-AF65-F5344CB8AC3E}">
        <p14:creationId xmlns:p14="http://schemas.microsoft.com/office/powerpoint/2010/main" val="2957408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개체 19"/>
          <p:cNvGraphicFramePr>
            <a:graphicFrameLocks noChangeAspect="1"/>
          </p:cNvGraphicFramePr>
          <p:nvPr>
            <p:extLst>
              <p:ext uri="{D42A27DB-BD31-4B8C-83A1-F6EECF244321}">
                <p14:modId xmlns:p14="http://schemas.microsoft.com/office/powerpoint/2010/main" val="3964484740"/>
              </p:ext>
            </p:extLst>
          </p:nvPr>
        </p:nvGraphicFramePr>
        <p:xfrm>
          <a:off x="2846469" y="795030"/>
          <a:ext cx="7486650" cy="4873625"/>
        </p:xfrm>
        <a:graphic>
          <a:graphicData uri="http://schemas.openxmlformats.org/presentationml/2006/ole">
            <mc:AlternateContent xmlns:mc="http://schemas.openxmlformats.org/markup-compatibility/2006">
              <mc:Choice xmlns:v="urn:schemas-microsoft-com:vml" Requires="v">
                <p:oleObj name="Graph" r:id="rId3" imgW="11520000" imgH="7502760" progId="Origin95.Graph">
                  <p:embed/>
                </p:oleObj>
              </mc:Choice>
              <mc:Fallback>
                <p:oleObj name="Graph" r:id="rId3" imgW="11520000" imgH="7502760" progId="Origin95.Graph">
                  <p:embed/>
                  <p:pic>
                    <p:nvPicPr>
                      <p:cNvPr id="20" name="개체 19"/>
                      <p:cNvPicPr/>
                      <p:nvPr/>
                    </p:nvPicPr>
                    <p:blipFill>
                      <a:blip r:embed="rId4"/>
                      <a:stretch>
                        <a:fillRect/>
                      </a:stretch>
                    </p:blipFill>
                    <p:spPr>
                      <a:xfrm>
                        <a:off x="2846469" y="795030"/>
                        <a:ext cx="7486650" cy="4873625"/>
                      </a:xfrm>
                      <a:prstGeom prst="rect">
                        <a:avLst/>
                      </a:prstGeom>
                    </p:spPr>
                  </p:pic>
                </p:oleObj>
              </mc:Fallback>
            </mc:AlternateContent>
          </a:graphicData>
        </a:graphic>
      </p:graphicFrame>
      <p:grpSp>
        <p:nvGrpSpPr>
          <p:cNvPr id="16" name="그룹 15">
            <a:extLst>
              <a:ext uri="{FF2B5EF4-FFF2-40B4-BE49-F238E27FC236}">
                <a16:creationId xmlns:a16="http://schemas.microsoft.com/office/drawing/2014/main" id="{08D8E791-63E2-BE78-BD51-D0102EFDD0C6}"/>
              </a:ext>
            </a:extLst>
          </p:cNvPr>
          <p:cNvGrpSpPr/>
          <p:nvPr/>
        </p:nvGrpSpPr>
        <p:grpSpPr>
          <a:xfrm>
            <a:off x="3882416" y="1393086"/>
            <a:ext cx="2922792" cy="2237012"/>
            <a:chOff x="573088" y="1271588"/>
            <a:chExt cx="5216525" cy="3992562"/>
          </a:xfrm>
        </p:grpSpPr>
        <p:graphicFrame>
          <p:nvGraphicFramePr>
            <p:cNvPr id="17" name="개체 16">
              <a:extLst>
                <a:ext uri="{FF2B5EF4-FFF2-40B4-BE49-F238E27FC236}">
                  <a16:creationId xmlns:a16="http://schemas.microsoft.com/office/drawing/2014/main" id="{0738917F-D630-616E-7E02-E744CBD67FB1}"/>
                </a:ext>
              </a:extLst>
            </p:cNvPr>
            <p:cNvGraphicFramePr>
              <a:graphicFrameLocks noChangeAspect="1"/>
            </p:cNvGraphicFramePr>
            <p:nvPr>
              <p:extLst>
                <p:ext uri="{D42A27DB-BD31-4B8C-83A1-F6EECF244321}">
                  <p14:modId xmlns:p14="http://schemas.microsoft.com/office/powerpoint/2010/main" val="3015452118"/>
                </p:ext>
              </p:extLst>
            </p:nvPr>
          </p:nvGraphicFramePr>
          <p:xfrm>
            <a:off x="573088" y="1271588"/>
            <a:ext cx="5216525" cy="3992562"/>
          </p:xfrm>
          <a:graphic>
            <a:graphicData uri="http://schemas.openxmlformats.org/presentationml/2006/ole">
              <mc:AlternateContent xmlns:mc="http://schemas.openxmlformats.org/markup-compatibility/2006">
                <mc:Choice xmlns:v="urn:schemas-microsoft-com:vml" Requires="v">
                  <p:oleObj name="Graph" r:id="rId5" imgW="9802440" imgH="7502760" progId="Origin95.Graph">
                    <p:embed/>
                  </p:oleObj>
                </mc:Choice>
                <mc:Fallback>
                  <p:oleObj name="Graph" r:id="rId5" imgW="9802440" imgH="7502760" progId="Origin95.Graph">
                    <p:embed/>
                    <p:pic>
                      <p:nvPicPr>
                        <p:cNvPr id="2" name="개체 1"/>
                        <p:cNvPicPr/>
                        <p:nvPr/>
                      </p:nvPicPr>
                      <p:blipFill>
                        <a:blip r:embed="rId6"/>
                        <a:stretch>
                          <a:fillRect/>
                        </a:stretch>
                      </p:blipFill>
                      <p:spPr>
                        <a:xfrm>
                          <a:off x="573088" y="1271588"/>
                          <a:ext cx="5216525" cy="3992562"/>
                        </a:xfrm>
                        <a:prstGeom prst="rect">
                          <a:avLst/>
                        </a:prstGeom>
                      </p:spPr>
                    </p:pic>
                  </p:oleObj>
                </mc:Fallback>
              </mc:AlternateContent>
            </a:graphicData>
          </a:graphic>
        </p:graphicFrame>
        <p:cxnSp>
          <p:nvCxnSpPr>
            <p:cNvPr id="18" name="직선 연결선 17">
              <a:extLst>
                <a:ext uri="{FF2B5EF4-FFF2-40B4-BE49-F238E27FC236}">
                  <a16:creationId xmlns:a16="http://schemas.microsoft.com/office/drawing/2014/main" id="{1A42A723-3378-EF41-421A-C12369DB68D3}"/>
                </a:ext>
              </a:extLst>
            </p:cNvPr>
            <p:cNvCxnSpPr/>
            <p:nvPr/>
          </p:nvCxnSpPr>
          <p:spPr>
            <a:xfrm>
              <a:off x="2926080" y="3476038"/>
              <a:ext cx="0" cy="558080"/>
            </a:xfrm>
            <a:prstGeom prst="line">
              <a:avLst/>
            </a:prstGeom>
            <a:ln w="28575">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직선 연결선 18">
              <a:extLst>
                <a:ext uri="{FF2B5EF4-FFF2-40B4-BE49-F238E27FC236}">
                  <a16:creationId xmlns:a16="http://schemas.microsoft.com/office/drawing/2014/main" id="{814FA850-E45F-0251-4237-4ED586717FE1}"/>
                </a:ext>
              </a:extLst>
            </p:cNvPr>
            <p:cNvCxnSpPr/>
            <p:nvPr/>
          </p:nvCxnSpPr>
          <p:spPr>
            <a:xfrm>
              <a:off x="3270325" y="2614078"/>
              <a:ext cx="0" cy="55808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직선 연결선 21">
              <a:extLst>
                <a:ext uri="{FF2B5EF4-FFF2-40B4-BE49-F238E27FC236}">
                  <a16:creationId xmlns:a16="http://schemas.microsoft.com/office/drawing/2014/main" id="{76C33ECF-8741-27AF-3806-E690D4260A41}"/>
                </a:ext>
              </a:extLst>
            </p:cNvPr>
            <p:cNvCxnSpPr/>
            <p:nvPr/>
          </p:nvCxnSpPr>
          <p:spPr>
            <a:xfrm>
              <a:off x="3517751" y="2001077"/>
              <a:ext cx="0" cy="55808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grpSp>
      <p:graphicFrame>
        <p:nvGraphicFramePr>
          <p:cNvPr id="6" name="개체 5">
            <a:extLst>
              <a:ext uri="{FF2B5EF4-FFF2-40B4-BE49-F238E27FC236}">
                <a16:creationId xmlns:a16="http://schemas.microsoft.com/office/drawing/2014/main" id="{84898927-12A6-DA61-38FB-26ECD9632CBB}"/>
              </a:ext>
            </a:extLst>
          </p:cNvPr>
          <p:cNvGraphicFramePr>
            <a:graphicFrameLocks noChangeAspect="1"/>
          </p:cNvGraphicFramePr>
          <p:nvPr>
            <p:extLst>
              <p:ext uri="{D42A27DB-BD31-4B8C-83A1-F6EECF244321}">
                <p14:modId xmlns:p14="http://schemas.microsoft.com/office/powerpoint/2010/main" val="3148306341"/>
              </p:ext>
            </p:extLst>
          </p:nvPr>
        </p:nvGraphicFramePr>
        <p:xfrm>
          <a:off x="9197975" y="550863"/>
          <a:ext cx="3230563" cy="2474912"/>
        </p:xfrm>
        <a:graphic>
          <a:graphicData uri="http://schemas.openxmlformats.org/presentationml/2006/ole">
            <mc:AlternateContent xmlns:mc="http://schemas.openxmlformats.org/markup-compatibility/2006">
              <mc:Choice xmlns:v="urn:schemas-microsoft-com:vml" Requires="v">
                <p:oleObj name="Graph" r:id="rId7" imgW="9802440" imgH="7502760" progId="Origin95.Graph">
                  <p:embed/>
                </p:oleObj>
              </mc:Choice>
              <mc:Fallback>
                <p:oleObj name="Graph" r:id="rId7" imgW="9802440" imgH="7502760" progId="Origin95.Graph">
                  <p:embed/>
                  <p:pic>
                    <p:nvPicPr>
                      <p:cNvPr id="6" name="개체 5">
                        <a:extLst>
                          <a:ext uri="{FF2B5EF4-FFF2-40B4-BE49-F238E27FC236}">
                            <a16:creationId xmlns:a16="http://schemas.microsoft.com/office/drawing/2014/main" id="{84898927-12A6-DA61-38FB-26ECD9632CBB}"/>
                          </a:ext>
                        </a:extLst>
                      </p:cNvPr>
                      <p:cNvPicPr/>
                      <p:nvPr/>
                    </p:nvPicPr>
                    <p:blipFill>
                      <a:blip r:embed="rId8"/>
                      <a:stretch>
                        <a:fillRect/>
                      </a:stretch>
                    </p:blipFill>
                    <p:spPr>
                      <a:xfrm>
                        <a:off x="9197975" y="550863"/>
                        <a:ext cx="3230563" cy="2474912"/>
                      </a:xfrm>
                      <a:prstGeom prst="rect">
                        <a:avLst/>
                      </a:prstGeom>
                    </p:spPr>
                  </p:pic>
                </p:oleObj>
              </mc:Fallback>
            </mc:AlternateContent>
          </a:graphicData>
        </a:graphic>
      </p:graphicFrame>
      <p:graphicFrame>
        <p:nvGraphicFramePr>
          <p:cNvPr id="7" name="개체 6">
            <a:extLst>
              <a:ext uri="{FF2B5EF4-FFF2-40B4-BE49-F238E27FC236}">
                <a16:creationId xmlns:a16="http://schemas.microsoft.com/office/drawing/2014/main" id="{A343B11A-0D04-9EA0-75E2-025540093DD3}"/>
              </a:ext>
            </a:extLst>
          </p:cNvPr>
          <p:cNvGraphicFramePr>
            <a:graphicFrameLocks noChangeAspect="1"/>
          </p:cNvGraphicFramePr>
          <p:nvPr>
            <p:extLst>
              <p:ext uri="{D42A27DB-BD31-4B8C-83A1-F6EECF244321}">
                <p14:modId xmlns:p14="http://schemas.microsoft.com/office/powerpoint/2010/main" val="108911077"/>
              </p:ext>
            </p:extLst>
          </p:nvPr>
        </p:nvGraphicFramePr>
        <p:xfrm>
          <a:off x="9170988" y="4325938"/>
          <a:ext cx="3232150" cy="2474912"/>
        </p:xfrm>
        <a:graphic>
          <a:graphicData uri="http://schemas.openxmlformats.org/presentationml/2006/ole">
            <mc:AlternateContent xmlns:mc="http://schemas.openxmlformats.org/markup-compatibility/2006">
              <mc:Choice xmlns:v="urn:schemas-microsoft-com:vml" Requires="v">
                <p:oleObj name="Graph" r:id="rId9" imgW="9802440" imgH="7502760" progId="Origin95.Graph">
                  <p:embed/>
                </p:oleObj>
              </mc:Choice>
              <mc:Fallback>
                <p:oleObj name="Graph" r:id="rId9" imgW="9802440" imgH="7502760" progId="Origin95.Graph">
                  <p:embed/>
                  <p:pic>
                    <p:nvPicPr>
                      <p:cNvPr id="7" name="개체 6">
                        <a:extLst>
                          <a:ext uri="{FF2B5EF4-FFF2-40B4-BE49-F238E27FC236}">
                            <a16:creationId xmlns:a16="http://schemas.microsoft.com/office/drawing/2014/main" id="{A343B11A-0D04-9EA0-75E2-025540093DD3}"/>
                          </a:ext>
                        </a:extLst>
                      </p:cNvPr>
                      <p:cNvPicPr/>
                      <p:nvPr/>
                    </p:nvPicPr>
                    <p:blipFill>
                      <a:blip r:embed="rId10"/>
                      <a:stretch>
                        <a:fillRect/>
                      </a:stretch>
                    </p:blipFill>
                    <p:spPr>
                      <a:xfrm>
                        <a:off x="9170988" y="4325938"/>
                        <a:ext cx="3232150" cy="2474912"/>
                      </a:xfrm>
                      <a:prstGeom prst="rect">
                        <a:avLst/>
                      </a:prstGeom>
                    </p:spPr>
                  </p:pic>
                </p:oleObj>
              </mc:Fallback>
            </mc:AlternateContent>
          </a:graphicData>
        </a:graphic>
      </p:graphicFrame>
      <p:graphicFrame>
        <p:nvGraphicFramePr>
          <p:cNvPr id="8" name="개체 7">
            <a:extLst>
              <a:ext uri="{FF2B5EF4-FFF2-40B4-BE49-F238E27FC236}">
                <a16:creationId xmlns:a16="http://schemas.microsoft.com/office/drawing/2014/main" id="{E4DD288A-B11F-89D6-E66C-2888728BD1E3}"/>
              </a:ext>
            </a:extLst>
          </p:cNvPr>
          <p:cNvGraphicFramePr>
            <a:graphicFrameLocks noChangeAspect="1"/>
          </p:cNvGraphicFramePr>
          <p:nvPr/>
        </p:nvGraphicFramePr>
        <p:xfrm>
          <a:off x="9204324" y="2444750"/>
          <a:ext cx="3218934" cy="2440800"/>
        </p:xfrm>
        <a:graphic>
          <a:graphicData uri="http://schemas.openxmlformats.org/presentationml/2006/ole">
            <mc:AlternateContent xmlns:mc="http://schemas.openxmlformats.org/markup-compatibility/2006">
              <mc:Choice xmlns:v="urn:schemas-microsoft-com:vml" Requires="v">
                <p:oleObj name="Graph" r:id="rId11" imgW="9802440" imgH="7502760" progId="Origin95.Graph">
                  <p:embed/>
                </p:oleObj>
              </mc:Choice>
              <mc:Fallback>
                <p:oleObj name="Graph" r:id="rId11" imgW="9802440" imgH="7502760" progId="Origin95.Graph">
                  <p:embed/>
                  <p:pic>
                    <p:nvPicPr>
                      <p:cNvPr id="8" name="개체 7">
                        <a:extLst>
                          <a:ext uri="{FF2B5EF4-FFF2-40B4-BE49-F238E27FC236}">
                            <a16:creationId xmlns:a16="http://schemas.microsoft.com/office/drawing/2014/main" id="{E4DD288A-B11F-89D6-E66C-2888728BD1E3}"/>
                          </a:ext>
                        </a:extLst>
                      </p:cNvPr>
                      <p:cNvPicPr/>
                      <p:nvPr/>
                    </p:nvPicPr>
                    <p:blipFill>
                      <a:blip r:embed="rId12"/>
                      <a:stretch>
                        <a:fillRect/>
                      </a:stretch>
                    </p:blipFill>
                    <p:spPr>
                      <a:xfrm>
                        <a:off x="9204324" y="2444750"/>
                        <a:ext cx="3218934" cy="2440800"/>
                      </a:xfrm>
                      <a:prstGeom prst="rect">
                        <a:avLst/>
                      </a:prstGeom>
                    </p:spPr>
                  </p:pic>
                </p:oleObj>
              </mc:Fallback>
            </mc:AlternateContent>
          </a:graphicData>
        </a:graphic>
      </p:graphicFrame>
      <p:cxnSp>
        <p:nvCxnSpPr>
          <p:cNvPr id="4" name="직선 연결선 3"/>
          <p:cNvCxnSpPr>
            <a:cxnSpLocks/>
          </p:cNvCxnSpPr>
          <p:nvPr/>
        </p:nvCxnSpPr>
        <p:spPr>
          <a:xfrm flipV="1">
            <a:off x="9225234" y="883082"/>
            <a:ext cx="488508" cy="496139"/>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3" name="직선 연결선 12"/>
          <p:cNvCxnSpPr>
            <a:cxnSpLocks/>
          </p:cNvCxnSpPr>
          <p:nvPr/>
        </p:nvCxnSpPr>
        <p:spPr>
          <a:xfrm>
            <a:off x="9305925" y="4791337"/>
            <a:ext cx="441325" cy="1580888"/>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1" name="개체 20"/>
          <p:cNvGraphicFramePr>
            <a:graphicFrameLocks noChangeAspect="1"/>
          </p:cNvGraphicFramePr>
          <p:nvPr>
            <p:extLst>
              <p:ext uri="{D42A27DB-BD31-4B8C-83A1-F6EECF244321}">
                <p14:modId xmlns:p14="http://schemas.microsoft.com/office/powerpoint/2010/main" val="4106863405"/>
              </p:ext>
            </p:extLst>
          </p:nvPr>
        </p:nvGraphicFramePr>
        <p:xfrm>
          <a:off x="-272865" y="1634673"/>
          <a:ext cx="4722735" cy="3576371"/>
        </p:xfrm>
        <a:graphic>
          <a:graphicData uri="http://schemas.openxmlformats.org/presentationml/2006/ole">
            <mc:AlternateContent xmlns:mc="http://schemas.openxmlformats.org/markup-compatibility/2006">
              <mc:Choice xmlns:v="urn:schemas-microsoft-com:vml" Requires="v">
                <p:oleObj name="Graph" r:id="rId13" imgW="9802440" imgH="7502760" progId="Origin95.Graph">
                  <p:embed/>
                </p:oleObj>
              </mc:Choice>
              <mc:Fallback>
                <p:oleObj name="Graph" r:id="rId13" imgW="9802440" imgH="7502760" progId="Origin95.Graph">
                  <p:embed/>
                  <p:pic>
                    <p:nvPicPr>
                      <p:cNvPr id="21" name="개체 20"/>
                      <p:cNvPicPr/>
                      <p:nvPr/>
                    </p:nvPicPr>
                    <p:blipFill>
                      <a:blip r:embed="rId14"/>
                      <a:stretch>
                        <a:fillRect/>
                      </a:stretch>
                    </p:blipFill>
                    <p:spPr>
                      <a:xfrm>
                        <a:off x="-272865" y="1634673"/>
                        <a:ext cx="4722735" cy="3576371"/>
                      </a:xfrm>
                      <a:prstGeom prst="rect">
                        <a:avLst/>
                      </a:prstGeom>
                    </p:spPr>
                  </p:pic>
                </p:oleObj>
              </mc:Fallback>
            </mc:AlternateContent>
          </a:graphicData>
        </a:graphic>
      </p:graphicFrame>
      <p:cxnSp>
        <p:nvCxnSpPr>
          <p:cNvPr id="33" name="직선 화살표 연결선 32"/>
          <p:cNvCxnSpPr/>
          <p:nvPr/>
        </p:nvCxnSpPr>
        <p:spPr>
          <a:xfrm>
            <a:off x="10508017" y="5410200"/>
            <a:ext cx="228600"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직선 화살표 연결선 33"/>
          <p:cNvCxnSpPr/>
          <p:nvPr/>
        </p:nvCxnSpPr>
        <p:spPr>
          <a:xfrm flipH="1">
            <a:off x="10933467" y="5410200"/>
            <a:ext cx="228600"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직선 화살표 연결선 34"/>
          <p:cNvCxnSpPr/>
          <p:nvPr/>
        </p:nvCxnSpPr>
        <p:spPr>
          <a:xfrm>
            <a:off x="10496550" y="3508600"/>
            <a:ext cx="2286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직선 화살표 연결선 35"/>
          <p:cNvCxnSpPr/>
          <p:nvPr/>
        </p:nvCxnSpPr>
        <p:spPr>
          <a:xfrm flipH="1">
            <a:off x="10982325" y="3508600"/>
            <a:ext cx="2286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직선 화살표 연결선 36"/>
          <p:cNvCxnSpPr/>
          <p:nvPr/>
        </p:nvCxnSpPr>
        <p:spPr>
          <a:xfrm>
            <a:off x="10575925" y="1711325"/>
            <a:ext cx="228600"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직선 화살표 연결선 37"/>
          <p:cNvCxnSpPr/>
          <p:nvPr/>
        </p:nvCxnSpPr>
        <p:spPr>
          <a:xfrm flipH="1">
            <a:off x="11001375" y="1711325"/>
            <a:ext cx="228600"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 name="슬라이드 번호 개체 틀 4">
            <a:extLst>
              <a:ext uri="{FF2B5EF4-FFF2-40B4-BE49-F238E27FC236}">
                <a16:creationId xmlns:a16="http://schemas.microsoft.com/office/drawing/2014/main" id="{3A4323CC-B285-30C6-6E16-323C6D23A3B5}"/>
              </a:ext>
            </a:extLst>
          </p:cNvPr>
          <p:cNvSpPr>
            <a:spLocks noGrp="1"/>
          </p:cNvSpPr>
          <p:nvPr>
            <p:ph type="sldNum" sz="quarter" idx="12"/>
          </p:nvPr>
        </p:nvSpPr>
        <p:spPr/>
        <p:txBody>
          <a:bodyPr/>
          <a:lstStyle/>
          <a:p>
            <a:fld id="{B3E27330-0CB1-4348-B94F-8CBB99D9ECB2}" type="slidenum">
              <a:rPr lang="en-US" smtClean="0"/>
              <a:pPr/>
              <a:t>10</a:t>
            </a:fld>
            <a:endParaRPr lang="en-US" dirty="0"/>
          </a:p>
        </p:txBody>
      </p:sp>
      <p:sp>
        <p:nvSpPr>
          <p:cNvPr id="9" name="TextBox 8">
            <a:extLst>
              <a:ext uri="{FF2B5EF4-FFF2-40B4-BE49-F238E27FC236}">
                <a16:creationId xmlns:a16="http://schemas.microsoft.com/office/drawing/2014/main" id="{ADC48B48-1BEC-1846-1144-5365EC86B6CC}"/>
              </a:ext>
            </a:extLst>
          </p:cNvPr>
          <p:cNvSpPr txBox="1"/>
          <p:nvPr/>
        </p:nvSpPr>
        <p:spPr>
          <a:xfrm>
            <a:off x="9931422" y="853426"/>
            <a:ext cx="1968649" cy="338554"/>
          </a:xfrm>
          <a:prstGeom prst="rect">
            <a:avLst/>
          </a:prstGeom>
          <a:noFill/>
        </p:spPr>
        <p:txBody>
          <a:bodyPr wrap="square" rtlCol="0">
            <a:spAutoFit/>
          </a:bodyPr>
          <a:lstStyle/>
          <a:p>
            <a:r>
              <a:rPr lang="en-US" sz="1600" b="1" dirty="0">
                <a:solidFill>
                  <a:srgbClr val="008000"/>
                </a:solidFill>
                <a:latin typeface="Arial" panose="020B0604020202020204" pitchFamily="34" charset="0"/>
                <a:cs typeface="Arial" panose="020B0604020202020204" pitchFamily="34" charset="0"/>
              </a:rPr>
              <a:t>SAO FWHM = 0.05</a:t>
            </a:r>
          </a:p>
        </p:txBody>
      </p:sp>
      <p:sp>
        <p:nvSpPr>
          <p:cNvPr id="11" name="TextBox 10">
            <a:extLst>
              <a:ext uri="{FF2B5EF4-FFF2-40B4-BE49-F238E27FC236}">
                <a16:creationId xmlns:a16="http://schemas.microsoft.com/office/drawing/2014/main" id="{8D13C630-B8EA-5FCD-9A76-2336EE447224}"/>
              </a:ext>
            </a:extLst>
          </p:cNvPr>
          <p:cNvSpPr txBox="1"/>
          <p:nvPr/>
        </p:nvSpPr>
        <p:spPr>
          <a:xfrm>
            <a:off x="9931422" y="2748261"/>
            <a:ext cx="1968649" cy="338554"/>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S</a:t>
            </a:r>
            <a:r>
              <a:rPr lang="en-US" altLang="ko-KR" sz="1600" b="1" dirty="0">
                <a:solidFill>
                  <a:srgbClr val="FF0000"/>
                </a:solidFill>
                <a:latin typeface="Arial" panose="020B0604020202020204" pitchFamily="34" charset="0"/>
                <a:cs typeface="Arial" panose="020B0604020202020204" pitchFamily="34" charset="0"/>
              </a:rPr>
              <a:t>R</a:t>
            </a:r>
            <a:r>
              <a:rPr lang="en-US" sz="1600" b="1" dirty="0">
                <a:solidFill>
                  <a:srgbClr val="FF0000"/>
                </a:solidFill>
                <a:latin typeface="Arial" panose="020B0604020202020204" pitchFamily="34" charset="0"/>
                <a:cs typeface="Arial" panose="020B0604020202020204" pitchFamily="34" charset="0"/>
              </a:rPr>
              <a:t>O FWHM = 0.0</a:t>
            </a:r>
            <a:r>
              <a:rPr lang="en-US" altLang="ko-KR" sz="1600" b="1" dirty="0">
                <a:solidFill>
                  <a:srgbClr val="FF0000"/>
                </a:solidFill>
                <a:latin typeface="Arial" panose="020B0604020202020204" pitchFamily="34" charset="0"/>
                <a:cs typeface="Arial" panose="020B0604020202020204" pitchFamily="34" charset="0"/>
              </a:rPr>
              <a:t>6</a:t>
            </a:r>
            <a:endParaRPr lang="en-US" sz="16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83DE7A8-69D9-5709-9DB8-BDF8F6E1B5EE}"/>
              </a:ext>
            </a:extLst>
          </p:cNvPr>
          <p:cNvSpPr txBox="1"/>
          <p:nvPr/>
        </p:nvSpPr>
        <p:spPr>
          <a:xfrm>
            <a:off x="9803695" y="4655041"/>
            <a:ext cx="2152821" cy="338554"/>
          </a:xfrm>
          <a:prstGeom prst="rect">
            <a:avLst/>
          </a:prstGeom>
          <a:no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S</a:t>
            </a:r>
            <a:r>
              <a:rPr lang="en-US" altLang="ko-KR" sz="1600" b="1" dirty="0">
                <a:solidFill>
                  <a:srgbClr val="0000FF"/>
                </a:solidFill>
                <a:latin typeface="Arial" panose="020B0604020202020204" pitchFamily="34" charset="0"/>
                <a:cs typeface="Arial" panose="020B0604020202020204" pitchFamily="34" charset="0"/>
              </a:rPr>
              <a:t>C</a:t>
            </a:r>
            <a:r>
              <a:rPr lang="en-US" sz="1600" b="1" dirty="0">
                <a:solidFill>
                  <a:srgbClr val="0000FF"/>
                </a:solidFill>
                <a:latin typeface="Arial" panose="020B0604020202020204" pitchFamily="34" charset="0"/>
                <a:cs typeface="Arial" panose="020B0604020202020204" pitchFamily="34" charset="0"/>
              </a:rPr>
              <a:t>O</a:t>
            </a:r>
            <a:r>
              <a:rPr lang="en-US" sz="1600" b="1" baseline="-25000" dirty="0">
                <a:solidFill>
                  <a:srgbClr val="0000FF"/>
                </a:solidFill>
                <a:latin typeface="Arial" panose="020B0604020202020204" pitchFamily="34" charset="0"/>
                <a:cs typeface="Arial" panose="020B0604020202020204" pitchFamily="34" charset="0"/>
              </a:rPr>
              <a:t>2.5</a:t>
            </a:r>
            <a:r>
              <a:rPr lang="en-US" sz="1600" b="1" dirty="0">
                <a:solidFill>
                  <a:srgbClr val="0000FF"/>
                </a:solidFill>
                <a:latin typeface="Arial" panose="020B0604020202020204" pitchFamily="34" charset="0"/>
                <a:cs typeface="Arial" panose="020B0604020202020204" pitchFamily="34" charset="0"/>
              </a:rPr>
              <a:t> FWHM = 0.0</a:t>
            </a:r>
            <a:r>
              <a:rPr lang="en-US" altLang="ko-KR" sz="1600" b="1" dirty="0">
                <a:solidFill>
                  <a:srgbClr val="0000FF"/>
                </a:solidFill>
                <a:latin typeface="Arial" panose="020B0604020202020204" pitchFamily="34" charset="0"/>
                <a:cs typeface="Arial" panose="020B0604020202020204" pitchFamily="34" charset="0"/>
              </a:rPr>
              <a:t>6</a:t>
            </a:r>
            <a:endParaRPr lang="en-US" sz="1600" b="1" dirty="0">
              <a:solidFill>
                <a:srgbClr val="0000FF"/>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06F31A0-C8BD-81C7-6F23-E29CE160B00F}"/>
              </a:ext>
            </a:extLst>
          </p:cNvPr>
          <p:cNvSpPr txBox="1"/>
          <p:nvPr/>
        </p:nvSpPr>
        <p:spPr>
          <a:xfrm>
            <a:off x="137337" y="5234488"/>
            <a:ext cx="8858753" cy="1400383"/>
          </a:xfrm>
          <a:prstGeom prst="rect">
            <a:avLst/>
          </a:prstGeom>
          <a:noFill/>
        </p:spPr>
        <p:txBody>
          <a:bodyPr wrap="square" rtlCol="0">
            <a:spAutoFit/>
          </a:bodyPr>
          <a:lstStyle/>
          <a:p>
            <a:pPr marL="285750" indent="-285750">
              <a:buFont typeface="Arial" panose="020B0604020202020204" pitchFamily="34" charset="0"/>
              <a:buChar char="•"/>
            </a:pPr>
            <a:r>
              <a:rPr lang="en-US" altLang="ko-KR" sz="1700" dirty="0">
                <a:latin typeface="Arial" panose="020B0604020202020204" pitchFamily="34" charset="0"/>
                <a:cs typeface="Arial" panose="020B0604020202020204" pitchFamily="34" charset="0"/>
              </a:rPr>
              <a:t>SCO</a:t>
            </a:r>
            <a:r>
              <a:rPr lang="en-US" altLang="ko-KR" sz="1700" baseline="-25000" dirty="0">
                <a:latin typeface="Arial" panose="020B0604020202020204" pitchFamily="34" charset="0"/>
                <a:cs typeface="Arial" panose="020B0604020202020204" pitchFamily="34" charset="0"/>
              </a:rPr>
              <a:t>2.5</a:t>
            </a:r>
            <a:r>
              <a:rPr lang="en-US" altLang="ko-KR" sz="1700" dirty="0">
                <a:latin typeface="Arial" panose="020B0604020202020204" pitchFamily="34" charset="0"/>
                <a:cs typeface="Arial" panose="020B0604020202020204" pitchFamily="34" charset="0"/>
              </a:rPr>
              <a:t>/SRO/SAO </a:t>
            </a:r>
            <a:r>
              <a:rPr lang="en-US" altLang="ko-KR" sz="1700" b="1" dirty="0">
                <a:solidFill>
                  <a:srgbClr val="0000FF"/>
                </a:solidFill>
                <a:latin typeface="Arial" panose="020B0604020202020204" pitchFamily="34" charset="0"/>
                <a:cs typeface="Arial" panose="020B0604020202020204" pitchFamily="34" charset="0"/>
              </a:rPr>
              <a:t>epitaxial growth </a:t>
            </a:r>
            <a:r>
              <a:rPr lang="en-US" altLang="ko-KR" sz="1700" dirty="0">
                <a:latin typeface="Arial" panose="020B0604020202020204" pitchFamily="34" charset="0"/>
                <a:cs typeface="Arial" panose="020B0604020202020204" pitchFamily="34" charset="0"/>
              </a:rPr>
              <a:t>on STO(110) substrate</a:t>
            </a:r>
          </a:p>
          <a:p>
            <a:pPr marL="285750" indent="-285750">
              <a:buFont typeface="Arial" panose="020B0604020202020204" pitchFamily="34" charset="0"/>
              <a:buChar char="•"/>
            </a:pPr>
            <a:endParaRPr lang="en-US" altLang="ko-KR" sz="170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700" dirty="0">
                <a:latin typeface="Arial" panose="020B0604020202020204" pitchFamily="34" charset="0"/>
                <a:cs typeface="Arial" panose="020B0604020202020204" pitchFamily="34" charset="0"/>
              </a:rPr>
              <a:t>The FWHM of SAO, SRO, and SCO</a:t>
            </a:r>
            <a:r>
              <a:rPr lang="en-US" altLang="ko-KR" sz="1700" baseline="-25000" dirty="0">
                <a:latin typeface="Arial" panose="020B0604020202020204" pitchFamily="34" charset="0"/>
                <a:cs typeface="Arial" panose="020B0604020202020204" pitchFamily="34" charset="0"/>
              </a:rPr>
              <a:t>2.5</a:t>
            </a:r>
            <a:r>
              <a:rPr lang="en-US" altLang="ko-KR" sz="1700" dirty="0">
                <a:latin typeface="Arial" panose="020B0604020202020204" pitchFamily="34" charset="0"/>
                <a:cs typeface="Arial" panose="020B0604020202020204" pitchFamily="34" charset="0"/>
              </a:rPr>
              <a:t> thin films is 0.05, 0.06, and 0.06, respectively, indicating </a:t>
            </a:r>
            <a:r>
              <a:rPr lang="en-US" altLang="ko-KR" sz="1700" b="1" dirty="0">
                <a:solidFill>
                  <a:srgbClr val="0000FF"/>
                </a:solidFill>
                <a:latin typeface="Arial" panose="020B0604020202020204" pitchFamily="34" charset="0"/>
                <a:cs typeface="Arial" panose="020B0604020202020204" pitchFamily="34" charset="0"/>
              </a:rPr>
              <a:t>high single crystallinity</a:t>
            </a:r>
            <a:r>
              <a:rPr lang="en-US" altLang="ko-KR" sz="1700" dirty="0">
                <a:latin typeface="Arial" panose="020B0604020202020204" pitchFamily="34" charset="0"/>
                <a:cs typeface="Arial" panose="020B0604020202020204" pitchFamily="34" charset="0"/>
              </a:rPr>
              <a:t>, which enables the formation of uniform 1D-oxygen vacancy channels.</a:t>
            </a:r>
            <a:endParaRPr lang="en-US" sz="1700" dirty="0">
              <a:latin typeface="Arial" panose="020B0604020202020204" pitchFamily="34" charset="0"/>
              <a:cs typeface="Arial" panose="020B0604020202020204" pitchFamily="34" charset="0"/>
            </a:endParaRPr>
          </a:p>
        </p:txBody>
      </p:sp>
      <p:pic>
        <p:nvPicPr>
          <p:cNvPr id="28" name="그림 27">
            <a:extLst>
              <a:ext uri="{FF2B5EF4-FFF2-40B4-BE49-F238E27FC236}">
                <a16:creationId xmlns:a16="http://schemas.microsoft.com/office/drawing/2014/main" id="{D4D19A1C-4EFB-A088-E6AA-936D4447D52D}"/>
              </a:ext>
            </a:extLst>
          </p:cNvPr>
          <p:cNvPicPr>
            <a:picLocks noChangeAspect="1"/>
          </p:cNvPicPr>
          <p:nvPr/>
        </p:nvPicPr>
        <p:blipFill rotWithShape="1">
          <a:blip r:embed="rId15"/>
          <a:srcRect l="10566" t="56051" r="24905" b="32118"/>
          <a:stretch/>
        </p:blipFill>
        <p:spPr>
          <a:xfrm>
            <a:off x="6827096" y="2391559"/>
            <a:ext cx="258183" cy="236669"/>
          </a:xfrm>
          <a:prstGeom prst="rect">
            <a:avLst/>
          </a:prstGeom>
        </p:spPr>
      </p:pic>
      <p:pic>
        <p:nvPicPr>
          <p:cNvPr id="29" name="그림 28">
            <a:extLst>
              <a:ext uri="{FF2B5EF4-FFF2-40B4-BE49-F238E27FC236}">
                <a16:creationId xmlns:a16="http://schemas.microsoft.com/office/drawing/2014/main" id="{1779EBB9-4206-A874-3733-19824206CC0A}"/>
              </a:ext>
            </a:extLst>
          </p:cNvPr>
          <p:cNvPicPr>
            <a:picLocks noChangeAspect="1"/>
          </p:cNvPicPr>
          <p:nvPr/>
        </p:nvPicPr>
        <p:blipFill rotWithShape="1">
          <a:blip r:embed="rId15"/>
          <a:srcRect l="7878" t="88169" r="27593"/>
          <a:stretch/>
        </p:blipFill>
        <p:spPr>
          <a:xfrm>
            <a:off x="6658776" y="2793134"/>
            <a:ext cx="258183" cy="236669"/>
          </a:xfrm>
          <a:prstGeom prst="rect">
            <a:avLst/>
          </a:prstGeom>
        </p:spPr>
      </p:pic>
      <p:sp>
        <p:nvSpPr>
          <p:cNvPr id="3" name="TextBox 2">
            <a:extLst>
              <a:ext uri="{FF2B5EF4-FFF2-40B4-BE49-F238E27FC236}">
                <a16:creationId xmlns:a16="http://schemas.microsoft.com/office/drawing/2014/main" id="{738354F0-ACC7-8197-2E9B-BD7788EC85B0}"/>
              </a:ext>
            </a:extLst>
          </p:cNvPr>
          <p:cNvSpPr txBox="1"/>
          <p:nvPr/>
        </p:nvSpPr>
        <p:spPr>
          <a:xfrm>
            <a:off x="186877" y="906825"/>
            <a:ext cx="8177589" cy="400110"/>
          </a:xfrm>
          <a:prstGeom prst="rect">
            <a:avLst/>
          </a:prstGeom>
          <a:noFill/>
        </p:spPr>
        <p:txBody>
          <a:bodyPr wrap="square" rtlCol="0">
            <a:spAutoFit/>
          </a:bodyPr>
          <a:lstStyle/>
          <a:p>
            <a:pPr marL="342900" indent="-342900">
              <a:buFont typeface="Wingdings" panose="05000000000000000000" pitchFamily="2" charset="2"/>
              <a:buChar char="v"/>
            </a:pPr>
            <a:r>
              <a:rPr lang="en-US" altLang="ko-KR" sz="2000" b="1" dirty="0">
                <a:latin typeface="Arial" panose="020B0604020202020204" pitchFamily="34" charset="0"/>
                <a:cs typeface="Arial" panose="020B0604020202020204" pitchFamily="34" charset="0"/>
              </a:rPr>
              <a:t>Structural analysis of SCO</a:t>
            </a:r>
            <a:r>
              <a:rPr lang="en-US" altLang="ko-KR" sz="2000" b="1" baseline="-25000" dirty="0">
                <a:latin typeface="Arial" panose="020B0604020202020204" pitchFamily="34" charset="0"/>
                <a:cs typeface="Arial" panose="020B0604020202020204" pitchFamily="34" charset="0"/>
              </a:rPr>
              <a:t>2.5</a:t>
            </a:r>
            <a:r>
              <a:rPr lang="en-US" altLang="ko-KR" sz="2000" b="1" dirty="0">
                <a:latin typeface="Arial" panose="020B0604020202020204" pitchFamily="34" charset="0"/>
                <a:cs typeface="Arial" panose="020B0604020202020204" pitchFamily="34" charset="0"/>
              </a:rPr>
              <a:t>/SRO/SAO/STO (XRD, SEM)</a:t>
            </a:r>
            <a:endParaRPr lang="ko-KR" altLang="en-US" sz="2000" b="1" dirty="0">
              <a:latin typeface="Arial" panose="020B0604020202020204" pitchFamily="34" charset="0"/>
              <a:cs typeface="Arial" panose="020B0604020202020204" pitchFamily="34" charset="0"/>
            </a:endParaRPr>
          </a:p>
        </p:txBody>
      </p:sp>
      <p:sp>
        <p:nvSpPr>
          <p:cNvPr id="25" name="이등변 삼각형 24">
            <a:extLst>
              <a:ext uri="{FF2B5EF4-FFF2-40B4-BE49-F238E27FC236}">
                <a16:creationId xmlns:a16="http://schemas.microsoft.com/office/drawing/2014/main" id="{184615D2-9648-AAD4-35C3-5CA4FAE62209}"/>
              </a:ext>
            </a:extLst>
          </p:cNvPr>
          <p:cNvSpPr/>
          <p:nvPr/>
        </p:nvSpPr>
        <p:spPr>
          <a:xfrm rot="16200000">
            <a:off x="6411683" y="3472810"/>
            <a:ext cx="187873" cy="161959"/>
          </a:xfrm>
          <a:prstGeom prst="triangle">
            <a:avLst/>
          </a:prstGeom>
          <a:solidFill>
            <a:srgbClr val="008000"/>
          </a:solid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그룹 46">
            <a:extLst>
              <a:ext uri="{FF2B5EF4-FFF2-40B4-BE49-F238E27FC236}">
                <a16:creationId xmlns:a16="http://schemas.microsoft.com/office/drawing/2014/main" id="{E0853C82-9086-A638-BC69-36BD208D3E89}"/>
              </a:ext>
            </a:extLst>
          </p:cNvPr>
          <p:cNvGrpSpPr/>
          <p:nvPr/>
        </p:nvGrpSpPr>
        <p:grpSpPr>
          <a:xfrm>
            <a:off x="1112524" y="1390878"/>
            <a:ext cx="2337778" cy="1216375"/>
            <a:chOff x="1112524" y="1390878"/>
            <a:chExt cx="2337778" cy="1216375"/>
          </a:xfrm>
        </p:grpSpPr>
        <p:pic>
          <p:nvPicPr>
            <p:cNvPr id="41" name="그림 40" descr="스크린샷, 블랙, 흑백, 모노크롬이(가) 표시된 사진&#10;&#10;자동 생성된 설명">
              <a:extLst>
                <a:ext uri="{FF2B5EF4-FFF2-40B4-BE49-F238E27FC236}">
                  <a16:creationId xmlns:a16="http://schemas.microsoft.com/office/drawing/2014/main" id="{60EBFA4F-97AF-FC6E-A2C0-0E05C69B21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2524" y="1390878"/>
              <a:ext cx="2337778" cy="1216375"/>
            </a:xfrm>
            <a:prstGeom prst="rect">
              <a:avLst/>
            </a:prstGeom>
          </p:spPr>
        </p:pic>
        <p:cxnSp>
          <p:nvCxnSpPr>
            <p:cNvPr id="43" name="직선 연결선 42">
              <a:extLst>
                <a:ext uri="{FF2B5EF4-FFF2-40B4-BE49-F238E27FC236}">
                  <a16:creationId xmlns:a16="http://schemas.microsoft.com/office/drawing/2014/main" id="{4AE208CB-B427-691C-ED06-252CBA42054A}"/>
                </a:ext>
              </a:extLst>
            </p:cNvPr>
            <p:cNvCxnSpPr>
              <a:cxnSpLocks/>
            </p:cNvCxnSpPr>
            <p:nvPr/>
          </p:nvCxnSpPr>
          <p:spPr>
            <a:xfrm>
              <a:off x="1112524" y="1703388"/>
              <a:ext cx="1140139" cy="0"/>
            </a:xfrm>
            <a:prstGeom prst="line">
              <a:avLst/>
            </a:prstGeom>
            <a:ln w="127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직선 연결선 44">
              <a:extLst>
                <a:ext uri="{FF2B5EF4-FFF2-40B4-BE49-F238E27FC236}">
                  <a16:creationId xmlns:a16="http://schemas.microsoft.com/office/drawing/2014/main" id="{9C6D000C-E184-96BD-747C-A8116742EAE1}"/>
                </a:ext>
              </a:extLst>
            </p:cNvPr>
            <p:cNvCxnSpPr>
              <a:cxnSpLocks/>
            </p:cNvCxnSpPr>
            <p:nvPr/>
          </p:nvCxnSpPr>
          <p:spPr>
            <a:xfrm>
              <a:off x="1112524" y="1611313"/>
              <a:ext cx="1140139"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직선 연결선 45">
              <a:extLst>
                <a:ext uri="{FF2B5EF4-FFF2-40B4-BE49-F238E27FC236}">
                  <a16:creationId xmlns:a16="http://schemas.microsoft.com/office/drawing/2014/main" id="{FDA04909-AA7B-4B28-C4CE-19E616355134}"/>
                </a:ext>
              </a:extLst>
            </p:cNvPr>
            <p:cNvCxnSpPr>
              <a:cxnSpLocks/>
            </p:cNvCxnSpPr>
            <p:nvPr/>
          </p:nvCxnSpPr>
          <p:spPr>
            <a:xfrm>
              <a:off x="1112524" y="1525588"/>
              <a:ext cx="1140139" cy="0"/>
            </a:xfrm>
            <a:prstGeom prst="line">
              <a:avLst/>
            </a:prstGeom>
            <a:ln w="127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 name="직선 연결선 1">
              <a:extLst>
                <a:ext uri="{FF2B5EF4-FFF2-40B4-BE49-F238E27FC236}">
                  <a16:creationId xmlns:a16="http://schemas.microsoft.com/office/drawing/2014/main" id="{83C9A0C3-2683-3566-B208-23A765C1B9F1}"/>
                </a:ext>
              </a:extLst>
            </p:cNvPr>
            <p:cNvCxnSpPr>
              <a:cxnSpLocks/>
            </p:cNvCxnSpPr>
            <p:nvPr/>
          </p:nvCxnSpPr>
          <p:spPr>
            <a:xfrm>
              <a:off x="1112524" y="1751013"/>
              <a:ext cx="1140139"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2869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5">
            <a:extLst>
              <a:ext uri="{FF2B5EF4-FFF2-40B4-BE49-F238E27FC236}">
                <a16:creationId xmlns:a16="http://schemas.microsoft.com/office/drawing/2014/main" id="{7C4CED71-64BB-A84B-CEF5-4F69FBA9036C}"/>
              </a:ext>
            </a:extLst>
          </p:cNvPr>
          <p:cNvSpPr>
            <a:spLocks noGrp="1"/>
          </p:cNvSpPr>
          <p:nvPr>
            <p:ph type="sldNum" sz="quarter" idx="12"/>
          </p:nvPr>
        </p:nvSpPr>
        <p:spPr/>
        <p:txBody>
          <a:bodyPr/>
          <a:lstStyle/>
          <a:p>
            <a:fld id="{B3E27330-0CB1-4348-B94F-8CBB99D9ECB2}" type="slidenum">
              <a:rPr lang="en-US" smtClean="0"/>
              <a:pPr/>
              <a:t>11</a:t>
            </a:fld>
            <a:endParaRPr lang="en-US" dirty="0"/>
          </a:p>
        </p:txBody>
      </p:sp>
      <p:sp>
        <p:nvSpPr>
          <p:cNvPr id="5" name="TextBox 4">
            <a:extLst>
              <a:ext uri="{FF2B5EF4-FFF2-40B4-BE49-F238E27FC236}">
                <a16:creationId xmlns:a16="http://schemas.microsoft.com/office/drawing/2014/main" id="{8E150ADE-8736-A96E-746D-F40408CFDF5E}"/>
              </a:ext>
            </a:extLst>
          </p:cNvPr>
          <p:cNvSpPr txBox="1"/>
          <p:nvPr/>
        </p:nvSpPr>
        <p:spPr>
          <a:xfrm>
            <a:off x="144211" y="974801"/>
            <a:ext cx="7628555" cy="400110"/>
          </a:xfrm>
          <a:prstGeom prst="rect">
            <a:avLst/>
          </a:prstGeom>
          <a:noFill/>
        </p:spPr>
        <p:txBody>
          <a:bodyPr wrap="square" rtlCol="0">
            <a:spAutoFit/>
          </a:bodyPr>
          <a:lstStyle/>
          <a:p>
            <a:pPr marL="285750" indent="-285750">
              <a:buFont typeface="Wingdings" panose="05000000000000000000" pitchFamily="2" charset="2"/>
              <a:buChar char="v"/>
            </a:pPr>
            <a:r>
              <a:rPr lang="en-US" altLang="ko-KR" sz="2000" b="1" dirty="0">
                <a:latin typeface="Arial" panose="020B0604020202020204" pitchFamily="34" charset="0"/>
                <a:cs typeface="Arial" panose="020B0604020202020204" pitchFamily="34" charset="0"/>
              </a:rPr>
              <a:t>Resistive switching properties of SCO</a:t>
            </a:r>
            <a:r>
              <a:rPr lang="en-US" altLang="ko-KR" sz="2000" b="1" baseline="-25000" dirty="0">
                <a:latin typeface="Arial" panose="020B0604020202020204" pitchFamily="34" charset="0"/>
                <a:cs typeface="Arial" panose="020B0604020202020204" pitchFamily="34" charset="0"/>
              </a:rPr>
              <a:t>2.5</a:t>
            </a:r>
            <a:r>
              <a:rPr lang="en-US" altLang="ko-KR" sz="2000" b="1" dirty="0">
                <a:latin typeface="Arial" panose="020B0604020202020204" pitchFamily="34" charset="0"/>
                <a:cs typeface="Arial" panose="020B0604020202020204" pitchFamily="34" charset="0"/>
              </a:rPr>
              <a:t>/SRO/SAO device </a:t>
            </a:r>
            <a:endParaRPr lang="en-US" sz="2000" b="1" dirty="0">
              <a:latin typeface="Arial" panose="020B0604020202020204" pitchFamily="34" charset="0"/>
              <a:cs typeface="Arial" panose="020B0604020202020204" pitchFamily="34" charset="0"/>
            </a:endParaRPr>
          </a:p>
        </p:txBody>
      </p:sp>
      <p:graphicFrame>
        <p:nvGraphicFramePr>
          <p:cNvPr id="8" name="개체 7">
            <a:extLst>
              <a:ext uri="{FF2B5EF4-FFF2-40B4-BE49-F238E27FC236}">
                <a16:creationId xmlns:a16="http://schemas.microsoft.com/office/drawing/2014/main" id="{78115BFC-1AA2-F194-E91F-0E1B1E75F528}"/>
              </a:ext>
            </a:extLst>
          </p:cNvPr>
          <p:cNvGraphicFramePr>
            <a:graphicFrameLocks/>
          </p:cNvGraphicFramePr>
          <p:nvPr>
            <p:extLst>
              <p:ext uri="{D42A27DB-BD31-4B8C-83A1-F6EECF244321}">
                <p14:modId xmlns:p14="http://schemas.microsoft.com/office/powerpoint/2010/main" val="2427040957"/>
              </p:ext>
            </p:extLst>
          </p:nvPr>
        </p:nvGraphicFramePr>
        <p:xfrm>
          <a:off x="7772767" y="1801914"/>
          <a:ext cx="4244730" cy="3248487"/>
        </p:xfrm>
        <a:graphic>
          <a:graphicData uri="http://schemas.openxmlformats.org/presentationml/2006/ole">
            <mc:AlternateContent xmlns:mc="http://schemas.openxmlformats.org/markup-compatibility/2006">
              <mc:Choice xmlns:v="urn:schemas-microsoft-com:vml" Requires="v">
                <p:oleObj name="Graph" r:id="rId3" imgW="9802440" imgH="7502760" progId="Origin95.Graph">
                  <p:embed/>
                </p:oleObj>
              </mc:Choice>
              <mc:Fallback>
                <p:oleObj name="Graph" r:id="rId3" imgW="9802440" imgH="7502760" progId="Origin95.Graph">
                  <p:embed/>
                  <p:pic>
                    <p:nvPicPr>
                      <p:cNvPr id="0" name=""/>
                      <p:cNvPicPr preferRelativeResize="0"/>
                      <p:nvPr/>
                    </p:nvPicPr>
                    <p:blipFill>
                      <a:blip r:embed="rId4"/>
                      <a:stretch>
                        <a:fillRect/>
                      </a:stretch>
                    </p:blipFill>
                    <p:spPr>
                      <a:xfrm>
                        <a:off x="7772767" y="1801914"/>
                        <a:ext cx="4244730" cy="3248487"/>
                      </a:xfrm>
                      <a:prstGeom prst="rect">
                        <a:avLst/>
                      </a:prstGeom>
                    </p:spPr>
                  </p:pic>
                </p:oleObj>
              </mc:Fallback>
            </mc:AlternateContent>
          </a:graphicData>
        </a:graphic>
      </p:graphicFrame>
      <p:grpSp>
        <p:nvGrpSpPr>
          <p:cNvPr id="33" name="그룹 32">
            <a:extLst>
              <a:ext uri="{FF2B5EF4-FFF2-40B4-BE49-F238E27FC236}">
                <a16:creationId xmlns:a16="http://schemas.microsoft.com/office/drawing/2014/main" id="{3AE50ED9-D6E9-1E07-CE2F-8159A703679C}"/>
              </a:ext>
            </a:extLst>
          </p:cNvPr>
          <p:cNvGrpSpPr/>
          <p:nvPr/>
        </p:nvGrpSpPr>
        <p:grpSpPr>
          <a:xfrm>
            <a:off x="-95299" y="1801914"/>
            <a:ext cx="4244068" cy="3248487"/>
            <a:chOff x="-95299" y="1804756"/>
            <a:chExt cx="4244068" cy="3248487"/>
          </a:xfrm>
        </p:grpSpPr>
        <p:graphicFrame>
          <p:nvGraphicFramePr>
            <p:cNvPr id="9" name="개체 8">
              <a:extLst>
                <a:ext uri="{FF2B5EF4-FFF2-40B4-BE49-F238E27FC236}">
                  <a16:creationId xmlns:a16="http://schemas.microsoft.com/office/drawing/2014/main" id="{5846B4F7-E393-0546-6C42-5AF88CC5360D}"/>
                </a:ext>
              </a:extLst>
            </p:cNvPr>
            <p:cNvGraphicFramePr>
              <a:graphicFrameLocks noChangeAspect="1"/>
            </p:cNvGraphicFramePr>
            <p:nvPr>
              <p:extLst>
                <p:ext uri="{D42A27DB-BD31-4B8C-83A1-F6EECF244321}">
                  <p14:modId xmlns:p14="http://schemas.microsoft.com/office/powerpoint/2010/main" val="3932335595"/>
                </p:ext>
              </p:extLst>
            </p:nvPr>
          </p:nvGraphicFramePr>
          <p:xfrm>
            <a:off x="-95299" y="1804756"/>
            <a:ext cx="4244068" cy="3248487"/>
          </p:xfrm>
          <a:graphic>
            <a:graphicData uri="http://schemas.openxmlformats.org/presentationml/2006/ole">
              <mc:AlternateContent xmlns:mc="http://schemas.openxmlformats.org/markup-compatibility/2006">
                <mc:Choice xmlns:v="urn:schemas-microsoft-com:vml" Requires="v">
                  <p:oleObj name="Graph" r:id="rId5" imgW="9802440" imgH="7502760" progId="Origin95.Graph">
                    <p:embed/>
                  </p:oleObj>
                </mc:Choice>
                <mc:Fallback>
                  <p:oleObj name="Graph" r:id="rId5" imgW="9802440" imgH="7502760" progId="Origin95.Graph">
                    <p:embed/>
                    <p:pic>
                      <p:nvPicPr>
                        <p:cNvPr id="0" name=""/>
                        <p:cNvPicPr/>
                        <p:nvPr/>
                      </p:nvPicPr>
                      <p:blipFill>
                        <a:blip r:embed="rId6"/>
                        <a:stretch>
                          <a:fillRect/>
                        </a:stretch>
                      </p:blipFill>
                      <p:spPr>
                        <a:xfrm>
                          <a:off x="-95299" y="1804756"/>
                          <a:ext cx="4244068" cy="32484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CF2B6BAC-3D62-97B8-3DC6-CB4B85E37513}"/>
                </a:ext>
              </a:extLst>
            </p:cNvPr>
            <p:cNvSpPr txBox="1"/>
            <p:nvPr/>
          </p:nvSpPr>
          <p:spPr>
            <a:xfrm>
              <a:off x="2329680" y="4070832"/>
              <a:ext cx="121774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30 Sweep</a:t>
              </a:r>
            </a:p>
          </p:txBody>
        </p:sp>
        <p:cxnSp>
          <p:nvCxnSpPr>
            <p:cNvPr id="14" name="직선 화살표 연결선 13">
              <a:extLst>
                <a:ext uri="{FF2B5EF4-FFF2-40B4-BE49-F238E27FC236}">
                  <a16:creationId xmlns:a16="http://schemas.microsoft.com/office/drawing/2014/main" id="{B99FA2D7-CFD9-037B-51AF-207B437C6833}"/>
                </a:ext>
              </a:extLst>
            </p:cNvPr>
            <p:cNvCxnSpPr>
              <a:cxnSpLocks/>
            </p:cNvCxnSpPr>
            <p:nvPr/>
          </p:nvCxnSpPr>
          <p:spPr>
            <a:xfrm flipV="1">
              <a:off x="2467603" y="2506174"/>
              <a:ext cx="241300" cy="304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직선 화살표 연결선 16">
              <a:extLst>
                <a:ext uri="{FF2B5EF4-FFF2-40B4-BE49-F238E27FC236}">
                  <a16:creationId xmlns:a16="http://schemas.microsoft.com/office/drawing/2014/main" id="{6FF34ADC-80F5-D6AF-B4B7-A150C67A520C}"/>
                </a:ext>
              </a:extLst>
            </p:cNvPr>
            <p:cNvCxnSpPr>
              <a:cxnSpLocks/>
            </p:cNvCxnSpPr>
            <p:nvPr/>
          </p:nvCxnSpPr>
          <p:spPr>
            <a:xfrm flipH="1">
              <a:off x="2467603" y="2302524"/>
              <a:ext cx="395539" cy="1140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209758DE-0498-7A42-2ED4-40E96C7EE2D5}"/>
                </a:ext>
              </a:extLst>
            </p:cNvPr>
            <p:cNvCxnSpPr>
              <a:cxnSpLocks/>
            </p:cNvCxnSpPr>
            <p:nvPr/>
          </p:nvCxnSpPr>
          <p:spPr>
            <a:xfrm flipH="1" flipV="1">
              <a:off x="1448982" y="2302525"/>
              <a:ext cx="395539" cy="57017"/>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직선 화살표 연결선 23">
              <a:extLst>
                <a:ext uri="{FF2B5EF4-FFF2-40B4-BE49-F238E27FC236}">
                  <a16:creationId xmlns:a16="http://schemas.microsoft.com/office/drawing/2014/main" id="{3CE0BB85-EF74-3FFF-BD2C-B9DF51B1F192}"/>
                </a:ext>
              </a:extLst>
            </p:cNvPr>
            <p:cNvCxnSpPr>
              <a:cxnSpLocks/>
            </p:cNvCxnSpPr>
            <p:nvPr/>
          </p:nvCxnSpPr>
          <p:spPr>
            <a:xfrm>
              <a:off x="1536441" y="2617254"/>
              <a:ext cx="308080" cy="227118"/>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0189B27-9146-A804-1029-AEEDEE8B91E6}"/>
                </a:ext>
              </a:extLst>
            </p:cNvPr>
            <p:cNvSpPr txBox="1"/>
            <p:nvPr/>
          </p:nvSpPr>
          <p:spPr>
            <a:xfrm>
              <a:off x="2808153" y="2331033"/>
              <a:ext cx="589842"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Set</a:t>
              </a:r>
            </a:p>
          </p:txBody>
        </p:sp>
        <p:sp>
          <p:nvSpPr>
            <p:cNvPr id="28" name="TextBox 27">
              <a:extLst>
                <a:ext uri="{FF2B5EF4-FFF2-40B4-BE49-F238E27FC236}">
                  <a16:creationId xmlns:a16="http://schemas.microsoft.com/office/drawing/2014/main" id="{BEBD1E81-A2AB-AF41-4F4D-502590A308CE}"/>
                </a:ext>
              </a:extLst>
            </p:cNvPr>
            <p:cNvSpPr txBox="1"/>
            <p:nvPr/>
          </p:nvSpPr>
          <p:spPr>
            <a:xfrm>
              <a:off x="852477" y="2447977"/>
              <a:ext cx="814348"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Reset</a:t>
              </a:r>
            </a:p>
          </p:txBody>
        </p:sp>
      </p:grpSp>
      <p:sp>
        <p:nvSpPr>
          <p:cNvPr id="35" name="TextBox 34">
            <a:extLst>
              <a:ext uri="{FF2B5EF4-FFF2-40B4-BE49-F238E27FC236}">
                <a16:creationId xmlns:a16="http://schemas.microsoft.com/office/drawing/2014/main" id="{7153E09C-A762-955D-F8EE-57DBD9946E1A}"/>
              </a:ext>
            </a:extLst>
          </p:cNvPr>
          <p:cNvSpPr txBox="1"/>
          <p:nvPr/>
        </p:nvSpPr>
        <p:spPr>
          <a:xfrm>
            <a:off x="8539248" y="2178716"/>
            <a:ext cx="121774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Read 0.1 V</a:t>
            </a:r>
          </a:p>
        </p:txBody>
      </p:sp>
      <p:graphicFrame>
        <p:nvGraphicFramePr>
          <p:cNvPr id="36" name="개체 35">
            <a:extLst>
              <a:ext uri="{FF2B5EF4-FFF2-40B4-BE49-F238E27FC236}">
                <a16:creationId xmlns:a16="http://schemas.microsoft.com/office/drawing/2014/main" id="{9607A01F-1FD8-0525-E3A6-CB7700E650C1}"/>
              </a:ext>
            </a:extLst>
          </p:cNvPr>
          <p:cNvGraphicFramePr>
            <a:graphicFrameLocks noChangeAspect="1"/>
          </p:cNvGraphicFramePr>
          <p:nvPr>
            <p:extLst>
              <p:ext uri="{D42A27DB-BD31-4B8C-83A1-F6EECF244321}">
                <p14:modId xmlns:p14="http://schemas.microsoft.com/office/powerpoint/2010/main" val="4073086419"/>
              </p:ext>
            </p:extLst>
          </p:nvPr>
        </p:nvGraphicFramePr>
        <p:xfrm>
          <a:off x="3838575" y="1801813"/>
          <a:ext cx="4243388" cy="3248025"/>
        </p:xfrm>
        <a:graphic>
          <a:graphicData uri="http://schemas.openxmlformats.org/presentationml/2006/ole">
            <mc:AlternateContent xmlns:mc="http://schemas.openxmlformats.org/markup-compatibility/2006">
              <mc:Choice xmlns:v="urn:schemas-microsoft-com:vml" Requires="v">
                <p:oleObj name="Graph" r:id="rId7" imgW="9802440" imgH="7502760" progId="Origin95.Graph">
                  <p:embed/>
                </p:oleObj>
              </mc:Choice>
              <mc:Fallback>
                <p:oleObj name="Graph" r:id="rId7" imgW="9802440" imgH="7502760" progId="Origin95.Graph">
                  <p:embed/>
                  <p:pic>
                    <p:nvPicPr>
                      <p:cNvPr id="2" name="개체 1">
                        <a:extLst>
                          <a:ext uri="{FF2B5EF4-FFF2-40B4-BE49-F238E27FC236}">
                            <a16:creationId xmlns:a16="http://schemas.microsoft.com/office/drawing/2014/main" id="{975C852B-A680-A287-03B2-4413C860EB98}"/>
                          </a:ext>
                        </a:extLst>
                      </p:cNvPr>
                      <p:cNvPicPr/>
                      <p:nvPr/>
                    </p:nvPicPr>
                    <p:blipFill>
                      <a:blip r:embed="rId8"/>
                      <a:stretch>
                        <a:fillRect/>
                      </a:stretch>
                    </p:blipFill>
                    <p:spPr>
                      <a:xfrm>
                        <a:off x="3838575" y="1801813"/>
                        <a:ext cx="4243388" cy="3248025"/>
                      </a:xfrm>
                      <a:prstGeom prst="rect">
                        <a:avLst/>
                      </a:prstGeom>
                    </p:spPr>
                  </p:pic>
                </p:oleObj>
              </mc:Fallback>
            </mc:AlternateContent>
          </a:graphicData>
        </a:graphic>
      </p:graphicFrame>
      <p:sp>
        <p:nvSpPr>
          <p:cNvPr id="38" name="TextBox 37">
            <a:extLst>
              <a:ext uri="{FF2B5EF4-FFF2-40B4-BE49-F238E27FC236}">
                <a16:creationId xmlns:a16="http://schemas.microsoft.com/office/drawing/2014/main" id="{D437B345-EF59-4863-DEFC-47A0206FA52F}"/>
              </a:ext>
            </a:extLst>
          </p:cNvPr>
          <p:cNvSpPr txBox="1"/>
          <p:nvPr/>
        </p:nvSpPr>
        <p:spPr>
          <a:xfrm>
            <a:off x="444127" y="5074414"/>
            <a:ext cx="11570200" cy="1461939"/>
          </a:xfrm>
          <a:prstGeom prst="rect">
            <a:avLst/>
          </a:prstGeom>
          <a:noFill/>
        </p:spPr>
        <p:txBody>
          <a:bodyPr wrap="square" rtlCol="0">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SCO</a:t>
            </a:r>
            <a:r>
              <a:rPr lang="en-US" b="0" i="0" baseline="-25000" dirty="0">
                <a:effectLst/>
                <a:latin typeface="Arial" panose="020B0604020202020204" pitchFamily="34" charset="0"/>
                <a:cs typeface="Arial" panose="020B0604020202020204" pitchFamily="34" charset="0"/>
              </a:rPr>
              <a:t>2.5</a:t>
            </a:r>
            <a:r>
              <a:rPr lang="en-US" altLang="ko-KR" b="0" i="0" dirty="0">
                <a:effectLst/>
                <a:latin typeface="Arial" panose="020B0604020202020204" pitchFamily="34" charset="0"/>
                <a:cs typeface="Arial" panose="020B0604020202020204" pitchFamily="34" charset="0"/>
              </a:rPr>
              <a:t>/SRO/SAO device shows</a:t>
            </a:r>
            <a:r>
              <a:rPr lang="en-US" b="0" i="0" dirty="0">
                <a:effectLst/>
                <a:latin typeface="Arial" panose="020B0604020202020204" pitchFamily="34" charset="0"/>
                <a:cs typeface="Arial" panose="020B0604020202020204" pitchFamily="34" charset="0"/>
              </a:rPr>
              <a:t> </a:t>
            </a:r>
            <a:r>
              <a:rPr lang="en-US" b="1" i="0" dirty="0">
                <a:solidFill>
                  <a:srgbClr val="0000FF"/>
                </a:solidFill>
                <a:effectLst/>
                <a:latin typeface="Arial" panose="020B0604020202020204" pitchFamily="34" charset="0"/>
                <a:cs typeface="Arial" panose="020B0604020202020204" pitchFamily="34" charset="0"/>
              </a:rPr>
              <a:t>stable resistive switching </a:t>
            </a:r>
            <a:r>
              <a:rPr lang="en-US" b="0" i="0" dirty="0">
                <a:effectLst/>
                <a:latin typeface="Arial" panose="020B0604020202020204" pitchFamily="34" charset="0"/>
                <a:cs typeface="Arial" panose="020B0604020202020204" pitchFamily="34" charset="0"/>
              </a:rPr>
              <a:t>properties for </a:t>
            </a:r>
            <a:r>
              <a:rPr lang="en-US" altLang="ko-KR" b="0" i="0" dirty="0">
                <a:effectLst/>
                <a:latin typeface="Arial" panose="020B0604020202020204" pitchFamily="34" charset="0"/>
                <a:cs typeface="Arial" panose="020B0604020202020204" pitchFamily="34" charset="0"/>
              </a:rPr>
              <a:t>3</a:t>
            </a:r>
            <a:r>
              <a:rPr lang="en-US" b="0" i="0" dirty="0">
                <a:effectLst/>
                <a:latin typeface="Arial" panose="020B0604020202020204" pitchFamily="34" charset="0"/>
                <a:cs typeface="Arial" panose="020B0604020202020204" pitchFamily="34" charset="0"/>
              </a:rPr>
              <a:t>0 cycles.</a:t>
            </a:r>
          </a:p>
          <a:p>
            <a:pPr marL="285750" indent="-285750">
              <a:buFont typeface="Arial" panose="020B0604020202020204" pitchFamily="34" charset="0"/>
              <a:buChar char="•"/>
            </a:pPr>
            <a:endParaRPr lang="en-US"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dirty="0">
                <a:latin typeface="Arial" panose="020B0604020202020204" pitchFamily="34" charset="0"/>
                <a:cs typeface="Arial" panose="020B0604020202020204" pitchFamily="34" charset="0"/>
              </a:rPr>
              <a:t>Current values remain stable during each cycle in LRS and HRS states.</a:t>
            </a:r>
          </a:p>
          <a:p>
            <a:pPr marL="285750" indent="-285750">
              <a:buFont typeface="Arial" panose="020B0604020202020204" pitchFamily="34" charset="0"/>
              <a:buChar char="•"/>
            </a:pPr>
            <a:endParaRPr lang="en-US" altLang="ko-KR" sz="1700" b="1" dirty="0">
              <a:solidFill>
                <a:srgbClr val="0000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rgbClr val="0000FF"/>
                </a:solidFill>
                <a:latin typeface="Arial" panose="020B0604020202020204" pitchFamily="34" charset="0"/>
                <a:cs typeface="Arial" panose="020B0604020202020204" pitchFamily="34" charset="0"/>
                <a:sym typeface="Wingdings" panose="05000000000000000000" pitchFamily="2" charset="2"/>
              </a:rPr>
              <a:t>Resistive state retained</a:t>
            </a:r>
            <a:r>
              <a:rPr lang="en-US" dirty="0">
                <a:latin typeface="Arial" panose="020B0604020202020204" pitchFamily="34" charset="0"/>
                <a:cs typeface="Arial" panose="020B0604020202020204" pitchFamily="34" charset="0"/>
                <a:sym typeface="Wingdings" panose="05000000000000000000" pitchFamily="2" charset="2"/>
              </a:rPr>
              <a:t> for 1000 seconds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046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그림 15">
            <a:extLst>
              <a:ext uri="{FF2B5EF4-FFF2-40B4-BE49-F238E27FC236}">
                <a16:creationId xmlns:a16="http://schemas.microsoft.com/office/drawing/2014/main" id="{3F4698AE-75C7-4A33-AB32-BA3D92AA40B5}"/>
              </a:ext>
            </a:extLst>
          </p:cNvPr>
          <p:cNvPicPr>
            <a:picLocks noChangeAspect="1"/>
          </p:cNvPicPr>
          <p:nvPr/>
        </p:nvPicPr>
        <p:blipFill rotWithShape="1">
          <a:blip r:embed="rId3"/>
          <a:srcRect l="7878" t="88169" r="27593"/>
          <a:stretch/>
        </p:blipFill>
        <p:spPr>
          <a:xfrm>
            <a:off x="1641596" y="3156576"/>
            <a:ext cx="258183" cy="236669"/>
          </a:xfrm>
          <a:prstGeom prst="rect">
            <a:avLst/>
          </a:prstGeom>
        </p:spPr>
      </p:pic>
      <p:sp>
        <p:nvSpPr>
          <p:cNvPr id="6" name="슬라이드 번호 개체 틀 5">
            <a:extLst>
              <a:ext uri="{FF2B5EF4-FFF2-40B4-BE49-F238E27FC236}">
                <a16:creationId xmlns:a16="http://schemas.microsoft.com/office/drawing/2014/main" id="{7C4CED71-64BB-A84B-CEF5-4F69FBA9036C}"/>
              </a:ext>
            </a:extLst>
          </p:cNvPr>
          <p:cNvSpPr>
            <a:spLocks noGrp="1"/>
          </p:cNvSpPr>
          <p:nvPr>
            <p:ph type="sldNum" sz="quarter" idx="12"/>
          </p:nvPr>
        </p:nvSpPr>
        <p:spPr/>
        <p:txBody>
          <a:bodyPr/>
          <a:lstStyle/>
          <a:p>
            <a:fld id="{B3E27330-0CB1-4348-B94F-8CBB99D9ECB2}" type="slidenum">
              <a:rPr lang="en-US" smtClean="0"/>
              <a:pPr/>
              <a:t>12</a:t>
            </a:fld>
            <a:endParaRPr lang="en-US" dirty="0"/>
          </a:p>
        </p:txBody>
      </p:sp>
      <p:sp>
        <p:nvSpPr>
          <p:cNvPr id="5" name="TextBox 4">
            <a:extLst>
              <a:ext uri="{FF2B5EF4-FFF2-40B4-BE49-F238E27FC236}">
                <a16:creationId xmlns:a16="http://schemas.microsoft.com/office/drawing/2014/main" id="{8E150ADE-8736-A96E-746D-F40408CFDF5E}"/>
              </a:ext>
            </a:extLst>
          </p:cNvPr>
          <p:cNvSpPr txBox="1"/>
          <p:nvPr/>
        </p:nvSpPr>
        <p:spPr>
          <a:xfrm>
            <a:off x="144212" y="974801"/>
            <a:ext cx="10816062" cy="400110"/>
          </a:xfrm>
          <a:prstGeom prst="rect">
            <a:avLst/>
          </a:prstGeom>
          <a:noFill/>
        </p:spPr>
        <p:txBody>
          <a:bodyPr wrap="square" rtlCol="0">
            <a:spAutoFit/>
          </a:bodyPr>
          <a:lstStyle/>
          <a:p>
            <a:pPr marL="285750" indent="-285750">
              <a:buFont typeface="Wingdings" panose="05000000000000000000" pitchFamily="2" charset="2"/>
              <a:buChar char="v"/>
            </a:pPr>
            <a:r>
              <a:rPr lang="en-US" altLang="ko-KR" sz="2000" b="1" dirty="0">
                <a:latin typeface="Arial" panose="020B0604020202020204" pitchFamily="34" charset="0"/>
                <a:cs typeface="Arial" panose="020B0604020202020204" pitchFamily="34" charset="0"/>
              </a:rPr>
              <a:t>Fabrication of hetero-epitaxy SCO</a:t>
            </a:r>
            <a:r>
              <a:rPr lang="en-US" altLang="ko-KR" sz="2000" b="1" baseline="-25000" dirty="0">
                <a:latin typeface="Arial" panose="020B0604020202020204" pitchFamily="34" charset="0"/>
                <a:cs typeface="Arial" panose="020B0604020202020204" pitchFamily="34" charset="0"/>
              </a:rPr>
              <a:t>2.5</a:t>
            </a:r>
            <a:r>
              <a:rPr lang="en-US" altLang="ko-KR" sz="2000" b="1" dirty="0">
                <a:latin typeface="Arial" panose="020B0604020202020204" pitchFamily="34" charset="0"/>
                <a:cs typeface="Arial" panose="020B0604020202020204" pitchFamily="34" charset="0"/>
              </a:rPr>
              <a:t>/SRO</a:t>
            </a:r>
            <a:r>
              <a:rPr lang="en-US" altLang="ko-KR" sz="2000" b="1" baseline="-25000" dirty="0">
                <a:latin typeface="Arial" panose="020B0604020202020204" pitchFamily="34" charset="0"/>
                <a:cs typeface="Arial" panose="020B0604020202020204" pitchFamily="34" charset="0"/>
              </a:rPr>
              <a:t>3</a:t>
            </a:r>
            <a:r>
              <a:rPr lang="en-US" altLang="ko-KR" sz="2000" b="1" dirty="0">
                <a:latin typeface="Arial" panose="020B0604020202020204" pitchFamily="34" charset="0"/>
                <a:cs typeface="Arial" panose="020B0604020202020204" pitchFamily="34" charset="0"/>
              </a:rPr>
              <a:t> freestanding thin films and Si integration</a:t>
            </a:r>
            <a:endParaRPr lang="en-US" sz="2000" b="1" dirty="0">
              <a:latin typeface="Arial" panose="020B0604020202020204" pitchFamily="34" charset="0"/>
              <a:cs typeface="Arial" panose="020B0604020202020204" pitchFamily="34" charset="0"/>
            </a:endParaRPr>
          </a:p>
        </p:txBody>
      </p:sp>
      <p:graphicFrame>
        <p:nvGraphicFramePr>
          <p:cNvPr id="2" name="개체 1">
            <a:extLst>
              <a:ext uri="{FF2B5EF4-FFF2-40B4-BE49-F238E27FC236}">
                <a16:creationId xmlns:a16="http://schemas.microsoft.com/office/drawing/2014/main" id="{6B8403DA-A138-646F-4399-F924D2B8620C}"/>
              </a:ext>
            </a:extLst>
          </p:cNvPr>
          <p:cNvGraphicFramePr>
            <a:graphicFrameLocks noChangeAspect="1"/>
          </p:cNvGraphicFramePr>
          <p:nvPr>
            <p:extLst>
              <p:ext uri="{D42A27DB-BD31-4B8C-83A1-F6EECF244321}">
                <p14:modId xmlns:p14="http://schemas.microsoft.com/office/powerpoint/2010/main" val="2137885114"/>
              </p:ext>
            </p:extLst>
          </p:nvPr>
        </p:nvGraphicFramePr>
        <p:xfrm>
          <a:off x="497774" y="1580382"/>
          <a:ext cx="6208544" cy="3697236"/>
        </p:xfrm>
        <a:graphic>
          <a:graphicData uri="http://schemas.openxmlformats.org/presentationml/2006/ole">
            <mc:AlternateContent xmlns:mc="http://schemas.openxmlformats.org/markup-compatibility/2006">
              <mc:Choice xmlns:v="urn:schemas-microsoft-com:vml" Requires="v">
                <p:oleObj name="Graph" r:id="rId4" imgW="23399640" imgH="13933800" progId="Origin95.Graph">
                  <p:embed/>
                </p:oleObj>
              </mc:Choice>
              <mc:Fallback>
                <p:oleObj name="Graph" r:id="rId4" imgW="23399640" imgH="13933800" progId="Origin95.Graph">
                  <p:embed/>
                  <p:pic>
                    <p:nvPicPr>
                      <p:cNvPr id="0" name=""/>
                      <p:cNvPicPr/>
                      <p:nvPr/>
                    </p:nvPicPr>
                    <p:blipFill>
                      <a:blip r:embed="rId5"/>
                      <a:stretch>
                        <a:fillRect/>
                      </a:stretch>
                    </p:blipFill>
                    <p:spPr>
                      <a:xfrm>
                        <a:off x="497774" y="1580382"/>
                        <a:ext cx="6208544" cy="3697236"/>
                      </a:xfrm>
                      <a:prstGeom prst="rect">
                        <a:avLst/>
                      </a:prstGeom>
                    </p:spPr>
                  </p:pic>
                </p:oleObj>
              </mc:Fallback>
            </mc:AlternateContent>
          </a:graphicData>
        </a:graphic>
      </p:graphicFrame>
      <p:grpSp>
        <p:nvGrpSpPr>
          <p:cNvPr id="3" name="그룹 2">
            <a:extLst>
              <a:ext uri="{FF2B5EF4-FFF2-40B4-BE49-F238E27FC236}">
                <a16:creationId xmlns:a16="http://schemas.microsoft.com/office/drawing/2014/main" id="{B1769413-1C4D-CA7E-29E0-A6E919AA017C}"/>
              </a:ext>
            </a:extLst>
          </p:cNvPr>
          <p:cNvGrpSpPr/>
          <p:nvPr/>
        </p:nvGrpSpPr>
        <p:grpSpPr>
          <a:xfrm>
            <a:off x="6888561" y="1971300"/>
            <a:ext cx="4003002" cy="2790139"/>
            <a:chOff x="4320005" y="1335665"/>
            <a:chExt cx="2214561" cy="1543575"/>
          </a:xfrm>
        </p:grpSpPr>
        <p:pic>
          <p:nvPicPr>
            <p:cNvPr id="4" name="그림 3">
              <a:extLst>
                <a:ext uri="{FF2B5EF4-FFF2-40B4-BE49-F238E27FC236}">
                  <a16:creationId xmlns:a16="http://schemas.microsoft.com/office/drawing/2014/main" id="{4DDEF1F9-5BB6-FD0D-C269-2A9FE34D9EAD}"/>
                </a:ext>
              </a:extLst>
            </p:cNvPr>
            <p:cNvPicPr>
              <a:picLocks noChangeAspect="1"/>
            </p:cNvPicPr>
            <p:nvPr/>
          </p:nvPicPr>
          <p:blipFill>
            <a:blip r:embed="rId6"/>
            <a:stretch>
              <a:fillRect/>
            </a:stretch>
          </p:blipFill>
          <p:spPr>
            <a:xfrm>
              <a:off x="4320005" y="1335665"/>
              <a:ext cx="2058101" cy="1543575"/>
            </a:xfrm>
            <a:prstGeom prst="rect">
              <a:avLst/>
            </a:prstGeom>
          </p:spPr>
        </p:pic>
        <p:cxnSp>
          <p:nvCxnSpPr>
            <p:cNvPr id="7" name="직선 화살표 연결선 6">
              <a:extLst>
                <a:ext uri="{FF2B5EF4-FFF2-40B4-BE49-F238E27FC236}">
                  <a16:creationId xmlns:a16="http://schemas.microsoft.com/office/drawing/2014/main" id="{A52F3F3D-F08C-2E73-AAD8-B2DAECCBB1A2}"/>
                </a:ext>
              </a:extLst>
            </p:cNvPr>
            <p:cNvCxnSpPr>
              <a:cxnSpLocks/>
            </p:cNvCxnSpPr>
            <p:nvPr/>
          </p:nvCxnSpPr>
          <p:spPr>
            <a:xfrm>
              <a:off x="5633221" y="2001077"/>
              <a:ext cx="150062" cy="3422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직사각형 9">
              <a:extLst>
                <a:ext uri="{FF2B5EF4-FFF2-40B4-BE49-F238E27FC236}">
                  <a16:creationId xmlns:a16="http://schemas.microsoft.com/office/drawing/2014/main" id="{B93E0F86-0B5D-7848-A621-05A75AA17400}"/>
                </a:ext>
              </a:extLst>
            </p:cNvPr>
            <p:cNvSpPr/>
            <p:nvPr/>
          </p:nvSpPr>
          <p:spPr>
            <a:xfrm>
              <a:off x="5334159" y="2257493"/>
              <a:ext cx="1200407" cy="4631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Arial" panose="020B0604020202020204" pitchFamily="34" charset="0"/>
                  <a:cs typeface="Arial" panose="020B0604020202020204" pitchFamily="34" charset="0"/>
                </a:rPr>
                <a:t>SCO/SRO</a:t>
              </a:r>
            </a:p>
          </p:txBody>
        </p:sp>
        <p:sp>
          <p:nvSpPr>
            <p:cNvPr id="11" name="TextBox 10">
              <a:extLst>
                <a:ext uri="{FF2B5EF4-FFF2-40B4-BE49-F238E27FC236}">
                  <a16:creationId xmlns:a16="http://schemas.microsoft.com/office/drawing/2014/main" id="{B344DB98-0706-CC84-8A6E-70B5A262F834}"/>
                </a:ext>
              </a:extLst>
            </p:cNvPr>
            <p:cNvSpPr txBox="1"/>
            <p:nvPr/>
          </p:nvSpPr>
          <p:spPr>
            <a:xfrm>
              <a:off x="5892560" y="1900052"/>
              <a:ext cx="40687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Si</a:t>
              </a:r>
            </a:p>
          </p:txBody>
        </p:sp>
      </p:grpSp>
      <p:sp>
        <p:nvSpPr>
          <p:cNvPr id="13" name="TextBox 12">
            <a:extLst>
              <a:ext uri="{FF2B5EF4-FFF2-40B4-BE49-F238E27FC236}">
                <a16:creationId xmlns:a16="http://schemas.microsoft.com/office/drawing/2014/main" id="{53C725BE-D3C5-1793-AC54-EE1E65341AB6}"/>
              </a:ext>
            </a:extLst>
          </p:cNvPr>
          <p:cNvSpPr txBox="1"/>
          <p:nvPr/>
        </p:nvSpPr>
        <p:spPr>
          <a:xfrm>
            <a:off x="1122866" y="5328418"/>
            <a:ext cx="8858753" cy="1200329"/>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latin typeface="Arial" panose="020B0604020202020204" pitchFamily="34" charset="0"/>
                <a:cs typeface="Arial" panose="020B0604020202020204" pitchFamily="34" charset="0"/>
              </a:rPr>
              <a:t>The SCO</a:t>
            </a:r>
            <a:r>
              <a:rPr lang="en-US" altLang="ko-KR" baseline="-25000" dirty="0">
                <a:latin typeface="Arial" panose="020B0604020202020204" pitchFamily="34" charset="0"/>
                <a:cs typeface="Arial" panose="020B0604020202020204" pitchFamily="34" charset="0"/>
              </a:rPr>
              <a:t>2.5</a:t>
            </a:r>
            <a:r>
              <a:rPr lang="en-US" altLang="ko-KR" dirty="0">
                <a:latin typeface="Arial" panose="020B0604020202020204" pitchFamily="34" charset="0"/>
                <a:cs typeface="Arial" panose="020B0604020202020204" pitchFamily="34" charset="0"/>
              </a:rPr>
              <a:t>/SRO freestanding thin films maintain the </a:t>
            </a:r>
            <a:r>
              <a:rPr lang="en-US" altLang="ko-KR" b="1" dirty="0">
                <a:solidFill>
                  <a:srgbClr val="0000FF"/>
                </a:solidFill>
                <a:latin typeface="Arial" panose="020B0604020202020204" pitchFamily="34" charset="0"/>
                <a:cs typeface="Arial" panose="020B0604020202020204" pitchFamily="34" charset="0"/>
              </a:rPr>
              <a:t>single crystal orientation</a:t>
            </a:r>
            <a:r>
              <a:rPr lang="en-US" altLang="ko-KR"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altLang="ko-K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dirty="0">
                <a:latin typeface="Arial" panose="020B0604020202020204" pitchFamily="34" charset="0"/>
                <a:cs typeface="Arial" panose="020B0604020202020204" pitchFamily="34" charset="0"/>
              </a:rPr>
              <a:t>Using the PPC/PDMS transfer method, freestanding SCO</a:t>
            </a:r>
            <a:r>
              <a:rPr lang="en-US" altLang="ko-KR" baseline="-25000" dirty="0">
                <a:latin typeface="Arial" panose="020B0604020202020204" pitchFamily="34" charset="0"/>
                <a:cs typeface="Arial" panose="020B0604020202020204" pitchFamily="34" charset="0"/>
              </a:rPr>
              <a:t>2.5</a:t>
            </a:r>
            <a:r>
              <a:rPr lang="en-US" altLang="ko-KR" dirty="0">
                <a:latin typeface="Arial" panose="020B0604020202020204" pitchFamily="34" charset="0"/>
                <a:cs typeface="Arial" panose="020B0604020202020204" pitchFamily="34" charset="0"/>
              </a:rPr>
              <a:t>/SRO thin films with a micrometer scale were transferred onto Si.</a:t>
            </a:r>
            <a:endParaRPr lang="en-US" dirty="0">
              <a:latin typeface="Arial" panose="020B0604020202020204" pitchFamily="34" charset="0"/>
              <a:cs typeface="Arial" panose="020B0604020202020204" pitchFamily="34" charset="0"/>
            </a:endParaRPr>
          </a:p>
        </p:txBody>
      </p:sp>
      <p:pic>
        <p:nvPicPr>
          <p:cNvPr id="15" name="그림 14">
            <a:extLst>
              <a:ext uri="{FF2B5EF4-FFF2-40B4-BE49-F238E27FC236}">
                <a16:creationId xmlns:a16="http://schemas.microsoft.com/office/drawing/2014/main" id="{08D27E3F-DF40-40C7-BAB9-9F17A17E07DC}"/>
              </a:ext>
            </a:extLst>
          </p:cNvPr>
          <p:cNvPicPr>
            <a:picLocks noChangeAspect="1"/>
          </p:cNvPicPr>
          <p:nvPr/>
        </p:nvPicPr>
        <p:blipFill rotWithShape="1">
          <a:blip r:embed="rId3"/>
          <a:srcRect l="10566" t="56051" r="24905" b="32118"/>
          <a:stretch/>
        </p:blipFill>
        <p:spPr>
          <a:xfrm>
            <a:off x="1732587" y="2583648"/>
            <a:ext cx="258183" cy="236669"/>
          </a:xfrm>
          <a:prstGeom prst="rect">
            <a:avLst/>
          </a:prstGeom>
        </p:spPr>
      </p:pic>
      <p:sp>
        <p:nvSpPr>
          <p:cNvPr id="20" name="TextBox 19">
            <a:extLst>
              <a:ext uri="{FF2B5EF4-FFF2-40B4-BE49-F238E27FC236}">
                <a16:creationId xmlns:a16="http://schemas.microsoft.com/office/drawing/2014/main" id="{F7A3190A-AB58-345C-688D-38AE0C8EF7E4}"/>
              </a:ext>
            </a:extLst>
          </p:cNvPr>
          <p:cNvSpPr txBox="1"/>
          <p:nvPr/>
        </p:nvSpPr>
        <p:spPr>
          <a:xfrm>
            <a:off x="2001402" y="2544631"/>
            <a:ext cx="1412076"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SCO</a:t>
            </a:r>
            <a:r>
              <a:rPr lang="en-US" sz="1500" b="1" baseline="-25000" dirty="0">
                <a:latin typeface="Arial" panose="020B0604020202020204" pitchFamily="34" charset="0"/>
                <a:cs typeface="Arial" panose="020B0604020202020204" pitchFamily="34" charset="0"/>
              </a:rPr>
              <a:t>2.5</a:t>
            </a:r>
            <a:r>
              <a:rPr lang="en-US" sz="1500" b="1" dirty="0">
                <a:latin typeface="Arial" panose="020B0604020202020204" pitchFamily="34" charset="0"/>
                <a:cs typeface="Arial" panose="020B0604020202020204" pitchFamily="34" charset="0"/>
              </a:rPr>
              <a:t> (110)</a:t>
            </a:r>
          </a:p>
        </p:txBody>
      </p:sp>
      <p:sp>
        <p:nvSpPr>
          <p:cNvPr id="21" name="TextBox 20">
            <a:extLst>
              <a:ext uri="{FF2B5EF4-FFF2-40B4-BE49-F238E27FC236}">
                <a16:creationId xmlns:a16="http://schemas.microsoft.com/office/drawing/2014/main" id="{A2107B3A-0D5B-F82B-0BC3-E0BC9D393884}"/>
              </a:ext>
            </a:extLst>
          </p:cNvPr>
          <p:cNvSpPr txBox="1"/>
          <p:nvPr/>
        </p:nvSpPr>
        <p:spPr>
          <a:xfrm>
            <a:off x="1816600" y="3067064"/>
            <a:ext cx="1120266"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SRO</a:t>
            </a:r>
            <a:r>
              <a:rPr lang="en-US" sz="1500" b="1" baseline="-25000" dirty="0">
                <a:latin typeface="Arial" panose="020B0604020202020204" pitchFamily="34" charset="0"/>
                <a:cs typeface="Arial" panose="020B0604020202020204" pitchFamily="34" charset="0"/>
              </a:rPr>
              <a:t> </a:t>
            </a:r>
            <a:r>
              <a:rPr lang="en-US" sz="1500" b="1" dirty="0">
                <a:latin typeface="Arial" panose="020B0604020202020204" pitchFamily="34" charset="0"/>
                <a:cs typeface="Arial" panose="020B0604020202020204" pitchFamily="34" charset="0"/>
              </a:rPr>
              <a:t>(110)</a:t>
            </a:r>
          </a:p>
        </p:txBody>
      </p:sp>
    </p:spTree>
    <p:extLst>
      <p:ext uri="{BB962C8B-B14F-4D97-AF65-F5344CB8AC3E}">
        <p14:creationId xmlns:p14="http://schemas.microsoft.com/office/powerpoint/2010/main" val="1785940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화살표: 오른쪽 9">
            <a:extLst>
              <a:ext uri="{FF2B5EF4-FFF2-40B4-BE49-F238E27FC236}">
                <a16:creationId xmlns:a16="http://schemas.microsoft.com/office/drawing/2014/main" id="{042CACA5-D7DC-EDBB-901A-82F3FEFEB035}"/>
              </a:ext>
            </a:extLst>
          </p:cNvPr>
          <p:cNvSpPr/>
          <p:nvPr/>
        </p:nvSpPr>
        <p:spPr>
          <a:xfrm rot="5400000">
            <a:off x="6518194" y="1063336"/>
            <a:ext cx="5221922" cy="5611762"/>
          </a:xfrm>
          <a:prstGeom prst="rightArrow">
            <a:avLst>
              <a:gd name="adj1" fmla="val 75637"/>
              <a:gd name="adj2" fmla="val 28970"/>
            </a:avLst>
          </a:prstGeom>
          <a:gradFill flip="none" rotWithShape="1">
            <a:gsLst>
              <a:gs pos="0">
                <a:srgbClr val="F1F8EC"/>
              </a:gs>
              <a:gs pos="100000">
                <a:schemeClr val="accent6">
                  <a:lumMod val="60000"/>
                  <a:lumOff val="4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개체 11">
            <a:extLst>
              <a:ext uri="{FF2B5EF4-FFF2-40B4-BE49-F238E27FC236}">
                <a16:creationId xmlns:a16="http://schemas.microsoft.com/office/drawing/2014/main" id="{A105BD9A-6637-D4A2-A43E-5A18EA1D844D}"/>
              </a:ext>
            </a:extLst>
          </p:cNvPr>
          <p:cNvGraphicFramePr>
            <a:graphicFrameLocks noChangeAspect="1"/>
          </p:cNvGraphicFramePr>
          <p:nvPr>
            <p:extLst>
              <p:ext uri="{D42A27DB-BD31-4B8C-83A1-F6EECF244321}">
                <p14:modId xmlns:p14="http://schemas.microsoft.com/office/powerpoint/2010/main" val="153734588"/>
              </p:ext>
            </p:extLst>
          </p:nvPr>
        </p:nvGraphicFramePr>
        <p:xfrm>
          <a:off x="-508190" y="3771019"/>
          <a:ext cx="4927601" cy="2933700"/>
        </p:xfrm>
        <a:graphic>
          <a:graphicData uri="http://schemas.openxmlformats.org/presentationml/2006/ole">
            <mc:AlternateContent xmlns:mc="http://schemas.openxmlformats.org/markup-compatibility/2006">
              <mc:Choice xmlns:v="urn:schemas-microsoft-com:vml" Requires="v">
                <p:oleObj name="Graph" r:id="rId3" imgW="12600360" imgH="7502760" progId="Origin95.Graph">
                  <p:embed/>
                </p:oleObj>
              </mc:Choice>
              <mc:Fallback>
                <p:oleObj name="Graph" r:id="rId3" imgW="12600360" imgH="7502760" progId="Origin95.Graph">
                  <p:embed/>
                  <p:pic>
                    <p:nvPicPr>
                      <p:cNvPr id="0" name=""/>
                      <p:cNvPicPr/>
                      <p:nvPr/>
                    </p:nvPicPr>
                    <p:blipFill>
                      <a:blip r:embed="rId4"/>
                      <a:stretch>
                        <a:fillRect/>
                      </a:stretch>
                    </p:blipFill>
                    <p:spPr>
                      <a:xfrm>
                        <a:off x="-508190" y="3771019"/>
                        <a:ext cx="4927601" cy="2933700"/>
                      </a:xfrm>
                      <a:prstGeom prst="rect">
                        <a:avLst/>
                      </a:prstGeom>
                    </p:spPr>
                  </p:pic>
                </p:oleObj>
              </mc:Fallback>
            </mc:AlternateContent>
          </a:graphicData>
        </a:graphic>
      </p:graphicFrame>
      <p:grpSp>
        <p:nvGrpSpPr>
          <p:cNvPr id="5" name="그룹 4">
            <a:extLst>
              <a:ext uri="{FF2B5EF4-FFF2-40B4-BE49-F238E27FC236}">
                <a16:creationId xmlns:a16="http://schemas.microsoft.com/office/drawing/2014/main" id="{BB2BFBB3-F3EC-6356-3E8C-FF870D9014B8}"/>
              </a:ext>
            </a:extLst>
          </p:cNvPr>
          <p:cNvGrpSpPr/>
          <p:nvPr/>
        </p:nvGrpSpPr>
        <p:grpSpPr>
          <a:xfrm>
            <a:off x="3743945" y="4324876"/>
            <a:ext cx="2608952" cy="1895819"/>
            <a:chOff x="4320005" y="1335665"/>
            <a:chExt cx="2124208" cy="1543575"/>
          </a:xfrm>
        </p:grpSpPr>
        <p:pic>
          <p:nvPicPr>
            <p:cNvPr id="6" name="그림 5">
              <a:extLst>
                <a:ext uri="{FF2B5EF4-FFF2-40B4-BE49-F238E27FC236}">
                  <a16:creationId xmlns:a16="http://schemas.microsoft.com/office/drawing/2014/main" id="{D2B5674C-54BE-B35D-5FBA-69D1A97C8E0B}"/>
                </a:ext>
              </a:extLst>
            </p:cNvPr>
            <p:cNvPicPr>
              <a:picLocks noChangeAspect="1"/>
            </p:cNvPicPr>
            <p:nvPr/>
          </p:nvPicPr>
          <p:blipFill>
            <a:blip r:embed="rId5"/>
            <a:stretch>
              <a:fillRect/>
            </a:stretch>
          </p:blipFill>
          <p:spPr>
            <a:xfrm>
              <a:off x="4320005" y="1335665"/>
              <a:ext cx="2058101" cy="1543575"/>
            </a:xfrm>
            <a:prstGeom prst="rect">
              <a:avLst/>
            </a:prstGeom>
          </p:spPr>
        </p:pic>
        <p:cxnSp>
          <p:nvCxnSpPr>
            <p:cNvPr id="7" name="직선 화살표 연결선 6">
              <a:extLst>
                <a:ext uri="{FF2B5EF4-FFF2-40B4-BE49-F238E27FC236}">
                  <a16:creationId xmlns:a16="http://schemas.microsoft.com/office/drawing/2014/main" id="{E989C844-118C-5117-46DB-919C72E45218}"/>
                </a:ext>
              </a:extLst>
            </p:cNvPr>
            <p:cNvCxnSpPr>
              <a:cxnSpLocks/>
            </p:cNvCxnSpPr>
            <p:nvPr/>
          </p:nvCxnSpPr>
          <p:spPr>
            <a:xfrm>
              <a:off x="5633221" y="2001077"/>
              <a:ext cx="150062" cy="3422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직사각형 7">
              <a:extLst>
                <a:ext uri="{FF2B5EF4-FFF2-40B4-BE49-F238E27FC236}">
                  <a16:creationId xmlns:a16="http://schemas.microsoft.com/office/drawing/2014/main" id="{3C043AB2-3425-023D-7024-2AC7DD4B26A3}"/>
                </a:ext>
              </a:extLst>
            </p:cNvPr>
            <p:cNvSpPr/>
            <p:nvPr/>
          </p:nvSpPr>
          <p:spPr>
            <a:xfrm>
              <a:off x="5243806" y="2267661"/>
              <a:ext cx="1200407" cy="4631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Arial" panose="020B0604020202020204" pitchFamily="34" charset="0"/>
                  <a:cs typeface="Arial" panose="020B0604020202020204" pitchFamily="34" charset="0"/>
                </a:rPr>
                <a:t>SCO</a:t>
              </a:r>
              <a:r>
                <a:rPr lang="en-US" sz="1600" b="1" baseline="-25000" dirty="0">
                  <a:solidFill>
                    <a:srgbClr val="FF0000"/>
                  </a:solidFill>
                  <a:latin typeface="Arial" panose="020B0604020202020204" pitchFamily="34" charset="0"/>
                  <a:cs typeface="Arial" panose="020B0604020202020204" pitchFamily="34" charset="0"/>
                </a:rPr>
                <a:t>2.5</a:t>
              </a:r>
              <a:r>
                <a:rPr lang="en-US" sz="1600" b="1" dirty="0">
                  <a:solidFill>
                    <a:srgbClr val="FF0000"/>
                  </a:solidFill>
                  <a:latin typeface="Arial" panose="020B0604020202020204" pitchFamily="34" charset="0"/>
                  <a:cs typeface="Arial" panose="020B0604020202020204" pitchFamily="34" charset="0"/>
                </a:rPr>
                <a:t>/SRO</a:t>
              </a:r>
            </a:p>
          </p:txBody>
        </p:sp>
        <p:sp>
          <p:nvSpPr>
            <p:cNvPr id="9" name="TextBox 8">
              <a:extLst>
                <a:ext uri="{FF2B5EF4-FFF2-40B4-BE49-F238E27FC236}">
                  <a16:creationId xmlns:a16="http://schemas.microsoft.com/office/drawing/2014/main" id="{AA0D0A7C-C651-1CB0-21C6-097DC59E2AF9}"/>
                </a:ext>
              </a:extLst>
            </p:cNvPr>
            <p:cNvSpPr txBox="1"/>
            <p:nvPr/>
          </p:nvSpPr>
          <p:spPr>
            <a:xfrm>
              <a:off x="5892560" y="1900052"/>
              <a:ext cx="40687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Si</a:t>
              </a:r>
            </a:p>
          </p:txBody>
        </p:sp>
      </p:grpSp>
      <p:pic>
        <p:nvPicPr>
          <p:cNvPr id="13" name="그림 12">
            <a:extLst>
              <a:ext uri="{FF2B5EF4-FFF2-40B4-BE49-F238E27FC236}">
                <a16:creationId xmlns:a16="http://schemas.microsoft.com/office/drawing/2014/main" id="{88BCEFF0-24F6-8285-83F8-ADCD2A400E99}"/>
              </a:ext>
            </a:extLst>
          </p:cNvPr>
          <p:cNvPicPr>
            <a:picLocks noChangeAspect="1"/>
          </p:cNvPicPr>
          <p:nvPr/>
        </p:nvPicPr>
        <p:blipFill rotWithShape="1">
          <a:blip r:embed="rId6"/>
          <a:srcRect l="10566" t="56051" r="24905" b="32118"/>
          <a:stretch/>
        </p:blipFill>
        <p:spPr>
          <a:xfrm>
            <a:off x="908000" y="4498188"/>
            <a:ext cx="258183" cy="236669"/>
          </a:xfrm>
          <a:prstGeom prst="rect">
            <a:avLst/>
          </a:prstGeom>
        </p:spPr>
      </p:pic>
      <p:pic>
        <p:nvPicPr>
          <p:cNvPr id="14" name="그림 13">
            <a:extLst>
              <a:ext uri="{FF2B5EF4-FFF2-40B4-BE49-F238E27FC236}">
                <a16:creationId xmlns:a16="http://schemas.microsoft.com/office/drawing/2014/main" id="{F56BE9B1-7ADD-81F5-200C-D61ADA59F89F}"/>
              </a:ext>
            </a:extLst>
          </p:cNvPr>
          <p:cNvPicPr>
            <a:picLocks noChangeAspect="1"/>
          </p:cNvPicPr>
          <p:nvPr/>
        </p:nvPicPr>
        <p:blipFill rotWithShape="1">
          <a:blip r:embed="rId6"/>
          <a:srcRect l="7878" t="88169" r="27593"/>
          <a:stretch/>
        </p:blipFill>
        <p:spPr>
          <a:xfrm>
            <a:off x="778909" y="5045716"/>
            <a:ext cx="258183" cy="236669"/>
          </a:xfrm>
          <a:prstGeom prst="rect">
            <a:avLst/>
          </a:prstGeom>
        </p:spPr>
      </p:pic>
      <p:grpSp>
        <p:nvGrpSpPr>
          <p:cNvPr id="18" name="그룹 17">
            <a:extLst>
              <a:ext uri="{FF2B5EF4-FFF2-40B4-BE49-F238E27FC236}">
                <a16:creationId xmlns:a16="http://schemas.microsoft.com/office/drawing/2014/main" id="{460B224E-ADEE-0C95-8D00-BA4A92B9F6E8}"/>
              </a:ext>
            </a:extLst>
          </p:cNvPr>
          <p:cNvGrpSpPr/>
          <p:nvPr/>
        </p:nvGrpSpPr>
        <p:grpSpPr>
          <a:xfrm>
            <a:off x="277754" y="1121827"/>
            <a:ext cx="2815819" cy="2885253"/>
            <a:chOff x="150517" y="956893"/>
            <a:chExt cx="3167988" cy="3246106"/>
          </a:xfrm>
        </p:grpSpPr>
        <p:pic>
          <p:nvPicPr>
            <p:cNvPr id="16" name="그림 15">
              <a:extLst>
                <a:ext uri="{FF2B5EF4-FFF2-40B4-BE49-F238E27FC236}">
                  <a16:creationId xmlns:a16="http://schemas.microsoft.com/office/drawing/2014/main" id="{7B78B6EB-D57C-019B-56C4-EB04083B8694}"/>
                </a:ext>
              </a:extLst>
            </p:cNvPr>
            <p:cNvPicPr>
              <a:picLocks noChangeAspect="1"/>
            </p:cNvPicPr>
            <p:nvPr/>
          </p:nvPicPr>
          <p:blipFill rotWithShape="1">
            <a:blip r:embed="rId7"/>
            <a:srcRect l="6383" t="51686" r="75333" b="6077"/>
            <a:stretch/>
          </p:blipFill>
          <p:spPr>
            <a:xfrm>
              <a:off x="150517" y="956893"/>
              <a:ext cx="3167988" cy="3246106"/>
            </a:xfrm>
            <a:prstGeom prst="rect">
              <a:avLst/>
            </a:prstGeom>
          </p:spPr>
        </p:pic>
        <p:cxnSp>
          <p:nvCxnSpPr>
            <p:cNvPr id="17" name="직선 화살표 연결선 16">
              <a:extLst>
                <a:ext uri="{FF2B5EF4-FFF2-40B4-BE49-F238E27FC236}">
                  <a16:creationId xmlns:a16="http://schemas.microsoft.com/office/drawing/2014/main" id="{04B4225E-5298-F684-B97B-31072857708E}"/>
                </a:ext>
              </a:extLst>
            </p:cNvPr>
            <p:cNvCxnSpPr/>
            <p:nvPr/>
          </p:nvCxnSpPr>
          <p:spPr>
            <a:xfrm flipV="1">
              <a:off x="1365461" y="1304713"/>
              <a:ext cx="1194098" cy="1197896"/>
            </a:xfrm>
            <a:prstGeom prst="straightConnector1">
              <a:avLst/>
            </a:prstGeom>
            <a:ln w="381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9" name="그룹 18">
            <a:extLst>
              <a:ext uri="{FF2B5EF4-FFF2-40B4-BE49-F238E27FC236}">
                <a16:creationId xmlns:a16="http://schemas.microsoft.com/office/drawing/2014/main" id="{AC2EE8B4-51D2-6D3B-3270-C5B51C885E55}"/>
              </a:ext>
            </a:extLst>
          </p:cNvPr>
          <p:cNvGrpSpPr/>
          <p:nvPr/>
        </p:nvGrpSpPr>
        <p:grpSpPr>
          <a:xfrm>
            <a:off x="2657287" y="976910"/>
            <a:ext cx="4244068" cy="3248487"/>
            <a:chOff x="-95299" y="1804756"/>
            <a:chExt cx="4244068" cy="3248487"/>
          </a:xfrm>
        </p:grpSpPr>
        <p:graphicFrame>
          <p:nvGraphicFramePr>
            <p:cNvPr id="20" name="개체 19">
              <a:extLst>
                <a:ext uri="{FF2B5EF4-FFF2-40B4-BE49-F238E27FC236}">
                  <a16:creationId xmlns:a16="http://schemas.microsoft.com/office/drawing/2014/main" id="{28059215-7AEA-6702-7FE5-F04E5418598B}"/>
                </a:ext>
              </a:extLst>
            </p:cNvPr>
            <p:cNvGraphicFramePr>
              <a:graphicFrameLocks noChangeAspect="1"/>
            </p:cNvGraphicFramePr>
            <p:nvPr>
              <p:extLst>
                <p:ext uri="{D42A27DB-BD31-4B8C-83A1-F6EECF244321}">
                  <p14:modId xmlns:p14="http://schemas.microsoft.com/office/powerpoint/2010/main" val="3606439233"/>
                </p:ext>
              </p:extLst>
            </p:nvPr>
          </p:nvGraphicFramePr>
          <p:xfrm>
            <a:off x="-95299" y="1804756"/>
            <a:ext cx="4244068" cy="3248487"/>
          </p:xfrm>
          <a:graphic>
            <a:graphicData uri="http://schemas.openxmlformats.org/presentationml/2006/ole">
              <mc:AlternateContent xmlns:mc="http://schemas.openxmlformats.org/markup-compatibility/2006">
                <mc:Choice xmlns:v="urn:schemas-microsoft-com:vml" Requires="v">
                  <p:oleObj name="Graph" r:id="rId8" imgW="9802440" imgH="7502760" progId="Origin95.Graph">
                    <p:embed/>
                  </p:oleObj>
                </mc:Choice>
                <mc:Fallback>
                  <p:oleObj name="Graph" r:id="rId8" imgW="9802440" imgH="7502760" progId="Origin95.Graph">
                    <p:embed/>
                    <p:pic>
                      <p:nvPicPr>
                        <p:cNvPr id="9" name="개체 8">
                          <a:extLst>
                            <a:ext uri="{FF2B5EF4-FFF2-40B4-BE49-F238E27FC236}">
                              <a16:creationId xmlns:a16="http://schemas.microsoft.com/office/drawing/2014/main" id="{5846B4F7-E393-0546-6C42-5AF88CC5360D}"/>
                            </a:ext>
                          </a:extLst>
                        </p:cNvPr>
                        <p:cNvPicPr/>
                        <p:nvPr/>
                      </p:nvPicPr>
                      <p:blipFill>
                        <a:blip r:embed="rId9"/>
                        <a:stretch>
                          <a:fillRect/>
                        </a:stretch>
                      </p:blipFill>
                      <p:spPr>
                        <a:xfrm>
                          <a:off x="-95299" y="1804756"/>
                          <a:ext cx="4244068" cy="3248487"/>
                        </a:xfrm>
                        <a:prstGeom prst="rect">
                          <a:avLst/>
                        </a:prstGeom>
                      </p:spPr>
                    </p:pic>
                  </p:oleObj>
                </mc:Fallback>
              </mc:AlternateContent>
            </a:graphicData>
          </a:graphic>
        </p:graphicFrame>
        <p:cxnSp>
          <p:nvCxnSpPr>
            <p:cNvPr id="22" name="직선 화살표 연결선 21">
              <a:extLst>
                <a:ext uri="{FF2B5EF4-FFF2-40B4-BE49-F238E27FC236}">
                  <a16:creationId xmlns:a16="http://schemas.microsoft.com/office/drawing/2014/main" id="{6F1F06C2-5EC1-16BE-7129-067F19D87552}"/>
                </a:ext>
              </a:extLst>
            </p:cNvPr>
            <p:cNvCxnSpPr>
              <a:cxnSpLocks/>
            </p:cNvCxnSpPr>
            <p:nvPr/>
          </p:nvCxnSpPr>
          <p:spPr>
            <a:xfrm flipV="1">
              <a:off x="2467603" y="2506174"/>
              <a:ext cx="241300" cy="304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569CC595-2E73-9BEB-86B6-6A074C98068D}"/>
                </a:ext>
              </a:extLst>
            </p:cNvPr>
            <p:cNvCxnSpPr>
              <a:cxnSpLocks/>
            </p:cNvCxnSpPr>
            <p:nvPr/>
          </p:nvCxnSpPr>
          <p:spPr>
            <a:xfrm flipH="1">
              <a:off x="2467603" y="2302524"/>
              <a:ext cx="395539" cy="1140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직선 화살표 연결선 23">
              <a:extLst>
                <a:ext uri="{FF2B5EF4-FFF2-40B4-BE49-F238E27FC236}">
                  <a16:creationId xmlns:a16="http://schemas.microsoft.com/office/drawing/2014/main" id="{0D3EF73F-F083-B272-06AC-D54367C989A0}"/>
                </a:ext>
              </a:extLst>
            </p:cNvPr>
            <p:cNvCxnSpPr>
              <a:cxnSpLocks/>
            </p:cNvCxnSpPr>
            <p:nvPr/>
          </p:nvCxnSpPr>
          <p:spPr>
            <a:xfrm flipH="1" flipV="1">
              <a:off x="1448982" y="2302525"/>
              <a:ext cx="395539" cy="57017"/>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id="{E42BA068-DD74-F65E-51B0-ED31875583B7}"/>
                </a:ext>
              </a:extLst>
            </p:cNvPr>
            <p:cNvCxnSpPr>
              <a:cxnSpLocks/>
            </p:cNvCxnSpPr>
            <p:nvPr/>
          </p:nvCxnSpPr>
          <p:spPr>
            <a:xfrm>
              <a:off x="1536441" y="2617254"/>
              <a:ext cx="308080" cy="227118"/>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F06A148-4014-9DD1-64D1-21FFFF1396FF}"/>
                </a:ext>
              </a:extLst>
            </p:cNvPr>
            <p:cNvSpPr txBox="1"/>
            <p:nvPr/>
          </p:nvSpPr>
          <p:spPr>
            <a:xfrm>
              <a:off x="2808153" y="2331033"/>
              <a:ext cx="589842"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Set</a:t>
              </a:r>
            </a:p>
          </p:txBody>
        </p:sp>
        <p:sp>
          <p:nvSpPr>
            <p:cNvPr id="27" name="TextBox 26">
              <a:extLst>
                <a:ext uri="{FF2B5EF4-FFF2-40B4-BE49-F238E27FC236}">
                  <a16:creationId xmlns:a16="http://schemas.microsoft.com/office/drawing/2014/main" id="{9C2AA927-B596-2C8B-D6B4-A0AB9A4A3496}"/>
                </a:ext>
              </a:extLst>
            </p:cNvPr>
            <p:cNvSpPr txBox="1"/>
            <p:nvPr/>
          </p:nvSpPr>
          <p:spPr>
            <a:xfrm>
              <a:off x="852477" y="2447977"/>
              <a:ext cx="814348"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Reset</a:t>
              </a:r>
            </a:p>
          </p:txBody>
        </p:sp>
      </p:grpSp>
      <p:sp>
        <p:nvSpPr>
          <p:cNvPr id="31" name="TextBox 30">
            <a:extLst>
              <a:ext uri="{FF2B5EF4-FFF2-40B4-BE49-F238E27FC236}">
                <a16:creationId xmlns:a16="http://schemas.microsoft.com/office/drawing/2014/main" id="{B6C42EC2-31E8-D85C-3FE2-7A3916431977}"/>
              </a:ext>
            </a:extLst>
          </p:cNvPr>
          <p:cNvSpPr txBox="1"/>
          <p:nvPr/>
        </p:nvSpPr>
        <p:spPr>
          <a:xfrm>
            <a:off x="6477211" y="2724697"/>
            <a:ext cx="5457825" cy="646331"/>
          </a:xfrm>
          <a:prstGeom prst="rect">
            <a:avLst/>
          </a:prstGeom>
          <a:noFill/>
        </p:spPr>
        <p:txBody>
          <a:bodyPr wrap="square" rtlCol="0">
            <a:spAutoFit/>
          </a:bodyPr>
          <a:lstStyle/>
          <a:p>
            <a:pPr algn="ctr"/>
            <a:r>
              <a:rPr lang="en-US" altLang="ko-KR" b="1" dirty="0">
                <a:latin typeface="Arial" panose="020B0604020202020204" pitchFamily="34" charset="0"/>
                <a:cs typeface="Arial" panose="020B0604020202020204" pitchFamily="34" charset="0"/>
              </a:rPr>
              <a:t>Characterization of resistive switching properties in </a:t>
            </a:r>
            <a:r>
              <a:rPr lang="en-US" altLang="ko-KR" b="1" dirty="0">
                <a:solidFill>
                  <a:srgbClr val="FF0000"/>
                </a:solidFill>
                <a:latin typeface="Arial" panose="020B0604020202020204" pitchFamily="34" charset="0"/>
                <a:cs typeface="Arial" panose="020B0604020202020204" pitchFamily="34" charset="0"/>
              </a:rPr>
              <a:t>SCO</a:t>
            </a:r>
            <a:r>
              <a:rPr lang="en-US" altLang="ko-KR" b="1" baseline="-25000" dirty="0">
                <a:solidFill>
                  <a:srgbClr val="FF0000"/>
                </a:solidFill>
                <a:latin typeface="Arial" panose="020B0604020202020204" pitchFamily="34" charset="0"/>
                <a:cs typeface="Arial" panose="020B0604020202020204" pitchFamily="34" charset="0"/>
              </a:rPr>
              <a:t>2.5</a:t>
            </a:r>
            <a:r>
              <a:rPr lang="en-US" altLang="ko-KR" b="1" dirty="0">
                <a:solidFill>
                  <a:srgbClr val="FF0000"/>
                </a:solidFill>
                <a:latin typeface="Arial" panose="020B0604020202020204" pitchFamily="34" charset="0"/>
                <a:cs typeface="Arial" panose="020B0604020202020204" pitchFamily="34" charset="0"/>
              </a:rPr>
              <a:t>/SRO/STO </a:t>
            </a:r>
            <a:r>
              <a:rPr lang="en-US" altLang="ko-KR" b="1" dirty="0">
                <a:latin typeface="Arial" panose="020B0604020202020204" pitchFamily="34" charset="0"/>
                <a:cs typeface="Arial" panose="020B0604020202020204" pitchFamily="34" charset="0"/>
              </a:rPr>
              <a:t>devices</a:t>
            </a:r>
          </a:p>
        </p:txBody>
      </p:sp>
      <p:sp>
        <p:nvSpPr>
          <p:cNvPr id="32" name="TextBox 31">
            <a:extLst>
              <a:ext uri="{FF2B5EF4-FFF2-40B4-BE49-F238E27FC236}">
                <a16:creationId xmlns:a16="http://schemas.microsoft.com/office/drawing/2014/main" id="{728AA798-301D-BBC6-3A0E-418CF099FE7F}"/>
              </a:ext>
            </a:extLst>
          </p:cNvPr>
          <p:cNvSpPr txBox="1"/>
          <p:nvPr/>
        </p:nvSpPr>
        <p:spPr>
          <a:xfrm>
            <a:off x="6788094" y="3917699"/>
            <a:ext cx="4836060" cy="646331"/>
          </a:xfrm>
          <a:prstGeom prst="rect">
            <a:avLst/>
          </a:prstGeom>
          <a:noFill/>
        </p:spPr>
        <p:txBody>
          <a:bodyPr wrap="square" rtlCol="0">
            <a:spAutoFit/>
          </a:bodyPr>
          <a:lstStyle/>
          <a:p>
            <a:pPr algn="ctr"/>
            <a:r>
              <a:rPr lang="en-US" altLang="ko-KR" b="1" dirty="0">
                <a:latin typeface="Arial" panose="020B0604020202020204" pitchFamily="34" charset="0"/>
                <a:cs typeface="Arial" panose="020B0604020202020204" pitchFamily="34" charset="0"/>
              </a:rPr>
              <a:t>Identify resistive switching characteristics in </a:t>
            </a:r>
            <a:r>
              <a:rPr lang="en-US" altLang="ko-KR" b="1" dirty="0">
                <a:solidFill>
                  <a:srgbClr val="FF0000"/>
                </a:solidFill>
                <a:latin typeface="Arial" panose="020B0604020202020204" pitchFamily="34" charset="0"/>
                <a:cs typeface="Arial" panose="020B0604020202020204" pitchFamily="34" charset="0"/>
              </a:rPr>
              <a:t>SCO</a:t>
            </a:r>
            <a:r>
              <a:rPr lang="en-US" altLang="ko-KR" b="1" baseline="-25000" dirty="0">
                <a:solidFill>
                  <a:srgbClr val="FF0000"/>
                </a:solidFill>
                <a:latin typeface="Arial" panose="020B0604020202020204" pitchFamily="34" charset="0"/>
                <a:cs typeface="Arial" panose="020B0604020202020204" pitchFamily="34" charset="0"/>
              </a:rPr>
              <a:t>2.5</a:t>
            </a:r>
            <a:r>
              <a:rPr lang="en-US" altLang="ko-KR" b="1" dirty="0">
                <a:solidFill>
                  <a:srgbClr val="FF0000"/>
                </a:solidFill>
                <a:latin typeface="Arial" panose="020B0604020202020204" pitchFamily="34" charset="0"/>
                <a:cs typeface="Arial" panose="020B0604020202020204" pitchFamily="34" charset="0"/>
              </a:rPr>
              <a:t>/SRO/SAO/STO </a:t>
            </a:r>
            <a:r>
              <a:rPr lang="en-US" altLang="ko-KR" b="1" dirty="0">
                <a:latin typeface="Arial" panose="020B0604020202020204" pitchFamily="34" charset="0"/>
                <a:cs typeface="Arial" panose="020B0604020202020204" pitchFamily="34" charset="0"/>
              </a:rPr>
              <a:t>devices</a:t>
            </a:r>
          </a:p>
        </p:txBody>
      </p:sp>
      <p:sp>
        <p:nvSpPr>
          <p:cNvPr id="33" name="TextBox 32">
            <a:extLst>
              <a:ext uri="{FF2B5EF4-FFF2-40B4-BE49-F238E27FC236}">
                <a16:creationId xmlns:a16="http://schemas.microsoft.com/office/drawing/2014/main" id="{1AE60316-45C4-6595-4226-D1DE07473E42}"/>
              </a:ext>
            </a:extLst>
          </p:cNvPr>
          <p:cNvSpPr txBox="1"/>
          <p:nvPr/>
        </p:nvSpPr>
        <p:spPr>
          <a:xfrm>
            <a:off x="6162185" y="5110702"/>
            <a:ext cx="5860482" cy="646331"/>
          </a:xfrm>
          <a:prstGeom prst="rect">
            <a:avLst/>
          </a:prstGeom>
          <a:noFill/>
        </p:spPr>
        <p:txBody>
          <a:bodyPr wrap="square" rtlCol="0">
            <a:spAutoFit/>
          </a:bodyPr>
          <a:lstStyle/>
          <a:p>
            <a:pPr algn="ctr"/>
            <a:r>
              <a:rPr lang="en-US" altLang="ko-KR" b="1" dirty="0">
                <a:latin typeface="Arial" panose="020B0604020202020204" pitchFamily="34" charset="0"/>
                <a:cs typeface="Arial" panose="020B0604020202020204" pitchFamily="34" charset="0"/>
              </a:rPr>
              <a:t>The </a:t>
            </a:r>
            <a:r>
              <a:rPr lang="en-US" altLang="ko-KR" b="1" dirty="0">
                <a:solidFill>
                  <a:srgbClr val="0000FF"/>
                </a:solidFill>
                <a:latin typeface="Arial" panose="020B0604020202020204" pitchFamily="34" charset="0"/>
                <a:cs typeface="Arial" panose="020B0604020202020204" pitchFamily="34" charset="0"/>
              </a:rPr>
              <a:t>freestanding thin films </a:t>
            </a:r>
            <a:r>
              <a:rPr lang="en-US" altLang="ko-KR" b="1" dirty="0">
                <a:latin typeface="Arial" panose="020B0604020202020204" pitchFamily="34" charset="0"/>
                <a:cs typeface="Arial" panose="020B0604020202020204" pitchFamily="34" charset="0"/>
              </a:rPr>
              <a:t>maintain the single crystal orientation of SCO</a:t>
            </a:r>
            <a:r>
              <a:rPr lang="en-US" altLang="ko-KR" b="1" baseline="-25000" dirty="0">
                <a:latin typeface="Arial" panose="020B0604020202020204" pitchFamily="34" charset="0"/>
                <a:cs typeface="Arial" panose="020B0604020202020204" pitchFamily="34" charset="0"/>
              </a:rPr>
              <a:t>2.5</a:t>
            </a:r>
            <a:r>
              <a:rPr lang="en-US" altLang="ko-KR" b="1" dirty="0">
                <a:latin typeface="Arial" panose="020B0604020202020204" pitchFamily="34" charset="0"/>
                <a:cs typeface="Arial" panose="020B0604020202020204" pitchFamily="34" charset="0"/>
              </a:rPr>
              <a:t>/SRO during fabrication</a:t>
            </a:r>
          </a:p>
        </p:txBody>
      </p:sp>
      <p:sp>
        <p:nvSpPr>
          <p:cNvPr id="34" name="TextBox 33">
            <a:extLst>
              <a:ext uri="{FF2B5EF4-FFF2-40B4-BE49-F238E27FC236}">
                <a16:creationId xmlns:a16="http://schemas.microsoft.com/office/drawing/2014/main" id="{39A123E2-283F-9E2F-1259-41326DEB9844}"/>
              </a:ext>
            </a:extLst>
          </p:cNvPr>
          <p:cNvSpPr txBox="1"/>
          <p:nvPr/>
        </p:nvSpPr>
        <p:spPr>
          <a:xfrm>
            <a:off x="6477211" y="1531695"/>
            <a:ext cx="5457825" cy="646331"/>
          </a:xfrm>
          <a:prstGeom prst="rect">
            <a:avLst/>
          </a:prstGeom>
          <a:noFill/>
        </p:spPr>
        <p:txBody>
          <a:bodyPr wrap="square" rtlCol="0">
            <a:spAutoFit/>
          </a:bodyPr>
          <a:lstStyle/>
          <a:p>
            <a:pPr algn="ctr"/>
            <a:r>
              <a:rPr lang="en-US" altLang="ko-KR" b="1" dirty="0">
                <a:latin typeface="Arial" panose="020B0604020202020204" pitchFamily="34" charset="0"/>
                <a:cs typeface="Arial" panose="020B0604020202020204" pitchFamily="34" charset="0"/>
              </a:rPr>
              <a:t>Verifying the</a:t>
            </a:r>
            <a:r>
              <a:rPr lang="en-US" b="1" dirty="0">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epitaxial grow</a:t>
            </a:r>
            <a:r>
              <a:rPr lang="en-US" altLang="ko-KR" b="1" dirty="0">
                <a:solidFill>
                  <a:srgbClr val="0000FF"/>
                </a:solidFill>
                <a:latin typeface="Arial" panose="020B0604020202020204" pitchFamily="34" charset="0"/>
                <a:cs typeface="Arial" panose="020B0604020202020204" pitchFamily="34" charset="0"/>
              </a:rPr>
              <a:t>th </a:t>
            </a:r>
            <a:r>
              <a:rPr lang="en-US" altLang="ko-KR" b="1" dirty="0">
                <a:latin typeface="Arial" panose="020B0604020202020204" pitchFamily="34" charset="0"/>
                <a:cs typeface="Arial" panose="020B0604020202020204" pitchFamily="34" charset="0"/>
              </a:rPr>
              <a:t>of SCO</a:t>
            </a:r>
            <a:r>
              <a:rPr lang="en-US" altLang="ko-KR" b="1" baseline="-25000" dirty="0">
                <a:latin typeface="Arial" panose="020B0604020202020204" pitchFamily="34" charset="0"/>
                <a:cs typeface="Arial" panose="020B0604020202020204" pitchFamily="34" charset="0"/>
              </a:rPr>
              <a:t>2.5</a:t>
            </a:r>
            <a:r>
              <a:rPr lang="en-US" altLang="ko-KR" b="1" dirty="0">
                <a:latin typeface="Arial" panose="020B0604020202020204" pitchFamily="34" charset="0"/>
                <a:cs typeface="Arial" panose="020B0604020202020204" pitchFamily="34" charset="0"/>
              </a:rPr>
              <a:t>/SRO/SAO</a:t>
            </a:r>
            <a:r>
              <a:rPr lang="en-US" altLang="ko-KR" b="1" baseline="-25000" dirty="0">
                <a:latin typeface="Arial" panose="020B0604020202020204" pitchFamily="34" charset="0"/>
                <a:cs typeface="Arial" panose="020B0604020202020204" pitchFamily="34" charset="0"/>
              </a:rPr>
              <a:t> </a:t>
            </a:r>
            <a:r>
              <a:rPr lang="en-US" altLang="ko-KR" b="1" dirty="0">
                <a:latin typeface="Arial" panose="020B0604020202020204" pitchFamily="34" charset="0"/>
                <a:cs typeface="Arial" panose="020B0604020202020204" pitchFamily="34" charset="0"/>
              </a:rPr>
              <a:t>on</a:t>
            </a:r>
            <a:r>
              <a:rPr lang="en-US" altLang="ko-KR" b="1" baseline="-25000" dirty="0">
                <a:latin typeface="Arial" panose="020B0604020202020204" pitchFamily="34" charset="0"/>
                <a:cs typeface="Arial" panose="020B0604020202020204" pitchFamily="34" charset="0"/>
              </a:rPr>
              <a:t> </a:t>
            </a:r>
            <a:r>
              <a:rPr lang="en-US" altLang="ko-KR" b="1" dirty="0">
                <a:latin typeface="Arial" panose="020B0604020202020204" pitchFamily="34" charset="0"/>
                <a:cs typeface="Arial" panose="020B0604020202020204" pitchFamily="34" charset="0"/>
              </a:rPr>
              <a:t>STO</a:t>
            </a:r>
            <a:endParaRPr lang="en-US" altLang="ko-KR" b="1" baseline="-250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AF942BC-6241-0EF8-5E6C-2657EB3D81B7}"/>
              </a:ext>
            </a:extLst>
          </p:cNvPr>
          <p:cNvSpPr txBox="1"/>
          <p:nvPr/>
        </p:nvSpPr>
        <p:spPr>
          <a:xfrm>
            <a:off x="1098587" y="4462187"/>
            <a:ext cx="1320408"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SCO</a:t>
            </a:r>
            <a:r>
              <a:rPr lang="en-US" sz="1500" b="1" baseline="-25000" dirty="0">
                <a:latin typeface="Arial" panose="020B0604020202020204" pitchFamily="34" charset="0"/>
                <a:cs typeface="Arial" panose="020B0604020202020204" pitchFamily="34" charset="0"/>
              </a:rPr>
              <a:t>2.5 </a:t>
            </a:r>
            <a:r>
              <a:rPr lang="en-US" sz="1500" b="1" dirty="0">
                <a:latin typeface="Arial" panose="020B0604020202020204" pitchFamily="34" charset="0"/>
                <a:cs typeface="Arial" panose="020B0604020202020204" pitchFamily="34" charset="0"/>
              </a:rPr>
              <a:t>(110)</a:t>
            </a:r>
          </a:p>
        </p:txBody>
      </p:sp>
      <p:sp>
        <p:nvSpPr>
          <p:cNvPr id="36" name="TextBox 35">
            <a:extLst>
              <a:ext uri="{FF2B5EF4-FFF2-40B4-BE49-F238E27FC236}">
                <a16:creationId xmlns:a16="http://schemas.microsoft.com/office/drawing/2014/main" id="{917CECE6-85F1-1636-F618-54088EE39922}"/>
              </a:ext>
            </a:extLst>
          </p:cNvPr>
          <p:cNvSpPr txBox="1"/>
          <p:nvPr/>
        </p:nvSpPr>
        <p:spPr>
          <a:xfrm>
            <a:off x="926485" y="4959220"/>
            <a:ext cx="1120266"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SRO (110)</a:t>
            </a:r>
          </a:p>
        </p:txBody>
      </p:sp>
      <p:sp>
        <p:nvSpPr>
          <p:cNvPr id="37" name="TextBox 36">
            <a:extLst>
              <a:ext uri="{FF2B5EF4-FFF2-40B4-BE49-F238E27FC236}">
                <a16:creationId xmlns:a16="http://schemas.microsoft.com/office/drawing/2014/main" id="{70E11BF5-FA1C-D5E4-BEB6-316343351802}"/>
              </a:ext>
            </a:extLst>
          </p:cNvPr>
          <p:cNvSpPr txBox="1"/>
          <p:nvPr/>
        </p:nvSpPr>
        <p:spPr>
          <a:xfrm>
            <a:off x="4097613" y="3328387"/>
            <a:ext cx="2944895"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SCO/SRO/SAO I-V curve </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977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9A0A4C-7E79-CDDE-9A45-8819B66B3467}"/>
              </a:ext>
            </a:extLst>
          </p:cNvPr>
          <p:cNvSpPr txBox="1"/>
          <p:nvPr/>
        </p:nvSpPr>
        <p:spPr>
          <a:xfrm>
            <a:off x="3611563" y="3114362"/>
            <a:ext cx="4968875" cy="430887"/>
          </a:xfrm>
          <a:prstGeom prst="rect">
            <a:avLst/>
          </a:prstGeom>
          <a:noFill/>
        </p:spPr>
        <p:txBody>
          <a:bodyPr wrap="square" rtlCol="0">
            <a:spAutoFit/>
          </a:bodyPr>
          <a:lstStyle/>
          <a:p>
            <a:pPr algn="ctr"/>
            <a:r>
              <a:rPr lang="en-US" altLang="ko-KR" sz="2200" b="1" dirty="0">
                <a:solidFill>
                  <a:srgbClr val="505B55"/>
                </a:solidFill>
                <a:latin typeface="Arial" panose="020B0604020202020204" pitchFamily="34" charset="0"/>
                <a:cs typeface="Arial" panose="020B0604020202020204" pitchFamily="34" charset="0"/>
              </a:rPr>
              <a:t>eschoi7932@gm.gist.ac.kr</a:t>
            </a:r>
            <a:endParaRPr lang="ko-KR" altLang="en-US" sz="2200" b="1" dirty="0">
              <a:solidFill>
                <a:srgbClr val="505B5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908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F44109-1EC7-29BF-7344-7826F2755B0A}"/>
              </a:ext>
            </a:extLst>
          </p:cNvPr>
          <p:cNvSpPr txBox="1"/>
          <p:nvPr/>
        </p:nvSpPr>
        <p:spPr>
          <a:xfrm>
            <a:off x="250321" y="5176623"/>
            <a:ext cx="8858753" cy="877163"/>
          </a:xfrm>
          <a:prstGeom prst="rect">
            <a:avLst/>
          </a:prstGeom>
          <a:noFill/>
        </p:spPr>
        <p:txBody>
          <a:bodyPr wrap="square" rtlCol="0">
            <a:spAutoFit/>
          </a:bodyPr>
          <a:lstStyle/>
          <a:p>
            <a:pPr marL="285750" indent="-285750">
              <a:buFont typeface="Arial" panose="020B0604020202020204" pitchFamily="34" charset="0"/>
              <a:buChar char="•"/>
            </a:pPr>
            <a:r>
              <a:rPr lang="en-US" altLang="ko-KR" sz="1700" b="1" dirty="0">
                <a:latin typeface="Arial" panose="020B0604020202020204" pitchFamily="34" charset="0"/>
                <a:cs typeface="Arial" panose="020B0604020202020204" pitchFamily="34" charset="0"/>
              </a:rPr>
              <a:t>STO after lift-off of SCO</a:t>
            </a:r>
            <a:r>
              <a:rPr lang="en-US" altLang="ko-KR" sz="1700" b="1" baseline="-25000" dirty="0">
                <a:latin typeface="Arial" panose="020B0604020202020204" pitchFamily="34" charset="0"/>
                <a:cs typeface="Arial" panose="020B0604020202020204" pitchFamily="34" charset="0"/>
              </a:rPr>
              <a:t>2.5</a:t>
            </a:r>
            <a:r>
              <a:rPr lang="en-US" altLang="ko-KR" sz="1700" b="1" dirty="0">
                <a:latin typeface="Arial" panose="020B0604020202020204" pitchFamily="34" charset="0"/>
                <a:cs typeface="Arial" panose="020B0604020202020204" pitchFamily="34" charset="0"/>
              </a:rPr>
              <a:t>/SRO/SAO thin film</a:t>
            </a:r>
            <a:r>
              <a:rPr lang="en-US" altLang="ko-KR" sz="1700" b="1" dirty="0">
                <a:solidFill>
                  <a:srgbClr val="0000FF"/>
                </a:solidFill>
                <a:latin typeface="Arial" panose="020B0604020202020204" pitchFamily="34" charset="0"/>
                <a:cs typeface="Arial" panose="020B0604020202020204" pitchFamily="34" charset="0"/>
              </a:rPr>
              <a:t> has the same FWHM as bare STO</a:t>
            </a:r>
            <a:r>
              <a:rPr lang="en-US" altLang="ko-KR" sz="1700" b="1"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altLang="ko-KR" sz="170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700" b="1" dirty="0">
                <a:latin typeface="Arial" panose="020B0604020202020204" pitchFamily="34" charset="0"/>
                <a:cs typeface="Arial" panose="020B0604020202020204" pitchFamily="34" charset="0"/>
              </a:rPr>
              <a:t>Substrate can be </a:t>
            </a:r>
            <a:r>
              <a:rPr lang="en-US" altLang="ko-KR" sz="1700" b="1" dirty="0">
                <a:solidFill>
                  <a:srgbClr val="0000FF"/>
                </a:solidFill>
                <a:latin typeface="Arial" panose="020B0604020202020204" pitchFamily="34" charset="0"/>
                <a:cs typeface="Arial" panose="020B0604020202020204" pitchFamily="34" charset="0"/>
              </a:rPr>
              <a:t>reused</a:t>
            </a:r>
            <a:r>
              <a:rPr lang="en-US" altLang="ko-KR" sz="1700" b="1" dirty="0">
                <a:latin typeface="Arial" panose="020B0604020202020204" pitchFamily="34" charset="0"/>
                <a:cs typeface="Arial" panose="020B0604020202020204" pitchFamily="34" charset="0"/>
              </a:rPr>
              <a:t> after thin film lift-off.</a:t>
            </a:r>
            <a:endParaRPr lang="en-US" sz="1700" b="1" dirty="0">
              <a:latin typeface="Arial" panose="020B0604020202020204" pitchFamily="34" charset="0"/>
              <a:cs typeface="Arial" panose="020B0604020202020204" pitchFamily="34" charset="0"/>
            </a:endParaRPr>
          </a:p>
        </p:txBody>
      </p:sp>
      <p:grpSp>
        <p:nvGrpSpPr>
          <p:cNvPr id="3" name="그룹 2">
            <a:extLst>
              <a:ext uri="{FF2B5EF4-FFF2-40B4-BE49-F238E27FC236}">
                <a16:creationId xmlns:a16="http://schemas.microsoft.com/office/drawing/2014/main" id="{84B71690-45EB-2CF4-4AB7-F260007D8E39}"/>
              </a:ext>
            </a:extLst>
          </p:cNvPr>
          <p:cNvGrpSpPr/>
          <p:nvPr/>
        </p:nvGrpSpPr>
        <p:grpSpPr>
          <a:xfrm>
            <a:off x="7523033" y="1202344"/>
            <a:ext cx="4924683" cy="3769442"/>
            <a:chOff x="6646733" y="1191980"/>
            <a:chExt cx="4924683" cy="3769442"/>
          </a:xfrm>
        </p:grpSpPr>
        <p:graphicFrame>
          <p:nvGraphicFramePr>
            <p:cNvPr id="4" name="개체 3">
              <a:extLst>
                <a:ext uri="{FF2B5EF4-FFF2-40B4-BE49-F238E27FC236}">
                  <a16:creationId xmlns:a16="http://schemas.microsoft.com/office/drawing/2014/main" id="{8511BDEC-BB60-88F7-B092-67086BD2EE73}"/>
                </a:ext>
              </a:extLst>
            </p:cNvPr>
            <p:cNvGraphicFramePr>
              <a:graphicFrameLocks noChangeAspect="1"/>
            </p:cNvGraphicFramePr>
            <p:nvPr>
              <p:extLst>
                <p:ext uri="{D42A27DB-BD31-4B8C-83A1-F6EECF244321}">
                  <p14:modId xmlns:p14="http://schemas.microsoft.com/office/powerpoint/2010/main" val="3992924704"/>
                </p:ext>
              </p:extLst>
            </p:nvPr>
          </p:nvGraphicFramePr>
          <p:xfrm>
            <a:off x="6646733" y="1191980"/>
            <a:ext cx="4924683" cy="3769442"/>
          </p:xfrm>
          <a:graphic>
            <a:graphicData uri="http://schemas.openxmlformats.org/presentationml/2006/ole">
              <mc:AlternateContent xmlns:mc="http://schemas.openxmlformats.org/markup-compatibility/2006">
                <mc:Choice xmlns:v="urn:schemas-microsoft-com:vml" Requires="v">
                  <p:oleObj name="Graph" r:id="rId3" imgW="9802440" imgH="7502760" progId="Origin95.Graph">
                    <p:embed/>
                  </p:oleObj>
                </mc:Choice>
                <mc:Fallback>
                  <p:oleObj name="Graph" r:id="rId3" imgW="9802440" imgH="7502760" progId="Origin95.Graph">
                    <p:embed/>
                    <p:pic>
                      <p:nvPicPr>
                        <p:cNvPr id="16" name="개체 15">
                          <a:extLst>
                            <a:ext uri="{FF2B5EF4-FFF2-40B4-BE49-F238E27FC236}">
                              <a16:creationId xmlns:a16="http://schemas.microsoft.com/office/drawing/2014/main" id="{E14AD95E-7FC1-4659-AE4F-FB8ED2123B7C}"/>
                            </a:ext>
                          </a:extLst>
                        </p:cNvPr>
                        <p:cNvPicPr/>
                        <p:nvPr/>
                      </p:nvPicPr>
                      <p:blipFill>
                        <a:blip r:embed="rId4"/>
                        <a:stretch>
                          <a:fillRect/>
                        </a:stretch>
                      </p:blipFill>
                      <p:spPr>
                        <a:xfrm>
                          <a:off x="6646733" y="1191980"/>
                          <a:ext cx="4924683" cy="376944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1531B325-00ED-B761-EB33-4D345B1DA79C}"/>
                </a:ext>
              </a:extLst>
            </p:cNvPr>
            <p:cNvSpPr txBox="1"/>
            <p:nvPr/>
          </p:nvSpPr>
          <p:spPr>
            <a:xfrm>
              <a:off x="8375167" y="1242795"/>
              <a:ext cx="1467814"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FWHM = 0.04</a:t>
              </a:r>
            </a:p>
          </p:txBody>
        </p:sp>
        <p:cxnSp>
          <p:nvCxnSpPr>
            <p:cNvPr id="9" name="직선 화살표 연결선 8">
              <a:extLst>
                <a:ext uri="{FF2B5EF4-FFF2-40B4-BE49-F238E27FC236}">
                  <a16:creationId xmlns:a16="http://schemas.microsoft.com/office/drawing/2014/main" id="{EB6286FC-DCB8-1972-C8D0-FA5CDFAC3905}"/>
                </a:ext>
              </a:extLst>
            </p:cNvPr>
            <p:cNvCxnSpPr>
              <a:cxnSpLocks/>
            </p:cNvCxnSpPr>
            <p:nvPr/>
          </p:nvCxnSpPr>
          <p:spPr>
            <a:xfrm>
              <a:off x="8847887" y="3097430"/>
              <a:ext cx="22633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직선 화살표 연결선 9">
              <a:extLst>
                <a:ext uri="{FF2B5EF4-FFF2-40B4-BE49-F238E27FC236}">
                  <a16:creationId xmlns:a16="http://schemas.microsoft.com/office/drawing/2014/main" id="{AE3F7FDC-A8E2-0AC5-3129-F62886FA082F}"/>
                </a:ext>
              </a:extLst>
            </p:cNvPr>
            <p:cNvCxnSpPr>
              <a:cxnSpLocks/>
            </p:cNvCxnSpPr>
            <p:nvPr/>
          </p:nvCxnSpPr>
          <p:spPr>
            <a:xfrm flipH="1">
              <a:off x="9273337" y="3097430"/>
              <a:ext cx="22633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그룹 10">
            <a:extLst>
              <a:ext uri="{FF2B5EF4-FFF2-40B4-BE49-F238E27FC236}">
                <a16:creationId xmlns:a16="http://schemas.microsoft.com/office/drawing/2014/main" id="{6ACD2898-53B0-9A73-C8BA-07C536D0888A}"/>
              </a:ext>
            </a:extLst>
          </p:cNvPr>
          <p:cNvGrpSpPr/>
          <p:nvPr/>
        </p:nvGrpSpPr>
        <p:grpSpPr>
          <a:xfrm>
            <a:off x="3625281" y="1202344"/>
            <a:ext cx="4924683" cy="3769442"/>
            <a:chOff x="622039" y="1191980"/>
            <a:chExt cx="4924683" cy="3769442"/>
          </a:xfrm>
        </p:grpSpPr>
        <p:graphicFrame>
          <p:nvGraphicFramePr>
            <p:cNvPr id="12" name="개체 11">
              <a:extLst>
                <a:ext uri="{FF2B5EF4-FFF2-40B4-BE49-F238E27FC236}">
                  <a16:creationId xmlns:a16="http://schemas.microsoft.com/office/drawing/2014/main" id="{653EB6BA-6BDA-B6D1-E482-475B2492A113}"/>
                </a:ext>
              </a:extLst>
            </p:cNvPr>
            <p:cNvGraphicFramePr>
              <a:graphicFrameLocks noChangeAspect="1"/>
            </p:cNvGraphicFramePr>
            <p:nvPr>
              <p:extLst>
                <p:ext uri="{D42A27DB-BD31-4B8C-83A1-F6EECF244321}">
                  <p14:modId xmlns:p14="http://schemas.microsoft.com/office/powerpoint/2010/main" val="911382672"/>
                </p:ext>
              </p:extLst>
            </p:nvPr>
          </p:nvGraphicFramePr>
          <p:xfrm>
            <a:off x="622039" y="1191980"/>
            <a:ext cx="4924683" cy="3769442"/>
          </p:xfrm>
          <a:graphic>
            <a:graphicData uri="http://schemas.openxmlformats.org/presentationml/2006/ole">
              <mc:AlternateContent xmlns:mc="http://schemas.openxmlformats.org/markup-compatibility/2006">
                <mc:Choice xmlns:v="urn:schemas-microsoft-com:vml" Requires="v">
                  <p:oleObj name="Graph" r:id="rId5" imgW="9802440" imgH="7502760" progId="Origin95.Graph">
                    <p:embed/>
                  </p:oleObj>
                </mc:Choice>
                <mc:Fallback>
                  <p:oleObj name="Graph" r:id="rId5" imgW="9802440" imgH="7502760" progId="Origin95.Graph">
                    <p:embed/>
                    <p:pic>
                      <p:nvPicPr>
                        <p:cNvPr id="22" name="개체 21">
                          <a:extLst>
                            <a:ext uri="{FF2B5EF4-FFF2-40B4-BE49-F238E27FC236}">
                              <a16:creationId xmlns:a16="http://schemas.microsoft.com/office/drawing/2014/main" id="{DC6063DB-4CA3-A969-525F-5131178F7673}"/>
                            </a:ext>
                          </a:extLst>
                        </p:cNvPr>
                        <p:cNvPicPr/>
                        <p:nvPr/>
                      </p:nvPicPr>
                      <p:blipFill>
                        <a:blip r:embed="rId6"/>
                        <a:stretch>
                          <a:fillRect/>
                        </a:stretch>
                      </p:blipFill>
                      <p:spPr>
                        <a:xfrm>
                          <a:off x="622039" y="1191980"/>
                          <a:ext cx="4924683" cy="3769442"/>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8E6D0DEE-4086-16A3-D526-56E003571033}"/>
                </a:ext>
              </a:extLst>
            </p:cNvPr>
            <p:cNvSpPr txBox="1"/>
            <p:nvPr/>
          </p:nvSpPr>
          <p:spPr>
            <a:xfrm>
              <a:off x="2350473" y="1242795"/>
              <a:ext cx="1467814"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FWHM = 0.03</a:t>
              </a:r>
            </a:p>
          </p:txBody>
        </p:sp>
        <p:cxnSp>
          <p:nvCxnSpPr>
            <p:cNvPr id="14" name="직선 화살표 연결선 13">
              <a:extLst>
                <a:ext uri="{FF2B5EF4-FFF2-40B4-BE49-F238E27FC236}">
                  <a16:creationId xmlns:a16="http://schemas.microsoft.com/office/drawing/2014/main" id="{C842E882-C717-6572-8C14-8861D6BF469E}"/>
                </a:ext>
              </a:extLst>
            </p:cNvPr>
            <p:cNvCxnSpPr>
              <a:cxnSpLocks/>
            </p:cNvCxnSpPr>
            <p:nvPr/>
          </p:nvCxnSpPr>
          <p:spPr>
            <a:xfrm>
              <a:off x="2815387" y="3097430"/>
              <a:ext cx="22633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직선 화살표 연결선 14">
              <a:extLst>
                <a:ext uri="{FF2B5EF4-FFF2-40B4-BE49-F238E27FC236}">
                  <a16:creationId xmlns:a16="http://schemas.microsoft.com/office/drawing/2014/main" id="{EA1C3EF9-5186-C47A-618A-F604201217A3}"/>
                </a:ext>
              </a:extLst>
            </p:cNvPr>
            <p:cNvCxnSpPr>
              <a:cxnSpLocks/>
            </p:cNvCxnSpPr>
            <p:nvPr/>
          </p:nvCxnSpPr>
          <p:spPr>
            <a:xfrm flipH="1">
              <a:off x="3240837" y="3097430"/>
              <a:ext cx="22633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6" name="개체 15">
            <a:extLst>
              <a:ext uri="{FF2B5EF4-FFF2-40B4-BE49-F238E27FC236}">
                <a16:creationId xmlns:a16="http://schemas.microsoft.com/office/drawing/2014/main" id="{ACB7568E-A5C7-EFA7-A461-BAA17726DC06}"/>
              </a:ext>
            </a:extLst>
          </p:cNvPr>
          <p:cNvGraphicFramePr>
            <a:graphicFrameLocks noChangeAspect="1"/>
          </p:cNvGraphicFramePr>
          <p:nvPr>
            <p:extLst>
              <p:ext uri="{D42A27DB-BD31-4B8C-83A1-F6EECF244321}">
                <p14:modId xmlns:p14="http://schemas.microsoft.com/office/powerpoint/2010/main" val="3757364522"/>
              </p:ext>
            </p:extLst>
          </p:nvPr>
        </p:nvGraphicFramePr>
        <p:xfrm>
          <a:off x="-272472" y="1202344"/>
          <a:ext cx="4924683" cy="3769442"/>
        </p:xfrm>
        <a:graphic>
          <a:graphicData uri="http://schemas.openxmlformats.org/presentationml/2006/ole">
            <mc:AlternateContent xmlns:mc="http://schemas.openxmlformats.org/markup-compatibility/2006">
              <mc:Choice xmlns:v="urn:schemas-microsoft-com:vml" Requires="v">
                <p:oleObj name="Graph" r:id="rId7" imgW="9802440" imgH="7502760" progId="Origin95.Graph">
                  <p:embed/>
                </p:oleObj>
              </mc:Choice>
              <mc:Fallback>
                <p:oleObj name="Graph" r:id="rId7" imgW="9802440" imgH="7502760" progId="Origin95.Graph">
                  <p:embed/>
                  <p:pic>
                    <p:nvPicPr>
                      <p:cNvPr id="3" name="개체 2">
                        <a:extLst>
                          <a:ext uri="{FF2B5EF4-FFF2-40B4-BE49-F238E27FC236}">
                            <a16:creationId xmlns:a16="http://schemas.microsoft.com/office/drawing/2014/main" id="{80160B03-61DF-0C81-DF96-BC8AF2AFFF79}"/>
                          </a:ext>
                        </a:extLst>
                      </p:cNvPr>
                      <p:cNvPicPr/>
                      <p:nvPr/>
                    </p:nvPicPr>
                    <p:blipFill>
                      <a:blip r:embed="rId8"/>
                      <a:stretch>
                        <a:fillRect/>
                      </a:stretch>
                    </p:blipFill>
                    <p:spPr>
                      <a:xfrm>
                        <a:off x="-272472" y="1202344"/>
                        <a:ext cx="4924683" cy="3769442"/>
                      </a:xfrm>
                      <a:prstGeom prst="rect">
                        <a:avLst/>
                      </a:prstGeom>
                    </p:spPr>
                  </p:pic>
                </p:oleObj>
              </mc:Fallback>
            </mc:AlternateContent>
          </a:graphicData>
        </a:graphic>
      </p:graphicFrame>
    </p:spTree>
    <p:extLst>
      <p:ext uri="{BB962C8B-B14F-4D97-AF65-F5344CB8AC3E}">
        <p14:creationId xmlns:p14="http://schemas.microsoft.com/office/powerpoint/2010/main" val="803946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30B9BE55-9D43-997E-40A4-C31D9BA9D25D}"/>
              </a:ext>
            </a:extLst>
          </p:cNvPr>
          <p:cNvPicPr>
            <a:picLocks noChangeAspect="1"/>
          </p:cNvPicPr>
          <p:nvPr/>
        </p:nvPicPr>
        <p:blipFill rotWithShape="1">
          <a:blip r:embed="rId3"/>
          <a:srcRect l="-1" r="2471" b="54968"/>
          <a:stretch/>
        </p:blipFill>
        <p:spPr>
          <a:xfrm>
            <a:off x="1583703" y="1122791"/>
            <a:ext cx="2220653" cy="2410631"/>
          </a:xfrm>
          <a:prstGeom prst="rect">
            <a:avLst/>
          </a:prstGeom>
        </p:spPr>
      </p:pic>
      <p:pic>
        <p:nvPicPr>
          <p:cNvPr id="7" name="그림 6">
            <a:extLst>
              <a:ext uri="{FF2B5EF4-FFF2-40B4-BE49-F238E27FC236}">
                <a16:creationId xmlns:a16="http://schemas.microsoft.com/office/drawing/2014/main" id="{F2D38F37-AC94-2B04-9C70-62075F28393A}"/>
              </a:ext>
            </a:extLst>
          </p:cNvPr>
          <p:cNvPicPr>
            <a:picLocks noChangeAspect="1"/>
          </p:cNvPicPr>
          <p:nvPr/>
        </p:nvPicPr>
        <p:blipFill>
          <a:blip r:embed="rId4"/>
          <a:stretch>
            <a:fillRect/>
          </a:stretch>
        </p:blipFill>
        <p:spPr>
          <a:xfrm>
            <a:off x="4351145" y="2113826"/>
            <a:ext cx="6847124" cy="2630348"/>
          </a:xfrm>
          <a:prstGeom prst="rect">
            <a:avLst/>
          </a:prstGeom>
        </p:spPr>
      </p:pic>
      <p:sp>
        <p:nvSpPr>
          <p:cNvPr id="8" name="TextBox 7">
            <a:extLst>
              <a:ext uri="{FF2B5EF4-FFF2-40B4-BE49-F238E27FC236}">
                <a16:creationId xmlns:a16="http://schemas.microsoft.com/office/drawing/2014/main" id="{176724AE-7812-A19D-8404-9C2B512BE9A3}"/>
              </a:ext>
            </a:extLst>
          </p:cNvPr>
          <p:cNvSpPr txBox="1"/>
          <p:nvPr/>
        </p:nvSpPr>
        <p:spPr>
          <a:xfrm>
            <a:off x="7774707" y="4857709"/>
            <a:ext cx="3120930" cy="230832"/>
          </a:xfrm>
          <a:prstGeom prst="rect">
            <a:avLst/>
          </a:prstGeom>
          <a:noFill/>
        </p:spPr>
        <p:txBody>
          <a:bodyPr wrap="square" rtlCol="0">
            <a:spAutoFit/>
          </a:bodyPr>
          <a:lstStyle/>
          <a:p>
            <a:pPr algn="r"/>
            <a:r>
              <a:rPr lang="en-US" altLang="ko-KR" sz="900" dirty="0">
                <a:latin typeface="Arial" panose="020B0604020202020204" pitchFamily="34" charset="0"/>
              </a:rPr>
              <a:t>ref. </a:t>
            </a:r>
            <a:r>
              <a:rPr lang="en-US" altLang="ko-KR" sz="900" i="1" dirty="0">
                <a:latin typeface="Arial" panose="020B0604020202020204" pitchFamily="34" charset="0"/>
              </a:rPr>
              <a:t>Science Advances.</a:t>
            </a:r>
            <a:r>
              <a:rPr lang="en-US" altLang="ko-KR" sz="900" dirty="0">
                <a:latin typeface="Arial" panose="020B0604020202020204" pitchFamily="34" charset="0"/>
              </a:rPr>
              <a:t> 7, eabh0648 (2021)</a:t>
            </a:r>
            <a:endParaRPr lang="ko-KR" altLang="en-US" sz="900" dirty="0">
              <a:latin typeface="Arial" panose="020B0604020202020204" pitchFamily="34" charset="0"/>
            </a:endParaRPr>
          </a:p>
        </p:txBody>
      </p:sp>
      <p:pic>
        <p:nvPicPr>
          <p:cNvPr id="2" name="그림 1">
            <a:extLst>
              <a:ext uri="{FF2B5EF4-FFF2-40B4-BE49-F238E27FC236}">
                <a16:creationId xmlns:a16="http://schemas.microsoft.com/office/drawing/2014/main" id="{5D13A555-708C-8980-A482-9EDAB0B95E4F}"/>
              </a:ext>
            </a:extLst>
          </p:cNvPr>
          <p:cNvPicPr>
            <a:picLocks noChangeAspect="1"/>
          </p:cNvPicPr>
          <p:nvPr/>
        </p:nvPicPr>
        <p:blipFill rotWithShape="1">
          <a:blip r:embed="rId3"/>
          <a:srcRect t="54173" r="2471" b="795"/>
          <a:stretch/>
        </p:blipFill>
        <p:spPr>
          <a:xfrm>
            <a:off x="1583703" y="3652393"/>
            <a:ext cx="2220653" cy="2410631"/>
          </a:xfrm>
          <a:prstGeom prst="rect">
            <a:avLst/>
          </a:prstGeom>
        </p:spPr>
      </p:pic>
    </p:spTree>
    <p:extLst>
      <p:ext uri="{BB962C8B-B14F-4D97-AF65-F5344CB8AC3E}">
        <p14:creationId xmlns:p14="http://schemas.microsoft.com/office/powerpoint/2010/main" val="2664261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a:extLst>
              <a:ext uri="{FF2B5EF4-FFF2-40B4-BE49-F238E27FC236}">
                <a16:creationId xmlns:a16="http://schemas.microsoft.com/office/drawing/2014/main" id="{A9BB3A6F-E401-8F31-EA5F-2D04B1751C42}"/>
              </a:ext>
            </a:extLst>
          </p:cNvPr>
          <p:cNvGrpSpPr/>
          <p:nvPr/>
        </p:nvGrpSpPr>
        <p:grpSpPr>
          <a:xfrm>
            <a:off x="313690" y="1796362"/>
            <a:ext cx="11564620" cy="3265276"/>
            <a:chOff x="0" y="1698484"/>
            <a:chExt cx="12192000" cy="3461032"/>
          </a:xfrm>
        </p:grpSpPr>
        <p:pic>
          <p:nvPicPr>
            <p:cNvPr id="4" name="그림 3">
              <a:extLst>
                <a:ext uri="{FF2B5EF4-FFF2-40B4-BE49-F238E27FC236}">
                  <a16:creationId xmlns:a16="http://schemas.microsoft.com/office/drawing/2014/main" id="{C46E0192-6AFA-DB2C-82DC-F3E806695132}"/>
                </a:ext>
              </a:extLst>
            </p:cNvPr>
            <p:cNvPicPr>
              <a:picLocks noChangeAspect="1"/>
            </p:cNvPicPr>
            <p:nvPr/>
          </p:nvPicPr>
          <p:blipFill>
            <a:blip r:embed="rId2"/>
            <a:stretch>
              <a:fillRect/>
            </a:stretch>
          </p:blipFill>
          <p:spPr>
            <a:xfrm>
              <a:off x="0" y="1698484"/>
              <a:ext cx="12192000" cy="3461032"/>
            </a:xfrm>
            <a:prstGeom prst="rect">
              <a:avLst/>
            </a:prstGeom>
          </p:spPr>
        </p:pic>
        <p:sp>
          <p:nvSpPr>
            <p:cNvPr id="5" name="TextBox 4">
              <a:extLst>
                <a:ext uri="{FF2B5EF4-FFF2-40B4-BE49-F238E27FC236}">
                  <a16:creationId xmlns:a16="http://schemas.microsoft.com/office/drawing/2014/main" id="{3B2EBAB4-F94B-004E-B41C-86AEEE67097E}"/>
                </a:ext>
              </a:extLst>
            </p:cNvPr>
            <p:cNvSpPr txBox="1"/>
            <p:nvPr/>
          </p:nvSpPr>
          <p:spPr>
            <a:xfrm>
              <a:off x="7097155" y="2019562"/>
              <a:ext cx="1017357" cy="1007476"/>
            </a:xfrm>
            <a:prstGeom prst="rect">
              <a:avLst/>
            </a:prstGeom>
            <a:noFill/>
          </p:spPr>
          <p:txBody>
            <a:bodyPr wrap="square" rtlCol="0">
              <a:spAutoFit/>
            </a:bodyPr>
            <a:lstStyle/>
            <a:p>
              <a:r>
                <a:rPr lang="en-US" altLang="ko-KR" dirty="0"/>
                <a:t>2.64 V</a:t>
              </a:r>
            </a:p>
          </p:txBody>
        </p:sp>
        <p:sp>
          <p:nvSpPr>
            <p:cNvPr id="6" name="TextBox 5">
              <a:extLst>
                <a:ext uri="{FF2B5EF4-FFF2-40B4-BE49-F238E27FC236}">
                  <a16:creationId xmlns:a16="http://schemas.microsoft.com/office/drawing/2014/main" id="{18202E92-4EFF-2F0A-E4DB-F7E6F41255D8}"/>
                </a:ext>
              </a:extLst>
            </p:cNvPr>
            <p:cNvSpPr txBox="1"/>
            <p:nvPr/>
          </p:nvSpPr>
          <p:spPr>
            <a:xfrm>
              <a:off x="11054669" y="2019562"/>
              <a:ext cx="1017357" cy="1007476"/>
            </a:xfrm>
            <a:prstGeom prst="rect">
              <a:avLst/>
            </a:prstGeom>
            <a:noFill/>
          </p:spPr>
          <p:txBody>
            <a:bodyPr wrap="square" rtlCol="0">
              <a:spAutoFit/>
            </a:bodyPr>
            <a:lstStyle/>
            <a:p>
              <a:r>
                <a:rPr lang="en-US" altLang="ko-KR" dirty="0"/>
                <a:t>-3.5 V</a:t>
              </a:r>
            </a:p>
          </p:txBody>
        </p:sp>
        <p:sp>
          <p:nvSpPr>
            <p:cNvPr id="7" name="TextBox 6">
              <a:extLst>
                <a:ext uri="{FF2B5EF4-FFF2-40B4-BE49-F238E27FC236}">
                  <a16:creationId xmlns:a16="http://schemas.microsoft.com/office/drawing/2014/main" id="{7D167A55-B8FC-CC5A-E892-4AC8526A9CED}"/>
                </a:ext>
              </a:extLst>
            </p:cNvPr>
            <p:cNvSpPr txBox="1"/>
            <p:nvPr/>
          </p:nvSpPr>
          <p:spPr>
            <a:xfrm>
              <a:off x="2837737" y="3942398"/>
              <a:ext cx="1247880" cy="1007476"/>
            </a:xfrm>
            <a:prstGeom prst="rect">
              <a:avLst/>
            </a:prstGeom>
            <a:noFill/>
          </p:spPr>
          <p:txBody>
            <a:bodyPr wrap="square" rtlCol="0">
              <a:spAutoFit/>
            </a:bodyPr>
            <a:lstStyle/>
            <a:p>
              <a:r>
                <a:rPr lang="en-US" altLang="ko-KR" dirty="0"/>
                <a:t>40 sweep</a:t>
              </a:r>
            </a:p>
          </p:txBody>
        </p:sp>
      </p:grpSp>
    </p:spTree>
    <p:extLst>
      <p:ext uri="{BB962C8B-B14F-4D97-AF65-F5344CB8AC3E}">
        <p14:creationId xmlns:p14="http://schemas.microsoft.com/office/powerpoint/2010/main" val="1524761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4DDAE821-B61C-B9E5-1CEF-A3CF83B78D1F}"/>
              </a:ext>
            </a:extLst>
          </p:cNvPr>
          <p:cNvPicPr>
            <a:picLocks noChangeAspect="1"/>
          </p:cNvPicPr>
          <p:nvPr/>
        </p:nvPicPr>
        <p:blipFill rotWithShape="1">
          <a:blip r:embed="rId3"/>
          <a:srcRect r="-24" b="39679"/>
          <a:stretch/>
        </p:blipFill>
        <p:spPr>
          <a:xfrm>
            <a:off x="2014290" y="1411231"/>
            <a:ext cx="7290126" cy="4391257"/>
          </a:xfrm>
          <a:prstGeom prst="rect">
            <a:avLst/>
          </a:prstGeom>
        </p:spPr>
      </p:pic>
      <p:sp>
        <p:nvSpPr>
          <p:cNvPr id="3" name="TextBox 2">
            <a:extLst>
              <a:ext uri="{FF2B5EF4-FFF2-40B4-BE49-F238E27FC236}">
                <a16:creationId xmlns:a16="http://schemas.microsoft.com/office/drawing/2014/main" id="{AEE4DE22-BD36-8012-43AA-19D9CA30450C}"/>
              </a:ext>
            </a:extLst>
          </p:cNvPr>
          <p:cNvSpPr txBox="1"/>
          <p:nvPr/>
        </p:nvSpPr>
        <p:spPr>
          <a:xfrm>
            <a:off x="6445955" y="5694766"/>
            <a:ext cx="2703511" cy="215444"/>
          </a:xfrm>
          <a:prstGeom prst="rect">
            <a:avLst/>
          </a:prstGeom>
          <a:noFill/>
        </p:spPr>
        <p:txBody>
          <a:bodyPr wrap="square" rtlCol="0">
            <a:spAutoFit/>
          </a:bodyPr>
          <a:lstStyle>
            <a:defPPr>
              <a:defRPr lang="ko-KR"/>
            </a:defPPr>
            <a:lvl1pPr algn="r">
              <a:defRPr sz="1100" i="1">
                <a:latin typeface="Arial" panose="020B0604020202020204" pitchFamily="34" charset="0"/>
              </a:defRPr>
            </a:lvl1pPr>
          </a:lstStyle>
          <a:p>
            <a:r>
              <a:rPr lang="nl-NL" altLang="ko-KR" sz="800" dirty="0"/>
              <a:t>ref. Under review (2024)</a:t>
            </a:r>
            <a:endParaRPr lang="ko-KR" altLang="en-US" sz="800" dirty="0"/>
          </a:p>
        </p:txBody>
      </p:sp>
    </p:spTree>
    <p:extLst>
      <p:ext uri="{BB962C8B-B14F-4D97-AF65-F5344CB8AC3E}">
        <p14:creationId xmlns:p14="http://schemas.microsoft.com/office/powerpoint/2010/main" val="3606965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a:extLst>
              <a:ext uri="{FF2B5EF4-FFF2-40B4-BE49-F238E27FC236}">
                <a16:creationId xmlns:a16="http://schemas.microsoft.com/office/drawing/2014/main" id="{9A68E31A-8EB6-E66B-A064-F745A8A66676}"/>
              </a:ext>
            </a:extLst>
          </p:cNvPr>
          <p:cNvGrpSpPr/>
          <p:nvPr/>
        </p:nvGrpSpPr>
        <p:grpSpPr>
          <a:xfrm>
            <a:off x="976697" y="1184699"/>
            <a:ext cx="3365599" cy="2536891"/>
            <a:chOff x="449985" y="3741244"/>
            <a:chExt cx="3668250" cy="2672093"/>
          </a:xfrm>
        </p:grpSpPr>
        <p:pic>
          <p:nvPicPr>
            <p:cNvPr id="5" name="그림 4">
              <a:extLst>
                <a:ext uri="{FF2B5EF4-FFF2-40B4-BE49-F238E27FC236}">
                  <a16:creationId xmlns:a16="http://schemas.microsoft.com/office/drawing/2014/main" id="{1D2A5FA0-2C9A-443B-F734-8C830675ADD3}"/>
                </a:ext>
              </a:extLst>
            </p:cNvPr>
            <p:cNvPicPr>
              <a:picLocks noChangeAspect="1"/>
            </p:cNvPicPr>
            <p:nvPr/>
          </p:nvPicPr>
          <p:blipFill rotWithShape="1">
            <a:blip r:embed="rId3"/>
            <a:srcRect l="1073" t="4897" r="65164" b="49978"/>
            <a:stretch/>
          </p:blipFill>
          <p:spPr>
            <a:xfrm>
              <a:off x="490451" y="3741244"/>
              <a:ext cx="3493720" cy="2495327"/>
            </a:xfrm>
            <a:prstGeom prst="rect">
              <a:avLst/>
            </a:prstGeom>
          </p:spPr>
        </p:pic>
        <p:sp>
          <p:nvSpPr>
            <p:cNvPr id="6" name="TextBox 5">
              <a:extLst>
                <a:ext uri="{FF2B5EF4-FFF2-40B4-BE49-F238E27FC236}">
                  <a16:creationId xmlns:a16="http://schemas.microsoft.com/office/drawing/2014/main" id="{11ACAEEA-9C92-BB84-5DF3-8CFB00B8CC46}"/>
                </a:ext>
              </a:extLst>
            </p:cNvPr>
            <p:cNvSpPr txBox="1"/>
            <p:nvPr/>
          </p:nvSpPr>
          <p:spPr>
            <a:xfrm>
              <a:off x="449985" y="6097805"/>
              <a:ext cx="3668250" cy="315532"/>
            </a:xfrm>
            <a:prstGeom prst="rect">
              <a:avLst/>
            </a:prstGeom>
            <a:noFill/>
          </p:spPr>
          <p:txBody>
            <a:bodyPr wrap="square" rtlCol="0">
              <a:spAutoFit/>
            </a:bodyPr>
            <a:lstStyle/>
            <a:p>
              <a:pPr algn="r"/>
              <a:r>
                <a:rPr lang="en-US" sz="1400" b="1" dirty="0">
                  <a:effectLst/>
                  <a:latin typeface="Arial" panose="020B0604020202020204" pitchFamily="34" charset="0"/>
                  <a:ea typeface="바탕" panose="02030600000101010101" pitchFamily="18" charset="-127"/>
                  <a:cs typeface="Arial" panose="020B0604020202020204" pitchFamily="34" charset="0"/>
                </a:rPr>
                <a:t>Spike-number-dependent plasticity</a:t>
              </a:r>
            </a:p>
          </p:txBody>
        </p:sp>
      </p:grpSp>
      <p:grpSp>
        <p:nvGrpSpPr>
          <p:cNvPr id="7" name="그룹 6">
            <a:extLst>
              <a:ext uri="{FF2B5EF4-FFF2-40B4-BE49-F238E27FC236}">
                <a16:creationId xmlns:a16="http://schemas.microsoft.com/office/drawing/2014/main" id="{EB3882AE-FF19-C016-53CB-B9B1C5B9E9A3}"/>
              </a:ext>
            </a:extLst>
          </p:cNvPr>
          <p:cNvGrpSpPr/>
          <p:nvPr/>
        </p:nvGrpSpPr>
        <p:grpSpPr>
          <a:xfrm>
            <a:off x="6341940" y="3812360"/>
            <a:ext cx="3178629" cy="2736463"/>
            <a:chOff x="8207831" y="3669118"/>
            <a:chExt cx="3178629" cy="2736463"/>
          </a:xfrm>
        </p:grpSpPr>
        <p:pic>
          <p:nvPicPr>
            <p:cNvPr id="8" name="그림 7">
              <a:extLst>
                <a:ext uri="{FF2B5EF4-FFF2-40B4-BE49-F238E27FC236}">
                  <a16:creationId xmlns:a16="http://schemas.microsoft.com/office/drawing/2014/main" id="{726205D5-3AA4-26C7-14A8-70B4A8BD9EC8}"/>
                </a:ext>
              </a:extLst>
            </p:cNvPr>
            <p:cNvPicPr>
              <a:picLocks noChangeAspect="1"/>
            </p:cNvPicPr>
            <p:nvPr/>
          </p:nvPicPr>
          <p:blipFill rotWithShape="1">
            <a:blip r:embed="rId4"/>
            <a:srcRect l="4255" t="61969" r="50000"/>
            <a:stretch/>
          </p:blipFill>
          <p:spPr>
            <a:xfrm>
              <a:off x="8207831" y="3669118"/>
              <a:ext cx="3178629" cy="2639578"/>
            </a:xfrm>
            <a:prstGeom prst="rect">
              <a:avLst/>
            </a:prstGeom>
          </p:spPr>
        </p:pic>
        <p:sp>
          <p:nvSpPr>
            <p:cNvPr id="9" name="TextBox 8">
              <a:extLst>
                <a:ext uri="{FF2B5EF4-FFF2-40B4-BE49-F238E27FC236}">
                  <a16:creationId xmlns:a16="http://schemas.microsoft.com/office/drawing/2014/main" id="{874D682D-82C3-00BD-FC0E-6298A5FBD97B}"/>
                </a:ext>
              </a:extLst>
            </p:cNvPr>
            <p:cNvSpPr txBox="1"/>
            <p:nvPr/>
          </p:nvSpPr>
          <p:spPr>
            <a:xfrm>
              <a:off x="8791654" y="6097804"/>
              <a:ext cx="2525366" cy="307777"/>
            </a:xfrm>
            <a:prstGeom prst="rect">
              <a:avLst/>
            </a:prstGeom>
            <a:noFill/>
          </p:spPr>
          <p:txBody>
            <a:bodyPr wrap="square" rtlCol="0">
              <a:spAutoFit/>
            </a:bodyPr>
            <a:lstStyle/>
            <a:p>
              <a:pPr algn="r"/>
              <a:r>
                <a:rPr lang="en-US" sz="1400" b="1" dirty="0">
                  <a:effectLst/>
                  <a:latin typeface="Arial" panose="020B0604020202020204" pitchFamily="34" charset="0"/>
                  <a:ea typeface="바탕" panose="02030600000101010101" pitchFamily="18" charset="-127"/>
                  <a:cs typeface="Arial" panose="020B0604020202020204" pitchFamily="34" charset="0"/>
                </a:rPr>
                <a:t>ANN performance of MNIST </a:t>
              </a:r>
            </a:p>
          </p:txBody>
        </p:sp>
      </p:grpSp>
      <p:grpSp>
        <p:nvGrpSpPr>
          <p:cNvPr id="10" name="그룹 9">
            <a:extLst>
              <a:ext uri="{FF2B5EF4-FFF2-40B4-BE49-F238E27FC236}">
                <a16:creationId xmlns:a16="http://schemas.microsoft.com/office/drawing/2014/main" id="{7E17783E-261F-5EFD-8108-5DEA02537739}"/>
              </a:ext>
            </a:extLst>
          </p:cNvPr>
          <p:cNvGrpSpPr/>
          <p:nvPr/>
        </p:nvGrpSpPr>
        <p:grpSpPr>
          <a:xfrm>
            <a:off x="4609439" y="1092895"/>
            <a:ext cx="3246997" cy="2552675"/>
            <a:chOff x="4077338" y="3733506"/>
            <a:chExt cx="3419697" cy="2688446"/>
          </a:xfrm>
        </p:grpSpPr>
        <p:pic>
          <p:nvPicPr>
            <p:cNvPr id="11" name="그림 10">
              <a:extLst>
                <a:ext uri="{FF2B5EF4-FFF2-40B4-BE49-F238E27FC236}">
                  <a16:creationId xmlns:a16="http://schemas.microsoft.com/office/drawing/2014/main" id="{2E9500FC-8742-4169-BCF7-BCD1F58247B2}"/>
                </a:ext>
              </a:extLst>
            </p:cNvPr>
            <p:cNvPicPr>
              <a:picLocks noChangeAspect="1"/>
            </p:cNvPicPr>
            <p:nvPr/>
          </p:nvPicPr>
          <p:blipFill rotWithShape="1">
            <a:blip r:embed="rId5"/>
            <a:srcRect l="1497" t="2511" r="66170" b="50000"/>
            <a:stretch/>
          </p:blipFill>
          <p:spPr>
            <a:xfrm>
              <a:off x="4077338" y="3733506"/>
              <a:ext cx="3419697" cy="2495328"/>
            </a:xfrm>
            <a:prstGeom prst="rect">
              <a:avLst/>
            </a:prstGeom>
          </p:spPr>
        </p:pic>
        <p:sp>
          <p:nvSpPr>
            <p:cNvPr id="12" name="TextBox 11">
              <a:extLst>
                <a:ext uri="{FF2B5EF4-FFF2-40B4-BE49-F238E27FC236}">
                  <a16:creationId xmlns:a16="http://schemas.microsoft.com/office/drawing/2014/main" id="{BC27FDF8-ECDB-737B-687F-1559D1605E39}"/>
                </a:ext>
              </a:extLst>
            </p:cNvPr>
            <p:cNvSpPr txBox="1"/>
            <p:nvPr/>
          </p:nvSpPr>
          <p:spPr>
            <a:xfrm>
              <a:off x="4168739" y="6097805"/>
              <a:ext cx="3328296" cy="324147"/>
            </a:xfrm>
            <a:prstGeom prst="rect">
              <a:avLst/>
            </a:prstGeom>
            <a:noFill/>
          </p:spPr>
          <p:txBody>
            <a:bodyPr wrap="square" rtlCol="0">
              <a:spAutoFit/>
            </a:bodyPr>
            <a:lstStyle/>
            <a:p>
              <a:pPr algn="r"/>
              <a:r>
                <a:rPr lang="en-US" sz="1400" b="1" dirty="0">
                  <a:effectLst/>
                  <a:latin typeface="Arial" panose="020B0604020202020204" pitchFamily="34" charset="0"/>
                  <a:ea typeface="바탕" panose="02030600000101010101" pitchFamily="18" charset="-127"/>
                  <a:cs typeface="Arial" panose="020B0604020202020204" pitchFamily="34" charset="0"/>
                </a:rPr>
                <a:t>Spike-rate-dependent plasticity</a:t>
              </a:r>
            </a:p>
          </p:txBody>
        </p:sp>
      </p:grpSp>
      <p:pic>
        <p:nvPicPr>
          <p:cNvPr id="13" name="그림 12" descr="스크린샷, 라인, 다채로움, 네온이(가) 표시된 사진&#10;&#10;자동 생성된 설명">
            <a:extLst>
              <a:ext uri="{FF2B5EF4-FFF2-40B4-BE49-F238E27FC236}">
                <a16:creationId xmlns:a16="http://schemas.microsoft.com/office/drawing/2014/main" id="{633FE8D0-1725-73A5-CA3C-3F8C1FA6DD6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1627" y="3571806"/>
            <a:ext cx="3430313" cy="2831361"/>
          </a:xfrm>
          <a:prstGeom prst="rect">
            <a:avLst/>
          </a:prstGeom>
          <a:noFill/>
        </p:spPr>
      </p:pic>
      <p:sp>
        <p:nvSpPr>
          <p:cNvPr id="2" name="TextBox 1">
            <a:extLst>
              <a:ext uri="{FF2B5EF4-FFF2-40B4-BE49-F238E27FC236}">
                <a16:creationId xmlns:a16="http://schemas.microsoft.com/office/drawing/2014/main" id="{8B8FEABE-8934-345F-46E3-BFEE146811F0}"/>
              </a:ext>
            </a:extLst>
          </p:cNvPr>
          <p:cNvSpPr txBox="1"/>
          <p:nvPr/>
        </p:nvSpPr>
        <p:spPr>
          <a:xfrm>
            <a:off x="3433541" y="6241045"/>
            <a:ext cx="2525366" cy="307777"/>
          </a:xfrm>
          <a:prstGeom prst="rect">
            <a:avLst/>
          </a:prstGeom>
          <a:noFill/>
        </p:spPr>
        <p:txBody>
          <a:bodyPr wrap="square" rtlCol="0">
            <a:spAutoFit/>
          </a:bodyPr>
          <a:lstStyle/>
          <a:p>
            <a:pPr algn="ctr"/>
            <a:r>
              <a:rPr lang="en-US" sz="1400" b="1" dirty="0">
                <a:latin typeface="Arial" panose="020B0604020202020204" pitchFamily="34" charset="0"/>
                <a:ea typeface="바탕" panose="02030600000101010101" pitchFamily="18" charset="-127"/>
                <a:cs typeface="Arial" panose="020B0604020202020204" pitchFamily="34" charset="0"/>
              </a:rPr>
              <a:t>Retention</a:t>
            </a:r>
            <a:endParaRPr lang="en-US" sz="1400" b="1" dirty="0">
              <a:effectLst/>
              <a:latin typeface="Arial" panose="020B0604020202020204" pitchFamily="34" charset="0"/>
              <a:ea typeface="바탕" panose="02030600000101010101" pitchFamily="18" charset="-127"/>
              <a:cs typeface="Arial" panose="020B0604020202020204" pitchFamily="34" charset="0"/>
            </a:endParaRPr>
          </a:p>
        </p:txBody>
      </p:sp>
      <p:sp>
        <p:nvSpPr>
          <p:cNvPr id="3" name="직사각형 2">
            <a:extLst>
              <a:ext uri="{FF2B5EF4-FFF2-40B4-BE49-F238E27FC236}">
                <a16:creationId xmlns:a16="http://schemas.microsoft.com/office/drawing/2014/main" id="{C32A6F9E-AADB-6254-F5C3-69BE6139657B}"/>
              </a:ext>
            </a:extLst>
          </p:cNvPr>
          <p:cNvSpPr/>
          <p:nvPr/>
        </p:nvSpPr>
        <p:spPr>
          <a:xfrm>
            <a:off x="976697" y="1092895"/>
            <a:ext cx="306003" cy="29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직사각형 13">
            <a:extLst>
              <a:ext uri="{FF2B5EF4-FFF2-40B4-BE49-F238E27FC236}">
                <a16:creationId xmlns:a16="http://schemas.microsoft.com/office/drawing/2014/main" id="{7A8692E1-BC68-FA63-878E-2EE982927188}"/>
              </a:ext>
            </a:extLst>
          </p:cNvPr>
          <p:cNvSpPr/>
          <p:nvPr/>
        </p:nvSpPr>
        <p:spPr>
          <a:xfrm>
            <a:off x="4456437" y="1032994"/>
            <a:ext cx="306003" cy="29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직사각형 14">
            <a:extLst>
              <a:ext uri="{FF2B5EF4-FFF2-40B4-BE49-F238E27FC236}">
                <a16:creationId xmlns:a16="http://schemas.microsoft.com/office/drawing/2014/main" id="{5FC6FB96-98DB-31D2-D780-52B4D363A44B}"/>
              </a:ext>
            </a:extLst>
          </p:cNvPr>
          <p:cNvSpPr/>
          <p:nvPr/>
        </p:nvSpPr>
        <p:spPr>
          <a:xfrm>
            <a:off x="4127793" y="1057379"/>
            <a:ext cx="306003" cy="29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244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010B8B6-3470-91A2-E70F-C6D86798FDDB}"/>
              </a:ext>
            </a:extLst>
          </p:cNvPr>
          <p:cNvPicPr>
            <a:picLocks noChangeAspect="1"/>
          </p:cNvPicPr>
          <p:nvPr/>
        </p:nvPicPr>
        <p:blipFill>
          <a:blip r:embed="rId3"/>
          <a:stretch>
            <a:fillRect/>
          </a:stretch>
        </p:blipFill>
        <p:spPr>
          <a:xfrm>
            <a:off x="1" y="0"/>
            <a:ext cx="3924299" cy="684539"/>
          </a:xfrm>
          <a:prstGeom prst="rect">
            <a:avLst/>
          </a:prstGeom>
        </p:spPr>
      </p:pic>
    </p:spTree>
    <p:extLst>
      <p:ext uri="{BB962C8B-B14F-4D97-AF65-F5344CB8AC3E}">
        <p14:creationId xmlns:p14="http://schemas.microsoft.com/office/powerpoint/2010/main" val="2446827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화살표: 오른쪽 4">
            <a:extLst>
              <a:ext uri="{FF2B5EF4-FFF2-40B4-BE49-F238E27FC236}">
                <a16:creationId xmlns:a16="http://schemas.microsoft.com/office/drawing/2014/main" id="{27E43007-F75B-9775-EDEF-365592CD4FEE}"/>
              </a:ext>
            </a:extLst>
          </p:cNvPr>
          <p:cNvSpPr/>
          <p:nvPr/>
        </p:nvSpPr>
        <p:spPr>
          <a:xfrm>
            <a:off x="6849066" y="2587902"/>
            <a:ext cx="5195285" cy="2072500"/>
          </a:xfrm>
          <a:prstGeom prst="rightArrow">
            <a:avLst>
              <a:gd name="adj1" fmla="val 77104"/>
              <a:gd name="adj2" fmla="val 84516"/>
            </a:avLst>
          </a:prstGeom>
          <a:gradFill flip="none" rotWithShape="1">
            <a:gsLst>
              <a:gs pos="0">
                <a:schemeClr val="bg1">
                  <a:alpha val="10000"/>
                </a:schemeClr>
              </a:gs>
              <a:gs pos="100000">
                <a:schemeClr val="accent2">
                  <a:lumMod val="40000"/>
                  <a:lumOff val="6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5" name="모서리가 둥근 직사각형 22">
            <a:extLst>
              <a:ext uri="{FF2B5EF4-FFF2-40B4-BE49-F238E27FC236}">
                <a16:creationId xmlns:a16="http://schemas.microsoft.com/office/drawing/2014/main" id="{F4FF4C60-6823-0CAB-17DB-234B551B52B4}"/>
              </a:ext>
            </a:extLst>
          </p:cNvPr>
          <p:cNvSpPr/>
          <p:nvPr/>
        </p:nvSpPr>
        <p:spPr>
          <a:xfrm>
            <a:off x="9687077" y="3043769"/>
            <a:ext cx="2297516" cy="724680"/>
          </a:xfrm>
          <a:prstGeom prst="roundRect">
            <a:avLst/>
          </a:pr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latin typeface="Arial" panose="020B0604020202020204" pitchFamily="34" charset="0"/>
                <a:cs typeface="Arial" panose="020B0604020202020204" pitchFamily="34" charset="0"/>
              </a:rPr>
              <a:t>Randomly forming conductive filament</a:t>
            </a:r>
          </a:p>
        </p:txBody>
      </p:sp>
      <p:pic>
        <p:nvPicPr>
          <p:cNvPr id="1026" name="Picture 2" descr="20160520_1">
            <a:extLst>
              <a:ext uri="{FF2B5EF4-FFF2-40B4-BE49-F238E27FC236}">
                <a16:creationId xmlns:a16="http://schemas.microsoft.com/office/drawing/2014/main" id="{B7C2190E-C11E-7CE7-460B-73F5B6F87F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 t="2717" r="3703" b="2717"/>
          <a:stretch/>
        </p:blipFill>
        <p:spPr bwMode="auto">
          <a:xfrm>
            <a:off x="326824" y="1347067"/>
            <a:ext cx="2280648" cy="23623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262098D-0A3A-F49A-6A2B-605A59172E81}"/>
              </a:ext>
            </a:extLst>
          </p:cNvPr>
          <p:cNvSpPr txBox="1"/>
          <p:nvPr/>
        </p:nvSpPr>
        <p:spPr>
          <a:xfrm>
            <a:off x="3401879" y="3132749"/>
            <a:ext cx="1989647" cy="307777"/>
          </a:xfrm>
          <a:prstGeom prst="rect">
            <a:avLst/>
          </a:prstGeom>
          <a:noFill/>
        </p:spPr>
        <p:txBody>
          <a:bodyPr wrap="none" rtlCol="0">
            <a:spAutoFit/>
          </a:bodyPr>
          <a:lstStyle/>
          <a:p>
            <a:pPr algn="l"/>
            <a:r>
              <a:rPr lang="en-US" altLang="ko-KR" sz="1400" dirty="0">
                <a:latin typeface="Arial" panose="020B0604020202020204" pitchFamily="34" charset="0"/>
                <a:cs typeface="Arial" panose="020B0604020202020204" pitchFamily="34" charset="0"/>
              </a:rPr>
              <a:t>Unit: Zetta (10</a:t>
            </a:r>
            <a:r>
              <a:rPr lang="en-US" altLang="ko-KR" sz="1400" baseline="30000" dirty="0">
                <a:latin typeface="Arial" panose="020B0604020202020204" pitchFamily="34" charset="0"/>
                <a:cs typeface="Arial" panose="020B0604020202020204" pitchFamily="34" charset="0"/>
              </a:rPr>
              <a:t>21</a:t>
            </a:r>
            <a:r>
              <a:rPr lang="en-US" altLang="ko-KR" sz="1400" dirty="0">
                <a:latin typeface="Arial" panose="020B0604020202020204" pitchFamily="34" charset="0"/>
                <a:cs typeface="Arial" panose="020B0604020202020204" pitchFamily="34" charset="0"/>
              </a:rPr>
              <a:t>) bytes</a:t>
            </a:r>
            <a:endParaRPr lang="ko-KR" altLang="en-US" sz="1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2D7292F-F74A-A584-C8CA-3C1497A6581A}"/>
              </a:ext>
            </a:extLst>
          </p:cNvPr>
          <p:cNvSpPr txBox="1"/>
          <p:nvPr/>
        </p:nvSpPr>
        <p:spPr>
          <a:xfrm>
            <a:off x="3367517" y="3302026"/>
            <a:ext cx="1459054" cy="261610"/>
          </a:xfrm>
          <a:prstGeom prst="rect">
            <a:avLst/>
          </a:prstGeom>
          <a:noFill/>
        </p:spPr>
        <p:txBody>
          <a:bodyPr wrap="none" rtlCol="0">
            <a:spAutoFit/>
          </a:bodyPr>
          <a:lstStyle/>
          <a:p>
            <a:r>
              <a:rPr lang="en-US" altLang="ko-KR" sz="1100" i="1" dirty="0">
                <a:solidFill>
                  <a:schemeClr val="tx1">
                    <a:lumMod val="65000"/>
                    <a:lumOff val="35000"/>
                  </a:schemeClr>
                </a:solidFill>
                <a:latin typeface="Arial" panose="020B0604020202020204" pitchFamily="34" charset="0"/>
                <a:cs typeface="Arial" panose="020B0604020202020204" pitchFamily="34" charset="0"/>
              </a:rPr>
              <a:t>Source: statista.com</a:t>
            </a:r>
            <a:endParaRPr lang="ko-KR" altLang="en-US" sz="1100" i="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직사각형 15">
            <a:extLst>
              <a:ext uri="{FF2B5EF4-FFF2-40B4-BE49-F238E27FC236}">
                <a16:creationId xmlns:a16="http://schemas.microsoft.com/office/drawing/2014/main" id="{D4C71589-20E0-525B-C1C2-A287D2E40E99}"/>
              </a:ext>
            </a:extLst>
          </p:cNvPr>
          <p:cNvSpPr/>
          <p:nvPr/>
        </p:nvSpPr>
        <p:spPr>
          <a:xfrm rot="5400000">
            <a:off x="494334" y="5199899"/>
            <a:ext cx="2615752" cy="23317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b="1" dirty="0">
              <a:solidFill>
                <a:srgbClr val="FFFF00"/>
              </a:solidFill>
            </a:endParaRPr>
          </a:p>
        </p:txBody>
      </p:sp>
      <p:sp>
        <p:nvSpPr>
          <p:cNvPr id="17" name="직사각형 16">
            <a:extLst>
              <a:ext uri="{FF2B5EF4-FFF2-40B4-BE49-F238E27FC236}">
                <a16:creationId xmlns:a16="http://schemas.microsoft.com/office/drawing/2014/main" id="{E7DB596D-4DF7-D5BE-8CBD-056D86B7D147}"/>
              </a:ext>
            </a:extLst>
          </p:cNvPr>
          <p:cNvSpPr/>
          <p:nvPr/>
        </p:nvSpPr>
        <p:spPr>
          <a:xfrm rot="5400000">
            <a:off x="1924161" y="5919126"/>
            <a:ext cx="84551" cy="2656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670B336E-BDD8-AEB7-74ED-ADABD6391AE7}"/>
              </a:ext>
            </a:extLst>
          </p:cNvPr>
          <p:cNvSpPr/>
          <p:nvPr/>
        </p:nvSpPr>
        <p:spPr>
          <a:xfrm rot="5400000">
            <a:off x="1924161" y="4429847"/>
            <a:ext cx="84551" cy="2656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31" name="그룹 1030">
            <a:extLst>
              <a:ext uri="{FF2B5EF4-FFF2-40B4-BE49-F238E27FC236}">
                <a16:creationId xmlns:a16="http://schemas.microsoft.com/office/drawing/2014/main" id="{58075070-E217-7DC7-BD86-1F2953061C1A}"/>
              </a:ext>
            </a:extLst>
          </p:cNvPr>
          <p:cNvGrpSpPr/>
          <p:nvPr/>
        </p:nvGrpSpPr>
        <p:grpSpPr>
          <a:xfrm rot="5400000">
            <a:off x="2023383" y="5341763"/>
            <a:ext cx="1221741" cy="1343462"/>
            <a:chOff x="9237144" y="952337"/>
            <a:chExt cx="1667578" cy="1833720"/>
          </a:xfrm>
        </p:grpSpPr>
        <p:sp>
          <p:nvSpPr>
            <p:cNvPr id="28" name="직사각형 27">
              <a:extLst>
                <a:ext uri="{FF2B5EF4-FFF2-40B4-BE49-F238E27FC236}">
                  <a16:creationId xmlns:a16="http://schemas.microsoft.com/office/drawing/2014/main" id="{7FCF7E5E-007F-05BB-388C-B6B8EC1F32F7}"/>
                </a:ext>
              </a:extLst>
            </p:cNvPr>
            <p:cNvSpPr/>
            <p:nvPr/>
          </p:nvSpPr>
          <p:spPr>
            <a:xfrm>
              <a:off x="9343647" y="1085673"/>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직사각형 28">
              <a:extLst>
                <a:ext uri="{FF2B5EF4-FFF2-40B4-BE49-F238E27FC236}">
                  <a16:creationId xmlns:a16="http://schemas.microsoft.com/office/drawing/2014/main" id="{13E89A4F-61F3-74B2-3D36-7B407B36AB53}"/>
                </a:ext>
              </a:extLst>
            </p:cNvPr>
            <p:cNvSpPr/>
            <p:nvPr/>
          </p:nvSpPr>
          <p:spPr>
            <a:xfrm>
              <a:off x="9666064" y="1085673"/>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직사각형 29">
              <a:extLst>
                <a:ext uri="{FF2B5EF4-FFF2-40B4-BE49-F238E27FC236}">
                  <a16:creationId xmlns:a16="http://schemas.microsoft.com/office/drawing/2014/main" id="{344D7953-D2EE-9B41-ED64-AEBCE7872639}"/>
                </a:ext>
              </a:extLst>
            </p:cNvPr>
            <p:cNvSpPr/>
            <p:nvPr/>
          </p:nvSpPr>
          <p:spPr>
            <a:xfrm>
              <a:off x="9989203" y="1085673"/>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직사각형 30">
              <a:extLst>
                <a:ext uri="{FF2B5EF4-FFF2-40B4-BE49-F238E27FC236}">
                  <a16:creationId xmlns:a16="http://schemas.microsoft.com/office/drawing/2014/main" id="{76BD9182-13F9-69E5-B594-6BFEFE1DB89B}"/>
                </a:ext>
              </a:extLst>
            </p:cNvPr>
            <p:cNvSpPr/>
            <p:nvPr/>
          </p:nvSpPr>
          <p:spPr>
            <a:xfrm>
              <a:off x="10318789" y="1083718"/>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직사각형 31">
              <a:extLst>
                <a:ext uri="{FF2B5EF4-FFF2-40B4-BE49-F238E27FC236}">
                  <a16:creationId xmlns:a16="http://schemas.microsoft.com/office/drawing/2014/main" id="{ACB2C8B4-7CE9-52AB-742C-DA7E9CF87B6C}"/>
                </a:ext>
              </a:extLst>
            </p:cNvPr>
            <p:cNvSpPr/>
            <p:nvPr/>
          </p:nvSpPr>
          <p:spPr>
            <a:xfrm>
              <a:off x="10641206" y="1083718"/>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직사각형 32">
              <a:extLst>
                <a:ext uri="{FF2B5EF4-FFF2-40B4-BE49-F238E27FC236}">
                  <a16:creationId xmlns:a16="http://schemas.microsoft.com/office/drawing/2014/main" id="{89218CB3-3087-4F03-7367-82838960D826}"/>
                </a:ext>
              </a:extLst>
            </p:cNvPr>
            <p:cNvSpPr/>
            <p:nvPr/>
          </p:nvSpPr>
          <p:spPr>
            <a:xfrm>
              <a:off x="9343647" y="1417371"/>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직사각형 33">
              <a:extLst>
                <a:ext uri="{FF2B5EF4-FFF2-40B4-BE49-F238E27FC236}">
                  <a16:creationId xmlns:a16="http://schemas.microsoft.com/office/drawing/2014/main" id="{C4C468DD-DC2E-B6BC-E7BC-91DF701A8099}"/>
                </a:ext>
              </a:extLst>
            </p:cNvPr>
            <p:cNvSpPr/>
            <p:nvPr/>
          </p:nvSpPr>
          <p:spPr>
            <a:xfrm>
              <a:off x="9666064" y="1417371"/>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직사각형 34">
              <a:extLst>
                <a:ext uri="{FF2B5EF4-FFF2-40B4-BE49-F238E27FC236}">
                  <a16:creationId xmlns:a16="http://schemas.microsoft.com/office/drawing/2014/main" id="{7B8A2617-D6F1-6EF3-CD3C-2F893F1ED22B}"/>
                </a:ext>
              </a:extLst>
            </p:cNvPr>
            <p:cNvSpPr/>
            <p:nvPr/>
          </p:nvSpPr>
          <p:spPr>
            <a:xfrm>
              <a:off x="9989203" y="1417371"/>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직사각형 35">
              <a:extLst>
                <a:ext uri="{FF2B5EF4-FFF2-40B4-BE49-F238E27FC236}">
                  <a16:creationId xmlns:a16="http://schemas.microsoft.com/office/drawing/2014/main" id="{32B2B4FD-B397-5316-5CCF-39C42078BC00}"/>
                </a:ext>
              </a:extLst>
            </p:cNvPr>
            <p:cNvSpPr/>
            <p:nvPr/>
          </p:nvSpPr>
          <p:spPr>
            <a:xfrm>
              <a:off x="10318789" y="1415417"/>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직사각형 36">
              <a:extLst>
                <a:ext uri="{FF2B5EF4-FFF2-40B4-BE49-F238E27FC236}">
                  <a16:creationId xmlns:a16="http://schemas.microsoft.com/office/drawing/2014/main" id="{0BB7D7EA-915E-39C7-E756-E88597E89191}"/>
                </a:ext>
              </a:extLst>
            </p:cNvPr>
            <p:cNvSpPr/>
            <p:nvPr/>
          </p:nvSpPr>
          <p:spPr>
            <a:xfrm>
              <a:off x="10641206" y="1415417"/>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직사각형 37">
              <a:extLst>
                <a:ext uri="{FF2B5EF4-FFF2-40B4-BE49-F238E27FC236}">
                  <a16:creationId xmlns:a16="http://schemas.microsoft.com/office/drawing/2014/main" id="{DD2A5210-737A-D7A6-6FCC-355750C266B4}"/>
                </a:ext>
              </a:extLst>
            </p:cNvPr>
            <p:cNvSpPr/>
            <p:nvPr/>
          </p:nvSpPr>
          <p:spPr>
            <a:xfrm>
              <a:off x="9343647" y="1749776"/>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직사각형 38">
              <a:extLst>
                <a:ext uri="{FF2B5EF4-FFF2-40B4-BE49-F238E27FC236}">
                  <a16:creationId xmlns:a16="http://schemas.microsoft.com/office/drawing/2014/main" id="{6A5CE45F-045B-E417-A589-0C39F8B0B370}"/>
                </a:ext>
              </a:extLst>
            </p:cNvPr>
            <p:cNvSpPr/>
            <p:nvPr/>
          </p:nvSpPr>
          <p:spPr>
            <a:xfrm>
              <a:off x="9666064" y="1749776"/>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직사각형 39">
              <a:extLst>
                <a:ext uri="{FF2B5EF4-FFF2-40B4-BE49-F238E27FC236}">
                  <a16:creationId xmlns:a16="http://schemas.microsoft.com/office/drawing/2014/main" id="{2C8E579E-05C9-EAF8-336B-2B01079963C5}"/>
                </a:ext>
              </a:extLst>
            </p:cNvPr>
            <p:cNvSpPr/>
            <p:nvPr/>
          </p:nvSpPr>
          <p:spPr>
            <a:xfrm>
              <a:off x="9989203" y="1749776"/>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a:extLst>
                <a:ext uri="{FF2B5EF4-FFF2-40B4-BE49-F238E27FC236}">
                  <a16:creationId xmlns:a16="http://schemas.microsoft.com/office/drawing/2014/main" id="{439140CB-73E8-4875-EE30-D221B81295AA}"/>
                </a:ext>
              </a:extLst>
            </p:cNvPr>
            <p:cNvSpPr/>
            <p:nvPr/>
          </p:nvSpPr>
          <p:spPr>
            <a:xfrm>
              <a:off x="10318789" y="1747821"/>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직사각형 41">
              <a:extLst>
                <a:ext uri="{FF2B5EF4-FFF2-40B4-BE49-F238E27FC236}">
                  <a16:creationId xmlns:a16="http://schemas.microsoft.com/office/drawing/2014/main" id="{557D2B8C-CC9A-586F-84C1-89E0896CE78C}"/>
                </a:ext>
              </a:extLst>
            </p:cNvPr>
            <p:cNvSpPr/>
            <p:nvPr/>
          </p:nvSpPr>
          <p:spPr>
            <a:xfrm>
              <a:off x="10641206" y="1747821"/>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직사각형 42">
              <a:extLst>
                <a:ext uri="{FF2B5EF4-FFF2-40B4-BE49-F238E27FC236}">
                  <a16:creationId xmlns:a16="http://schemas.microsoft.com/office/drawing/2014/main" id="{C8A1D9A5-4F42-D985-CA5C-48A74FA4A56F}"/>
                </a:ext>
              </a:extLst>
            </p:cNvPr>
            <p:cNvSpPr/>
            <p:nvPr/>
          </p:nvSpPr>
          <p:spPr>
            <a:xfrm>
              <a:off x="9343647" y="2076600"/>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직사각형 43">
              <a:extLst>
                <a:ext uri="{FF2B5EF4-FFF2-40B4-BE49-F238E27FC236}">
                  <a16:creationId xmlns:a16="http://schemas.microsoft.com/office/drawing/2014/main" id="{3A747066-8E5D-D148-2CA3-EC936BC5CEA0}"/>
                </a:ext>
              </a:extLst>
            </p:cNvPr>
            <p:cNvSpPr/>
            <p:nvPr/>
          </p:nvSpPr>
          <p:spPr>
            <a:xfrm>
              <a:off x="9666064" y="2076600"/>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직사각형 44">
              <a:extLst>
                <a:ext uri="{FF2B5EF4-FFF2-40B4-BE49-F238E27FC236}">
                  <a16:creationId xmlns:a16="http://schemas.microsoft.com/office/drawing/2014/main" id="{1B421CC9-6DC1-BE5C-FDFC-386B328DD4F5}"/>
                </a:ext>
              </a:extLst>
            </p:cNvPr>
            <p:cNvSpPr/>
            <p:nvPr/>
          </p:nvSpPr>
          <p:spPr>
            <a:xfrm>
              <a:off x="9989203" y="2076600"/>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직사각형 45">
              <a:extLst>
                <a:ext uri="{FF2B5EF4-FFF2-40B4-BE49-F238E27FC236}">
                  <a16:creationId xmlns:a16="http://schemas.microsoft.com/office/drawing/2014/main" id="{DEDAE070-EC22-F81E-01B8-F4D999AF76B8}"/>
                </a:ext>
              </a:extLst>
            </p:cNvPr>
            <p:cNvSpPr/>
            <p:nvPr/>
          </p:nvSpPr>
          <p:spPr>
            <a:xfrm>
              <a:off x="10318789" y="2074645"/>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직사각형 46">
              <a:extLst>
                <a:ext uri="{FF2B5EF4-FFF2-40B4-BE49-F238E27FC236}">
                  <a16:creationId xmlns:a16="http://schemas.microsoft.com/office/drawing/2014/main" id="{6303C88F-ACF6-FDA8-86AC-A2B3526016D6}"/>
                </a:ext>
              </a:extLst>
            </p:cNvPr>
            <p:cNvSpPr/>
            <p:nvPr/>
          </p:nvSpPr>
          <p:spPr>
            <a:xfrm>
              <a:off x="10641206" y="2074645"/>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직사각형 47">
              <a:extLst>
                <a:ext uri="{FF2B5EF4-FFF2-40B4-BE49-F238E27FC236}">
                  <a16:creationId xmlns:a16="http://schemas.microsoft.com/office/drawing/2014/main" id="{D1EB2D6D-CCFF-97B5-AC9A-79830C7087E4}"/>
                </a:ext>
              </a:extLst>
            </p:cNvPr>
            <p:cNvSpPr/>
            <p:nvPr/>
          </p:nvSpPr>
          <p:spPr>
            <a:xfrm>
              <a:off x="9343647" y="2397422"/>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직사각형 48">
              <a:extLst>
                <a:ext uri="{FF2B5EF4-FFF2-40B4-BE49-F238E27FC236}">
                  <a16:creationId xmlns:a16="http://schemas.microsoft.com/office/drawing/2014/main" id="{264BFD9A-90C4-73FD-B178-CBD38285BF3B}"/>
                </a:ext>
              </a:extLst>
            </p:cNvPr>
            <p:cNvSpPr/>
            <p:nvPr/>
          </p:nvSpPr>
          <p:spPr>
            <a:xfrm>
              <a:off x="9666064" y="2397422"/>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직사각형 49">
              <a:extLst>
                <a:ext uri="{FF2B5EF4-FFF2-40B4-BE49-F238E27FC236}">
                  <a16:creationId xmlns:a16="http://schemas.microsoft.com/office/drawing/2014/main" id="{37CAFFF7-ADC6-A1E0-0F5F-BE890A1C6912}"/>
                </a:ext>
              </a:extLst>
            </p:cNvPr>
            <p:cNvSpPr/>
            <p:nvPr/>
          </p:nvSpPr>
          <p:spPr>
            <a:xfrm>
              <a:off x="9989203" y="2397422"/>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직사각형 50">
              <a:extLst>
                <a:ext uri="{FF2B5EF4-FFF2-40B4-BE49-F238E27FC236}">
                  <a16:creationId xmlns:a16="http://schemas.microsoft.com/office/drawing/2014/main" id="{1BC02BB8-B339-271D-AD68-CAF038600EAE}"/>
                </a:ext>
              </a:extLst>
            </p:cNvPr>
            <p:cNvSpPr/>
            <p:nvPr/>
          </p:nvSpPr>
          <p:spPr>
            <a:xfrm>
              <a:off x="10318789" y="2395467"/>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2" name="직사각형 51">
              <a:extLst>
                <a:ext uri="{FF2B5EF4-FFF2-40B4-BE49-F238E27FC236}">
                  <a16:creationId xmlns:a16="http://schemas.microsoft.com/office/drawing/2014/main" id="{F2EE22A4-1E5E-4BEB-4C68-D401EE9C956E}"/>
                </a:ext>
              </a:extLst>
            </p:cNvPr>
            <p:cNvSpPr/>
            <p:nvPr/>
          </p:nvSpPr>
          <p:spPr>
            <a:xfrm>
              <a:off x="10641206" y="2395467"/>
              <a:ext cx="263516" cy="269045"/>
            </a:xfrm>
            <a:prstGeom prst="rect">
              <a:avLst/>
            </a:prstGeom>
            <a:solidFill>
              <a:srgbClr val="DED5FF"/>
            </a:solidFill>
            <a:ln>
              <a:solidFill>
                <a:srgbClr val="AA9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TextBox 52">
              <a:extLst>
                <a:ext uri="{FF2B5EF4-FFF2-40B4-BE49-F238E27FC236}">
                  <a16:creationId xmlns:a16="http://schemas.microsoft.com/office/drawing/2014/main" id="{DE49C284-8C6F-C6C3-B3EC-EAB1BFE81148}"/>
                </a:ext>
              </a:extLst>
            </p:cNvPr>
            <p:cNvSpPr txBox="1"/>
            <p:nvPr/>
          </p:nvSpPr>
          <p:spPr>
            <a:xfrm rot="16200000">
              <a:off x="8524706" y="1664775"/>
              <a:ext cx="1833720" cy="408844"/>
            </a:xfrm>
            <a:prstGeom prst="rect">
              <a:avLst/>
            </a:prstGeom>
            <a:noFill/>
          </p:spPr>
          <p:txBody>
            <a:bodyPr wrap="none" rtlCol="0">
              <a:spAutoFit/>
            </a:bodyPr>
            <a:lstStyle/>
            <a:p>
              <a:r>
                <a:rPr lang="en-US" altLang="ko-KR" sz="1500" b="1" dirty="0">
                  <a:solidFill>
                    <a:srgbClr val="7030A0"/>
                  </a:solidFill>
                  <a:latin typeface="Arial" panose="020B0604020202020204" pitchFamily="34" charset="0"/>
                  <a:cs typeface="Arial" panose="020B0604020202020204" pitchFamily="34" charset="0"/>
                </a:rPr>
                <a:t>Memory array</a:t>
              </a:r>
              <a:endParaRPr lang="ko-KR" altLang="en-US" sz="1500" b="1" dirty="0">
                <a:solidFill>
                  <a:srgbClr val="7030A0"/>
                </a:solidFill>
                <a:latin typeface="Arial" panose="020B0604020202020204" pitchFamily="34" charset="0"/>
                <a:cs typeface="Arial" panose="020B0604020202020204" pitchFamily="34" charset="0"/>
              </a:endParaRPr>
            </a:p>
          </p:txBody>
        </p:sp>
      </p:grpSp>
      <p:grpSp>
        <p:nvGrpSpPr>
          <p:cNvPr id="1030" name="그룹 1029">
            <a:extLst>
              <a:ext uri="{FF2B5EF4-FFF2-40B4-BE49-F238E27FC236}">
                <a16:creationId xmlns:a16="http://schemas.microsoft.com/office/drawing/2014/main" id="{7241E581-6721-E94C-09BC-03FAA1229843}"/>
              </a:ext>
            </a:extLst>
          </p:cNvPr>
          <p:cNvGrpSpPr/>
          <p:nvPr/>
        </p:nvGrpSpPr>
        <p:grpSpPr>
          <a:xfrm rot="5400000">
            <a:off x="2047887" y="3966252"/>
            <a:ext cx="1172402" cy="1151281"/>
            <a:chOff x="7262198" y="1083718"/>
            <a:chExt cx="1600234" cy="1571408"/>
          </a:xfrm>
        </p:grpSpPr>
        <p:sp>
          <p:nvSpPr>
            <p:cNvPr id="19" name="직사각형 18">
              <a:extLst>
                <a:ext uri="{FF2B5EF4-FFF2-40B4-BE49-F238E27FC236}">
                  <a16:creationId xmlns:a16="http://schemas.microsoft.com/office/drawing/2014/main" id="{E859BFDF-9ED5-D99B-F1CF-9BD17840B4CB}"/>
                </a:ext>
              </a:extLst>
            </p:cNvPr>
            <p:cNvSpPr/>
            <p:nvPr/>
          </p:nvSpPr>
          <p:spPr>
            <a:xfrm>
              <a:off x="7334431" y="1083718"/>
              <a:ext cx="473465" cy="483399"/>
            </a:xfrm>
            <a:prstGeom prst="rect">
              <a:avLst/>
            </a:prstGeom>
            <a:solidFill>
              <a:srgbClr val="B4FEB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a:extLst>
                <a:ext uri="{FF2B5EF4-FFF2-40B4-BE49-F238E27FC236}">
                  <a16:creationId xmlns:a16="http://schemas.microsoft.com/office/drawing/2014/main" id="{435242CE-7098-C36D-A145-F0EA8B6067A0}"/>
                </a:ext>
              </a:extLst>
            </p:cNvPr>
            <p:cNvSpPr/>
            <p:nvPr/>
          </p:nvSpPr>
          <p:spPr>
            <a:xfrm>
              <a:off x="7861699" y="1083718"/>
              <a:ext cx="473465" cy="483399"/>
            </a:xfrm>
            <a:prstGeom prst="rect">
              <a:avLst/>
            </a:prstGeom>
            <a:solidFill>
              <a:srgbClr val="B4FEB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a:extLst>
                <a:ext uri="{FF2B5EF4-FFF2-40B4-BE49-F238E27FC236}">
                  <a16:creationId xmlns:a16="http://schemas.microsoft.com/office/drawing/2014/main" id="{1AD7A5DD-F0F9-F16A-3ACF-8DBC6880787D}"/>
                </a:ext>
              </a:extLst>
            </p:cNvPr>
            <p:cNvSpPr/>
            <p:nvPr/>
          </p:nvSpPr>
          <p:spPr>
            <a:xfrm>
              <a:off x="8388967" y="1083718"/>
              <a:ext cx="473465" cy="483399"/>
            </a:xfrm>
            <a:prstGeom prst="rect">
              <a:avLst/>
            </a:prstGeom>
            <a:solidFill>
              <a:srgbClr val="B4FEB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a:extLst>
                <a:ext uri="{FF2B5EF4-FFF2-40B4-BE49-F238E27FC236}">
                  <a16:creationId xmlns:a16="http://schemas.microsoft.com/office/drawing/2014/main" id="{965CA7F7-DE78-0A30-C23C-C942390EBAE9}"/>
                </a:ext>
              </a:extLst>
            </p:cNvPr>
            <p:cNvSpPr/>
            <p:nvPr/>
          </p:nvSpPr>
          <p:spPr>
            <a:xfrm>
              <a:off x="7334431" y="1627722"/>
              <a:ext cx="473465" cy="483399"/>
            </a:xfrm>
            <a:prstGeom prst="rect">
              <a:avLst/>
            </a:prstGeom>
            <a:solidFill>
              <a:srgbClr val="B4FEB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a:extLst>
                <a:ext uri="{FF2B5EF4-FFF2-40B4-BE49-F238E27FC236}">
                  <a16:creationId xmlns:a16="http://schemas.microsoft.com/office/drawing/2014/main" id="{C1195508-599D-EA5A-2DC7-D5063E268312}"/>
                </a:ext>
              </a:extLst>
            </p:cNvPr>
            <p:cNvSpPr/>
            <p:nvPr/>
          </p:nvSpPr>
          <p:spPr>
            <a:xfrm>
              <a:off x="7861699" y="1627722"/>
              <a:ext cx="473465" cy="483399"/>
            </a:xfrm>
            <a:prstGeom prst="rect">
              <a:avLst/>
            </a:prstGeom>
            <a:solidFill>
              <a:srgbClr val="B4FEB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E1234FD4-E3CC-A886-B102-CA06EEA328DB}"/>
                </a:ext>
              </a:extLst>
            </p:cNvPr>
            <p:cNvSpPr/>
            <p:nvPr/>
          </p:nvSpPr>
          <p:spPr>
            <a:xfrm>
              <a:off x="8388967" y="1627722"/>
              <a:ext cx="473465" cy="483399"/>
            </a:xfrm>
            <a:prstGeom prst="rect">
              <a:avLst/>
            </a:prstGeom>
            <a:solidFill>
              <a:srgbClr val="B4FEB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a:extLst>
                <a:ext uri="{FF2B5EF4-FFF2-40B4-BE49-F238E27FC236}">
                  <a16:creationId xmlns:a16="http://schemas.microsoft.com/office/drawing/2014/main" id="{2ED99014-2ACD-94B0-0113-3F749FF12D8B}"/>
                </a:ext>
              </a:extLst>
            </p:cNvPr>
            <p:cNvSpPr/>
            <p:nvPr/>
          </p:nvSpPr>
          <p:spPr>
            <a:xfrm>
              <a:off x="7334431" y="2171727"/>
              <a:ext cx="473465" cy="483399"/>
            </a:xfrm>
            <a:prstGeom prst="rect">
              <a:avLst/>
            </a:prstGeom>
            <a:solidFill>
              <a:srgbClr val="B4FEB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12C4D395-0B93-26D8-4D5E-8566D085D802}"/>
                </a:ext>
              </a:extLst>
            </p:cNvPr>
            <p:cNvSpPr/>
            <p:nvPr/>
          </p:nvSpPr>
          <p:spPr>
            <a:xfrm>
              <a:off x="7861699" y="2171727"/>
              <a:ext cx="473465" cy="483399"/>
            </a:xfrm>
            <a:prstGeom prst="rect">
              <a:avLst/>
            </a:prstGeom>
            <a:solidFill>
              <a:srgbClr val="B4FEB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a:extLst>
                <a:ext uri="{FF2B5EF4-FFF2-40B4-BE49-F238E27FC236}">
                  <a16:creationId xmlns:a16="http://schemas.microsoft.com/office/drawing/2014/main" id="{4D936A04-0BFE-A467-723B-9AB8B2171C2E}"/>
                </a:ext>
              </a:extLst>
            </p:cNvPr>
            <p:cNvSpPr/>
            <p:nvPr/>
          </p:nvSpPr>
          <p:spPr>
            <a:xfrm>
              <a:off x="8388967" y="2171727"/>
              <a:ext cx="473465" cy="483399"/>
            </a:xfrm>
            <a:prstGeom prst="rect">
              <a:avLst/>
            </a:prstGeom>
            <a:solidFill>
              <a:srgbClr val="B4FEB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 name="TextBox 53">
              <a:extLst>
                <a:ext uri="{FF2B5EF4-FFF2-40B4-BE49-F238E27FC236}">
                  <a16:creationId xmlns:a16="http://schemas.microsoft.com/office/drawing/2014/main" id="{B7F713E7-22E9-0B1F-0FC9-91C014EC2A7F}"/>
                </a:ext>
              </a:extLst>
            </p:cNvPr>
            <p:cNvSpPr txBox="1"/>
            <p:nvPr/>
          </p:nvSpPr>
          <p:spPr>
            <a:xfrm rot="16200000">
              <a:off x="7092251" y="1665000"/>
              <a:ext cx="748738" cy="408844"/>
            </a:xfrm>
            <a:prstGeom prst="rect">
              <a:avLst/>
            </a:prstGeom>
            <a:noFill/>
          </p:spPr>
          <p:txBody>
            <a:bodyPr wrap="none" rtlCol="0">
              <a:spAutoFit/>
            </a:bodyPr>
            <a:lstStyle/>
            <a:p>
              <a:r>
                <a:rPr lang="en-US" altLang="ko-KR" sz="1500" b="1" dirty="0">
                  <a:solidFill>
                    <a:schemeClr val="accent2">
                      <a:lumMod val="50000"/>
                    </a:schemeClr>
                  </a:solidFill>
                  <a:latin typeface="Arial" panose="020B0604020202020204" pitchFamily="34" charset="0"/>
                  <a:cs typeface="Arial" panose="020B0604020202020204" pitchFamily="34" charset="0"/>
                </a:rPr>
                <a:t>CPU</a:t>
              </a:r>
              <a:endParaRPr lang="ko-KR" altLang="en-US" sz="1500" b="1" dirty="0">
                <a:solidFill>
                  <a:schemeClr val="accent2">
                    <a:lumMod val="50000"/>
                  </a:schemeClr>
                </a:solidFill>
                <a:latin typeface="Arial" panose="020B0604020202020204" pitchFamily="34" charset="0"/>
                <a:cs typeface="Arial" panose="020B0604020202020204" pitchFamily="34" charset="0"/>
              </a:endParaRPr>
            </a:p>
          </p:txBody>
        </p:sp>
      </p:grpSp>
      <p:sp>
        <p:nvSpPr>
          <p:cNvPr id="55" name="왼쪽/오른쪽 화살표 61">
            <a:extLst>
              <a:ext uri="{FF2B5EF4-FFF2-40B4-BE49-F238E27FC236}">
                <a16:creationId xmlns:a16="http://schemas.microsoft.com/office/drawing/2014/main" id="{22ECF084-577B-CD51-481F-F49CE6058018}"/>
              </a:ext>
            </a:extLst>
          </p:cNvPr>
          <p:cNvSpPr/>
          <p:nvPr/>
        </p:nvSpPr>
        <p:spPr>
          <a:xfrm rot="5400000">
            <a:off x="1430035" y="5233749"/>
            <a:ext cx="729558" cy="133999"/>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TextBox 56">
            <a:extLst>
              <a:ext uri="{FF2B5EF4-FFF2-40B4-BE49-F238E27FC236}">
                <a16:creationId xmlns:a16="http://schemas.microsoft.com/office/drawing/2014/main" id="{8097B274-CD55-82DB-A1F9-BE71EC9F60C7}"/>
              </a:ext>
            </a:extLst>
          </p:cNvPr>
          <p:cNvSpPr txBox="1"/>
          <p:nvPr/>
        </p:nvSpPr>
        <p:spPr>
          <a:xfrm>
            <a:off x="33174" y="4954652"/>
            <a:ext cx="1620957" cy="646331"/>
          </a:xfrm>
          <a:prstGeom prst="rect">
            <a:avLst/>
          </a:prstGeom>
          <a:noFill/>
        </p:spPr>
        <p:txBody>
          <a:bodyPr wrap="none" rtlCol="0">
            <a:spAutoFit/>
          </a:bodyPr>
          <a:lstStyle/>
          <a:p>
            <a:r>
              <a:rPr lang="en-US" altLang="ko-KR" dirty="0">
                <a:solidFill>
                  <a:srgbClr val="FF0000"/>
                </a:solidFill>
                <a:latin typeface="Arial" panose="020B0604020202020204" pitchFamily="34" charset="0"/>
                <a:cs typeface="Arial" panose="020B0604020202020204" pitchFamily="34" charset="0"/>
              </a:rPr>
              <a:t>von Neumann</a:t>
            </a:r>
          </a:p>
          <a:p>
            <a:r>
              <a:rPr lang="en-US" altLang="ko-KR" b="1" dirty="0">
                <a:solidFill>
                  <a:srgbClr val="FF0000"/>
                </a:solidFill>
                <a:latin typeface="Arial" panose="020B0604020202020204" pitchFamily="34" charset="0"/>
                <a:cs typeface="Arial" panose="020B0604020202020204" pitchFamily="34" charset="0"/>
              </a:rPr>
              <a:t>“Bottleneck”</a:t>
            </a:r>
            <a:endParaRPr lang="ko-KR" altLang="en-US" b="1" dirty="0">
              <a:solidFill>
                <a:srgbClr val="FF0000"/>
              </a:solidFill>
              <a:latin typeface="Arial" panose="020B0604020202020204" pitchFamily="34" charset="0"/>
              <a:cs typeface="Arial" panose="020B0604020202020204" pitchFamily="34" charset="0"/>
            </a:endParaRPr>
          </a:p>
        </p:txBody>
      </p:sp>
      <p:sp>
        <p:nvSpPr>
          <p:cNvPr id="1033" name="TextBox 1032">
            <a:extLst>
              <a:ext uri="{FF2B5EF4-FFF2-40B4-BE49-F238E27FC236}">
                <a16:creationId xmlns:a16="http://schemas.microsoft.com/office/drawing/2014/main" id="{E15811FF-280C-3F5A-E45A-AAA41F9B4562}"/>
              </a:ext>
            </a:extLst>
          </p:cNvPr>
          <p:cNvSpPr txBox="1"/>
          <p:nvPr/>
        </p:nvSpPr>
        <p:spPr>
          <a:xfrm>
            <a:off x="3283115" y="5995891"/>
            <a:ext cx="2904962" cy="400110"/>
          </a:xfrm>
          <a:prstGeom prst="rect">
            <a:avLst/>
          </a:prstGeom>
          <a:noFill/>
        </p:spPr>
        <p:txBody>
          <a:bodyPr wrap="none" rtlCol="0">
            <a:spAutoFit/>
          </a:bodyPr>
          <a:lstStyle/>
          <a:p>
            <a:r>
              <a:rPr lang="en-US" altLang="ko-KR" sz="2000" b="1" dirty="0">
                <a:solidFill>
                  <a:srgbClr val="0000FF"/>
                </a:solidFill>
                <a:latin typeface="Arial" panose="020B0604020202020204" pitchFamily="34" charset="0"/>
                <a:cs typeface="Arial" panose="020B0604020202020204" pitchFamily="34" charset="0"/>
              </a:rPr>
              <a:t>In-Memory Computing</a:t>
            </a:r>
            <a:endParaRPr lang="ko-KR" altLang="en-US" sz="2000" b="1" dirty="0">
              <a:solidFill>
                <a:srgbClr val="0000FF"/>
              </a:solidFill>
              <a:latin typeface="Arial" panose="020B0604020202020204" pitchFamily="34" charset="0"/>
              <a:cs typeface="Arial" panose="020B0604020202020204" pitchFamily="34" charset="0"/>
            </a:endParaRPr>
          </a:p>
        </p:txBody>
      </p:sp>
      <p:grpSp>
        <p:nvGrpSpPr>
          <p:cNvPr id="1028" name="그룹 1027">
            <a:extLst>
              <a:ext uri="{FF2B5EF4-FFF2-40B4-BE49-F238E27FC236}">
                <a16:creationId xmlns:a16="http://schemas.microsoft.com/office/drawing/2014/main" id="{710E5C70-ACC8-6FB3-9743-7CA30C9A2DA3}"/>
              </a:ext>
            </a:extLst>
          </p:cNvPr>
          <p:cNvGrpSpPr/>
          <p:nvPr/>
        </p:nvGrpSpPr>
        <p:grpSpPr>
          <a:xfrm>
            <a:off x="3545431" y="4337931"/>
            <a:ext cx="1499563" cy="1563796"/>
            <a:chOff x="7350430" y="1083718"/>
            <a:chExt cx="1499563" cy="1563796"/>
          </a:xfrm>
          <a:gradFill flip="none" rotWithShape="1">
            <a:gsLst>
              <a:gs pos="0">
                <a:srgbClr val="DED5FF"/>
              </a:gs>
              <a:gs pos="24000">
                <a:srgbClr val="DED5FF">
                  <a:shade val="67500"/>
                  <a:satMod val="115000"/>
                </a:srgbClr>
              </a:gs>
              <a:gs pos="100000">
                <a:srgbClr val="B4FEB6"/>
              </a:gs>
            </a:gsLst>
            <a:lin ang="13500000" scaled="1"/>
            <a:tileRect/>
          </a:gradFill>
        </p:grpSpPr>
        <p:sp>
          <p:nvSpPr>
            <p:cNvPr id="58" name="직사각형 57">
              <a:extLst>
                <a:ext uri="{FF2B5EF4-FFF2-40B4-BE49-F238E27FC236}">
                  <a16:creationId xmlns:a16="http://schemas.microsoft.com/office/drawing/2014/main" id="{3EF17EA8-AB84-CC4E-5554-214613110986}"/>
                </a:ext>
              </a:extLst>
            </p:cNvPr>
            <p:cNvSpPr/>
            <p:nvPr/>
          </p:nvSpPr>
          <p:spPr>
            <a:xfrm>
              <a:off x="7351399" y="1083718"/>
              <a:ext cx="443761" cy="483398"/>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직사각형 58">
              <a:extLst>
                <a:ext uri="{FF2B5EF4-FFF2-40B4-BE49-F238E27FC236}">
                  <a16:creationId xmlns:a16="http://schemas.microsoft.com/office/drawing/2014/main" id="{364CA95C-2A43-A86D-9B9D-6C819EAF8EE3}"/>
                </a:ext>
              </a:extLst>
            </p:cNvPr>
            <p:cNvSpPr/>
            <p:nvPr/>
          </p:nvSpPr>
          <p:spPr>
            <a:xfrm>
              <a:off x="7872538" y="1083718"/>
              <a:ext cx="443761" cy="483398"/>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직사각형 59">
              <a:extLst>
                <a:ext uri="{FF2B5EF4-FFF2-40B4-BE49-F238E27FC236}">
                  <a16:creationId xmlns:a16="http://schemas.microsoft.com/office/drawing/2014/main" id="{F2296EE6-D3F8-DF44-FEEA-52D0695BF286}"/>
                </a:ext>
              </a:extLst>
            </p:cNvPr>
            <p:cNvSpPr/>
            <p:nvPr/>
          </p:nvSpPr>
          <p:spPr>
            <a:xfrm>
              <a:off x="8406232" y="1083718"/>
              <a:ext cx="443761" cy="483398"/>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직사각형 60">
              <a:extLst>
                <a:ext uri="{FF2B5EF4-FFF2-40B4-BE49-F238E27FC236}">
                  <a16:creationId xmlns:a16="http://schemas.microsoft.com/office/drawing/2014/main" id="{1FF043A1-FBE6-380E-45EF-A10EB29AEB25}"/>
                </a:ext>
              </a:extLst>
            </p:cNvPr>
            <p:cNvSpPr/>
            <p:nvPr/>
          </p:nvSpPr>
          <p:spPr>
            <a:xfrm>
              <a:off x="7872538" y="1617368"/>
              <a:ext cx="443761" cy="483398"/>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직사각형 61">
              <a:extLst>
                <a:ext uri="{FF2B5EF4-FFF2-40B4-BE49-F238E27FC236}">
                  <a16:creationId xmlns:a16="http://schemas.microsoft.com/office/drawing/2014/main" id="{1A00DFC8-4D99-F3C5-BE36-5E8C81E230BC}"/>
                </a:ext>
              </a:extLst>
            </p:cNvPr>
            <p:cNvSpPr/>
            <p:nvPr/>
          </p:nvSpPr>
          <p:spPr>
            <a:xfrm>
              <a:off x="7872538" y="2164116"/>
              <a:ext cx="443761" cy="483398"/>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직사각형 62">
              <a:extLst>
                <a:ext uri="{FF2B5EF4-FFF2-40B4-BE49-F238E27FC236}">
                  <a16:creationId xmlns:a16="http://schemas.microsoft.com/office/drawing/2014/main" id="{6EF5EF50-605D-8641-89F8-D2D4E0E70B8A}"/>
                </a:ext>
              </a:extLst>
            </p:cNvPr>
            <p:cNvSpPr/>
            <p:nvPr/>
          </p:nvSpPr>
          <p:spPr>
            <a:xfrm>
              <a:off x="7350430" y="2164116"/>
              <a:ext cx="443761" cy="483398"/>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직사각형 1023">
              <a:extLst>
                <a:ext uri="{FF2B5EF4-FFF2-40B4-BE49-F238E27FC236}">
                  <a16:creationId xmlns:a16="http://schemas.microsoft.com/office/drawing/2014/main" id="{B3413F18-E4A0-CA42-8611-9095E5C16C01}"/>
                </a:ext>
              </a:extLst>
            </p:cNvPr>
            <p:cNvSpPr/>
            <p:nvPr/>
          </p:nvSpPr>
          <p:spPr>
            <a:xfrm>
              <a:off x="7350430" y="1618829"/>
              <a:ext cx="443761" cy="483398"/>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직사각형 1024">
              <a:extLst>
                <a:ext uri="{FF2B5EF4-FFF2-40B4-BE49-F238E27FC236}">
                  <a16:creationId xmlns:a16="http://schemas.microsoft.com/office/drawing/2014/main" id="{179AF402-4C10-35B9-7512-D9CF76DB3A3F}"/>
                </a:ext>
              </a:extLst>
            </p:cNvPr>
            <p:cNvSpPr/>
            <p:nvPr/>
          </p:nvSpPr>
          <p:spPr>
            <a:xfrm>
              <a:off x="8406232" y="1617368"/>
              <a:ext cx="443761" cy="483398"/>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직사각형 1026">
              <a:extLst>
                <a:ext uri="{FF2B5EF4-FFF2-40B4-BE49-F238E27FC236}">
                  <a16:creationId xmlns:a16="http://schemas.microsoft.com/office/drawing/2014/main" id="{6C514A74-CB6C-6AEA-43D0-1CD5E24D9AFA}"/>
                </a:ext>
              </a:extLst>
            </p:cNvPr>
            <p:cNvSpPr/>
            <p:nvPr/>
          </p:nvSpPr>
          <p:spPr>
            <a:xfrm>
              <a:off x="8406232" y="2164116"/>
              <a:ext cx="443761" cy="483398"/>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9" name="TextBox 1038">
            <a:extLst>
              <a:ext uri="{FF2B5EF4-FFF2-40B4-BE49-F238E27FC236}">
                <a16:creationId xmlns:a16="http://schemas.microsoft.com/office/drawing/2014/main" id="{F66A0E95-FACD-026A-18DF-0C08F77C8D81}"/>
              </a:ext>
            </a:extLst>
          </p:cNvPr>
          <p:cNvSpPr txBox="1"/>
          <p:nvPr/>
        </p:nvSpPr>
        <p:spPr>
          <a:xfrm>
            <a:off x="8300758" y="974801"/>
            <a:ext cx="2024965" cy="179117"/>
          </a:xfrm>
          <a:prstGeom prst="rect">
            <a:avLst/>
          </a:prstGeom>
          <a:noFill/>
        </p:spPr>
        <p:txBody>
          <a:bodyPr wrap="square" rtlCol="0">
            <a:spAutoFit/>
          </a:bodyPr>
          <a:lstStyle/>
          <a:p>
            <a:pPr algn="r"/>
            <a:r>
              <a:rPr lang="en-US" altLang="ko-KR" sz="900" i="1" dirty="0">
                <a:latin typeface="Arial" panose="020B0604020202020204" pitchFamily="34" charset="0"/>
              </a:rPr>
              <a:t>ref. Adv. Mater. 33, 2004328 (2021)</a:t>
            </a:r>
            <a:endParaRPr lang="ko-KR" altLang="en-US" sz="900" i="1" dirty="0">
              <a:latin typeface="Arial" panose="020B0604020202020204" pitchFamily="34" charset="0"/>
            </a:endParaRPr>
          </a:p>
        </p:txBody>
      </p:sp>
      <p:pic>
        <p:nvPicPr>
          <p:cNvPr id="1040" name="그림 1039">
            <a:extLst>
              <a:ext uri="{FF2B5EF4-FFF2-40B4-BE49-F238E27FC236}">
                <a16:creationId xmlns:a16="http://schemas.microsoft.com/office/drawing/2014/main" id="{D37496AC-CA84-EB7A-18A4-627F534DDD7B}"/>
              </a:ext>
            </a:extLst>
          </p:cNvPr>
          <p:cNvPicPr>
            <a:picLocks noChangeAspect="1"/>
          </p:cNvPicPr>
          <p:nvPr/>
        </p:nvPicPr>
        <p:blipFill>
          <a:blip r:embed="rId4"/>
          <a:stretch>
            <a:fillRect/>
          </a:stretch>
        </p:blipFill>
        <p:spPr>
          <a:xfrm>
            <a:off x="6580077" y="1020309"/>
            <a:ext cx="2885308" cy="2261380"/>
          </a:xfrm>
          <a:prstGeom prst="rect">
            <a:avLst/>
          </a:prstGeom>
        </p:spPr>
      </p:pic>
      <p:sp>
        <p:nvSpPr>
          <p:cNvPr id="2" name="TextBox 1">
            <a:extLst>
              <a:ext uri="{FF2B5EF4-FFF2-40B4-BE49-F238E27FC236}">
                <a16:creationId xmlns:a16="http://schemas.microsoft.com/office/drawing/2014/main" id="{C5952A5B-E3AF-4889-21C8-A89F737979CD}"/>
              </a:ext>
            </a:extLst>
          </p:cNvPr>
          <p:cNvSpPr txBox="1"/>
          <p:nvPr/>
        </p:nvSpPr>
        <p:spPr>
          <a:xfrm>
            <a:off x="144212" y="974801"/>
            <a:ext cx="6085989" cy="400110"/>
          </a:xfrm>
          <a:prstGeom prst="rect">
            <a:avLst/>
          </a:prstGeom>
          <a:noFill/>
        </p:spPr>
        <p:txBody>
          <a:bodyPr wrap="square" rtlCol="0">
            <a:spAutoFit/>
          </a:bodyPr>
          <a:lstStyle/>
          <a:p>
            <a:pPr marL="285750" indent="-285750">
              <a:buFont typeface="Wingdings" panose="05000000000000000000" pitchFamily="2" charset="2"/>
              <a:buChar char="v"/>
            </a:pPr>
            <a:r>
              <a:rPr lang="en-US" sz="2000" b="1" dirty="0">
                <a:latin typeface="Arial" panose="020B0604020202020204" pitchFamily="34" charset="0"/>
                <a:cs typeface="Arial" panose="020B0604020202020204" pitchFamily="34" charset="0"/>
              </a:rPr>
              <a:t>Need of Next-generation memory &amp; RRAM</a:t>
            </a:r>
          </a:p>
        </p:txBody>
      </p:sp>
      <p:graphicFrame>
        <p:nvGraphicFramePr>
          <p:cNvPr id="12" name="차트 11">
            <a:extLst>
              <a:ext uri="{FF2B5EF4-FFF2-40B4-BE49-F238E27FC236}">
                <a16:creationId xmlns:a16="http://schemas.microsoft.com/office/drawing/2014/main" id="{4070423F-31A2-CC40-F2B8-0E51537FB696}"/>
              </a:ext>
            </a:extLst>
          </p:cNvPr>
          <p:cNvGraphicFramePr/>
          <p:nvPr>
            <p:extLst>
              <p:ext uri="{D42A27DB-BD31-4B8C-83A1-F6EECF244321}">
                <p14:modId xmlns:p14="http://schemas.microsoft.com/office/powerpoint/2010/main" val="4227108065"/>
              </p:ext>
            </p:extLst>
          </p:nvPr>
        </p:nvGraphicFramePr>
        <p:xfrm>
          <a:off x="1531779" y="1488318"/>
          <a:ext cx="3354415" cy="2362336"/>
        </p:xfrm>
        <a:graphic>
          <a:graphicData uri="http://schemas.openxmlformats.org/drawingml/2006/chart">
            <c:chart xmlns:c="http://schemas.openxmlformats.org/drawingml/2006/chart" xmlns:r="http://schemas.openxmlformats.org/officeDocument/2006/relationships" r:id="rId5"/>
          </a:graphicData>
        </a:graphic>
      </p:graphicFrame>
      <p:sp>
        <p:nvSpPr>
          <p:cNvPr id="3" name="모서리가 둥근 직사각형 2"/>
          <p:cNvSpPr/>
          <p:nvPr/>
        </p:nvSpPr>
        <p:spPr>
          <a:xfrm>
            <a:off x="6467885" y="1535959"/>
            <a:ext cx="1244676" cy="3466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 name="그래픽 5" descr="허들 단색으로 채워진">
            <a:extLst>
              <a:ext uri="{FF2B5EF4-FFF2-40B4-BE49-F238E27FC236}">
                <a16:creationId xmlns:a16="http://schemas.microsoft.com/office/drawing/2014/main" id="{84244BC2-7F3F-FD71-6CE7-64BFB98D86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92807" y="2882087"/>
            <a:ext cx="1048045" cy="1048045"/>
          </a:xfrm>
          <a:prstGeom prst="rect">
            <a:avLst/>
          </a:prstGeom>
        </p:spPr>
      </p:pic>
      <p:grpSp>
        <p:nvGrpSpPr>
          <p:cNvPr id="1043" name="그룹 1042">
            <a:extLst>
              <a:ext uri="{FF2B5EF4-FFF2-40B4-BE49-F238E27FC236}">
                <a16:creationId xmlns:a16="http://schemas.microsoft.com/office/drawing/2014/main" id="{0B836E0A-F077-AE71-FFF5-5EA0CB9E7DAA}"/>
              </a:ext>
            </a:extLst>
          </p:cNvPr>
          <p:cNvGrpSpPr/>
          <p:nvPr/>
        </p:nvGrpSpPr>
        <p:grpSpPr>
          <a:xfrm>
            <a:off x="6475695" y="3655757"/>
            <a:ext cx="4723151" cy="2944672"/>
            <a:chOff x="1781335" y="3420295"/>
            <a:chExt cx="6166502" cy="3791694"/>
          </a:xfrm>
        </p:grpSpPr>
        <p:pic>
          <p:nvPicPr>
            <p:cNvPr id="1041" name="그림 1040">
              <a:extLst>
                <a:ext uri="{FF2B5EF4-FFF2-40B4-BE49-F238E27FC236}">
                  <a16:creationId xmlns:a16="http://schemas.microsoft.com/office/drawing/2014/main" id="{8513E53A-A74D-0FDC-B807-97EEC10980A0}"/>
                </a:ext>
              </a:extLst>
            </p:cNvPr>
            <p:cNvPicPr>
              <a:picLocks noChangeAspect="1"/>
            </p:cNvPicPr>
            <p:nvPr/>
          </p:nvPicPr>
          <p:blipFill>
            <a:blip r:embed="rId8"/>
            <a:stretch>
              <a:fillRect/>
            </a:stretch>
          </p:blipFill>
          <p:spPr>
            <a:xfrm>
              <a:off x="1960301" y="3720665"/>
              <a:ext cx="5987536" cy="3491324"/>
            </a:xfrm>
            <a:prstGeom prst="rect">
              <a:avLst/>
            </a:prstGeom>
          </p:spPr>
        </p:pic>
        <p:sp>
          <p:nvSpPr>
            <p:cNvPr id="1042" name="TextBox 1041">
              <a:extLst>
                <a:ext uri="{FF2B5EF4-FFF2-40B4-BE49-F238E27FC236}">
                  <a16:creationId xmlns:a16="http://schemas.microsoft.com/office/drawing/2014/main" id="{A13530D6-DFBC-9513-02E3-38126D562C70}"/>
                </a:ext>
              </a:extLst>
            </p:cNvPr>
            <p:cNvSpPr txBox="1"/>
            <p:nvPr/>
          </p:nvSpPr>
          <p:spPr>
            <a:xfrm>
              <a:off x="1781335" y="3420295"/>
              <a:ext cx="3054795" cy="230832"/>
            </a:xfrm>
            <a:prstGeom prst="rect">
              <a:avLst/>
            </a:prstGeom>
            <a:noFill/>
          </p:spPr>
          <p:txBody>
            <a:bodyPr wrap="square" rtlCol="0">
              <a:spAutoFit/>
            </a:bodyPr>
            <a:lstStyle/>
            <a:p>
              <a:pPr algn="r"/>
              <a:r>
                <a:rPr lang="en-US" altLang="ko-KR" sz="900" i="1" dirty="0">
                  <a:latin typeface="Arial" panose="020B0604020202020204" pitchFamily="34" charset="0"/>
                </a:rPr>
                <a:t>ref. Scientific Reports, 9,6144 (2019)</a:t>
              </a:r>
              <a:endParaRPr lang="ko-KR" altLang="en-US" sz="900" i="1" dirty="0">
                <a:latin typeface="Arial" panose="020B0604020202020204" pitchFamily="34" charset="0"/>
              </a:endParaRPr>
            </a:p>
          </p:txBody>
        </p:sp>
      </p:grpSp>
      <p:sp>
        <p:nvSpPr>
          <p:cNvPr id="1034" name="화살표: 줄무늬가 있는 오른쪽 1033">
            <a:extLst>
              <a:ext uri="{FF2B5EF4-FFF2-40B4-BE49-F238E27FC236}">
                <a16:creationId xmlns:a16="http://schemas.microsoft.com/office/drawing/2014/main" id="{53F738F9-67E4-7E1F-0AE8-76A82D6C6486}"/>
              </a:ext>
            </a:extLst>
          </p:cNvPr>
          <p:cNvSpPr/>
          <p:nvPr/>
        </p:nvSpPr>
        <p:spPr>
          <a:xfrm>
            <a:off x="5394870" y="1867244"/>
            <a:ext cx="1221399" cy="4142416"/>
          </a:xfrm>
          <a:prstGeom prst="stripedRightArrow">
            <a:avLst>
              <a:gd name="adj1" fmla="val 50000"/>
              <a:gd name="adj2" fmla="val 68088"/>
            </a:avLst>
          </a:prstGeom>
          <a:gradFill flip="none" rotWithShape="1">
            <a:gsLst>
              <a:gs pos="100000">
                <a:srgbClr val="B4FEB6"/>
              </a:gs>
              <a:gs pos="46000">
                <a:schemeClr val="accent1">
                  <a:tint val="44500"/>
                  <a:satMod val="160000"/>
                </a:schemeClr>
              </a:gs>
              <a:gs pos="0">
                <a:srgbClr val="DED5FF"/>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882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그림 33" descr="Details are in the caption following the image">
            <a:extLst>
              <a:ext uri="{FF2B5EF4-FFF2-40B4-BE49-F238E27FC236}">
                <a16:creationId xmlns:a16="http://schemas.microsoft.com/office/drawing/2014/main" id="{6D8AFE4D-1505-AE5D-E2F4-B5E798FB7F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3501" b="55032"/>
          <a:stretch/>
        </p:blipFill>
        <p:spPr bwMode="auto">
          <a:xfrm>
            <a:off x="943633" y="1482032"/>
            <a:ext cx="4243587" cy="2356448"/>
          </a:xfrm>
          <a:custGeom>
            <a:avLst/>
            <a:gdLst>
              <a:gd name="connsiteX0" fmla="*/ 261516 w 4033008"/>
              <a:gd name="connsiteY0" fmla="*/ 0 h 2356448"/>
              <a:gd name="connsiteX1" fmla="*/ 4033008 w 4033008"/>
              <a:gd name="connsiteY1" fmla="*/ 0 h 2356448"/>
              <a:gd name="connsiteX2" fmla="*/ 4033008 w 4033008"/>
              <a:gd name="connsiteY2" fmla="*/ 2356448 h 2356448"/>
              <a:gd name="connsiteX3" fmla="*/ 0 w 4033008"/>
              <a:gd name="connsiteY3" fmla="*/ 2356448 h 2356448"/>
              <a:gd name="connsiteX4" fmla="*/ 0 w 4033008"/>
              <a:gd name="connsiteY4" fmla="*/ 284279 h 2356448"/>
              <a:gd name="connsiteX5" fmla="*/ 261516 w 4033008"/>
              <a:gd name="connsiteY5" fmla="*/ 284279 h 235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008" h="2356448">
                <a:moveTo>
                  <a:pt x="261516" y="0"/>
                </a:moveTo>
                <a:lnTo>
                  <a:pt x="4033008" y="0"/>
                </a:lnTo>
                <a:lnTo>
                  <a:pt x="4033008" y="2356448"/>
                </a:lnTo>
                <a:lnTo>
                  <a:pt x="0" y="2356448"/>
                </a:lnTo>
                <a:lnTo>
                  <a:pt x="0" y="284279"/>
                </a:lnTo>
                <a:lnTo>
                  <a:pt x="261516" y="284279"/>
                </a:lnTo>
                <a:close/>
              </a:path>
            </a:pathLst>
          </a:custGeom>
          <a:noFill/>
          <a:extLst>
            <a:ext uri="{909E8E84-426E-40DD-AFC4-6F175D3DCCD1}">
              <a14:hiddenFill xmlns:a14="http://schemas.microsoft.com/office/drawing/2010/main">
                <a:solidFill>
                  <a:srgbClr val="FFFFFF"/>
                </a:solidFill>
              </a14:hiddenFill>
            </a:ext>
          </a:extLst>
        </p:spPr>
      </p:pic>
      <p:grpSp>
        <p:nvGrpSpPr>
          <p:cNvPr id="24" name="그룹 23">
            <a:extLst>
              <a:ext uri="{FF2B5EF4-FFF2-40B4-BE49-F238E27FC236}">
                <a16:creationId xmlns:a16="http://schemas.microsoft.com/office/drawing/2014/main" id="{A7E3DFAE-0B9A-F968-5773-39C72D9CD025}"/>
              </a:ext>
            </a:extLst>
          </p:cNvPr>
          <p:cNvGrpSpPr/>
          <p:nvPr/>
        </p:nvGrpSpPr>
        <p:grpSpPr>
          <a:xfrm>
            <a:off x="3865535" y="4227048"/>
            <a:ext cx="2415058" cy="2007588"/>
            <a:chOff x="5331910" y="3641641"/>
            <a:chExt cx="2943835" cy="2447149"/>
          </a:xfrm>
        </p:grpSpPr>
        <p:pic>
          <p:nvPicPr>
            <p:cNvPr id="25" name="Picture 4" descr="Fig. 6. - Schematic of the resistive switching mechanism. The inset indicates the calculated barriers for oxygen migration. Nonetheless, the rupture of conductive filaments after programming requires the oxygen ions to overcome larger barriers, contributing to suppressed relaxation in TPT-RAM.">
              <a:extLst>
                <a:ext uri="{FF2B5EF4-FFF2-40B4-BE49-F238E27FC236}">
                  <a16:creationId xmlns:a16="http://schemas.microsoft.com/office/drawing/2014/main" id="{957D1E4E-FE2F-3A83-0CB9-D8CBD65198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313" y="3641641"/>
              <a:ext cx="1842629" cy="214278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D49FF796-060B-8488-3307-6DAE642755F2}"/>
                </a:ext>
              </a:extLst>
            </p:cNvPr>
            <p:cNvSpPr txBox="1"/>
            <p:nvPr/>
          </p:nvSpPr>
          <p:spPr>
            <a:xfrm>
              <a:off x="5331910" y="5857958"/>
              <a:ext cx="2943835" cy="230832"/>
            </a:xfrm>
            <a:prstGeom prst="rect">
              <a:avLst/>
            </a:prstGeom>
            <a:solidFill>
              <a:schemeClr val="bg1"/>
            </a:solidFill>
          </p:spPr>
          <p:txBody>
            <a:bodyPr wrap="square" rtlCol="0">
              <a:spAutoFit/>
            </a:bodyPr>
            <a:lstStyle>
              <a:defPPr>
                <a:defRPr lang="ko-KR"/>
              </a:defPPr>
              <a:lvl1pPr algn="r">
                <a:defRPr sz="1100" i="1">
                  <a:latin typeface="Arial" panose="020B0604020202020204" pitchFamily="34" charset="0"/>
                </a:defRPr>
              </a:lvl1pPr>
            </a:lstStyle>
            <a:p>
              <a:r>
                <a:rPr lang="en-US" altLang="ko-KR" sz="900" dirty="0"/>
                <a:t>Silicon Nanoelectronics Workshop (2023)</a:t>
              </a:r>
              <a:endParaRPr lang="ko-KR" altLang="en-US" sz="900" dirty="0"/>
            </a:p>
          </p:txBody>
        </p:sp>
      </p:grpSp>
      <p:sp>
        <p:nvSpPr>
          <p:cNvPr id="5" name="TextBox 4">
            <a:extLst>
              <a:ext uri="{FF2B5EF4-FFF2-40B4-BE49-F238E27FC236}">
                <a16:creationId xmlns:a16="http://schemas.microsoft.com/office/drawing/2014/main" id="{6B261A12-9847-4380-2708-635AFE93DC07}"/>
              </a:ext>
            </a:extLst>
          </p:cNvPr>
          <p:cNvSpPr txBox="1"/>
          <p:nvPr/>
        </p:nvSpPr>
        <p:spPr>
          <a:xfrm>
            <a:off x="2785355" y="3561083"/>
            <a:ext cx="2708017" cy="230832"/>
          </a:xfrm>
          <a:prstGeom prst="rect">
            <a:avLst/>
          </a:prstGeom>
          <a:noFill/>
        </p:spPr>
        <p:txBody>
          <a:bodyPr wrap="square" rtlCol="0">
            <a:spAutoFit/>
          </a:bodyPr>
          <a:lstStyle/>
          <a:p>
            <a:pPr algn="r"/>
            <a:r>
              <a:rPr lang="en-US" altLang="ko-KR" sz="900" dirty="0">
                <a:latin typeface="Arial" panose="020B0604020202020204" pitchFamily="34" charset="0"/>
              </a:rPr>
              <a:t>ref. Small, 20, 1603948 (2017)</a:t>
            </a:r>
            <a:endParaRPr lang="ko-KR" altLang="en-US" sz="900" dirty="0">
              <a:latin typeface="Arial" panose="020B0604020202020204" pitchFamily="34" charset="0"/>
            </a:endParaRPr>
          </a:p>
        </p:txBody>
      </p:sp>
      <p:grpSp>
        <p:nvGrpSpPr>
          <p:cNvPr id="6" name="그룹 5">
            <a:extLst>
              <a:ext uri="{FF2B5EF4-FFF2-40B4-BE49-F238E27FC236}">
                <a16:creationId xmlns:a16="http://schemas.microsoft.com/office/drawing/2014/main" id="{2D08467D-C434-9A7D-9B40-E975D2BEC159}"/>
              </a:ext>
            </a:extLst>
          </p:cNvPr>
          <p:cNvGrpSpPr/>
          <p:nvPr/>
        </p:nvGrpSpPr>
        <p:grpSpPr>
          <a:xfrm>
            <a:off x="7509419" y="1649112"/>
            <a:ext cx="3997035" cy="2224404"/>
            <a:chOff x="6514738" y="1098672"/>
            <a:chExt cx="4698364" cy="2431774"/>
          </a:xfrm>
        </p:grpSpPr>
        <p:grpSp>
          <p:nvGrpSpPr>
            <p:cNvPr id="7" name="그룹 6">
              <a:extLst>
                <a:ext uri="{FF2B5EF4-FFF2-40B4-BE49-F238E27FC236}">
                  <a16:creationId xmlns:a16="http://schemas.microsoft.com/office/drawing/2014/main" id="{D5C455B8-C739-5540-C37E-93488DABED37}"/>
                </a:ext>
              </a:extLst>
            </p:cNvPr>
            <p:cNvGrpSpPr/>
            <p:nvPr/>
          </p:nvGrpSpPr>
          <p:grpSpPr>
            <a:xfrm>
              <a:off x="6514738" y="1098672"/>
              <a:ext cx="4663015" cy="2235866"/>
              <a:chOff x="249856" y="447839"/>
              <a:chExt cx="8470052" cy="3958345"/>
            </a:xfrm>
          </p:grpSpPr>
          <p:pic>
            <p:nvPicPr>
              <p:cNvPr id="9" name="그림 8">
                <a:extLst>
                  <a:ext uri="{FF2B5EF4-FFF2-40B4-BE49-F238E27FC236}">
                    <a16:creationId xmlns:a16="http://schemas.microsoft.com/office/drawing/2014/main" id="{D626D2CE-6659-E765-3417-361A6B0BC0F9}"/>
                  </a:ext>
                </a:extLst>
              </p:cNvPr>
              <p:cNvPicPr preferRelativeResize="0">
                <a:picLocks/>
              </p:cNvPicPr>
              <p:nvPr/>
            </p:nvPicPr>
            <p:blipFill>
              <a:blip r:embed="rId5"/>
              <a:stretch>
                <a:fillRect/>
              </a:stretch>
            </p:blipFill>
            <p:spPr>
              <a:xfrm>
                <a:off x="249856" y="447839"/>
                <a:ext cx="3020807" cy="3156299"/>
              </a:xfrm>
              <a:prstGeom prst="rect">
                <a:avLst/>
              </a:prstGeom>
            </p:spPr>
          </p:pic>
          <p:pic>
            <p:nvPicPr>
              <p:cNvPr id="10" name="그림 9">
                <a:extLst>
                  <a:ext uri="{FF2B5EF4-FFF2-40B4-BE49-F238E27FC236}">
                    <a16:creationId xmlns:a16="http://schemas.microsoft.com/office/drawing/2014/main" id="{68A01F39-BCA3-9764-12D8-278894DA60B9}"/>
                  </a:ext>
                </a:extLst>
              </p:cNvPr>
              <p:cNvPicPr preferRelativeResize="0">
                <a:picLocks/>
              </p:cNvPicPr>
              <p:nvPr/>
            </p:nvPicPr>
            <p:blipFill>
              <a:blip r:embed="rId6"/>
              <a:stretch>
                <a:fillRect/>
              </a:stretch>
            </p:blipFill>
            <p:spPr>
              <a:xfrm>
                <a:off x="5699101" y="447839"/>
                <a:ext cx="3020807" cy="3156301"/>
              </a:xfrm>
              <a:prstGeom prst="rect">
                <a:avLst/>
              </a:prstGeom>
            </p:spPr>
          </p:pic>
          <p:pic>
            <p:nvPicPr>
              <p:cNvPr id="11" name="그림 10">
                <a:extLst>
                  <a:ext uri="{FF2B5EF4-FFF2-40B4-BE49-F238E27FC236}">
                    <a16:creationId xmlns:a16="http://schemas.microsoft.com/office/drawing/2014/main" id="{739A4001-AE40-20C1-48AC-A4F189FF7590}"/>
                  </a:ext>
                </a:extLst>
              </p:cNvPr>
              <p:cNvPicPr>
                <a:picLocks noChangeAspect="1"/>
              </p:cNvPicPr>
              <p:nvPr/>
            </p:nvPicPr>
            <p:blipFill>
              <a:blip r:embed="rId7"/>
              <a:stretch>
                <a:fillRect/>
              </a:stretch>
            </p:blipFill>
            <p:spPr>
              <a:xfrm>
                <a:off x="3123780" y="806668"/>
                <a:ext cx="2722202" cy="2438642"/>
              </a:xfrm>
              <a:prstGeom prst="rect">
                <a:avLst/>
              </a:prstGeom>
            </p:spPr>
          </p:pic>
          <p:pic>
            <p:nvPicPr>
              <p:cNvPr id="12" name="그림 11">
                <a:extLst>
                  <a:ext uri="{FF2B5EF4-FFF2-40B4-BE49-F238E27FC236}">
                    <a16:creationId xmlns:a16="http://schemas.microsoft.com/office/drawing/2014/main" id="{F0B04299-C853-376D-ED7E-8C0C7DC284BB}"/>
                  </a:ext>
                </a:extLst>
              </p:cNvPr>
              <p:cNvPicPr>
                <a:picLocks noChangeAspect="1"/>
              </p:cNvPicPr>
              <p:nvPr/>
            </p:nvPicPr>
            <p:blipFill>
              <a:blip r:embed="rId8"/>
              <a:stretch>
                <a:fillRect/>
              </a:stretch>
            </p:blipFill>
            <p:spPr>
              <a:xfrm>
                <a:off x="1792240" y="3608065"/>
                <a:ext cx="1391008" cy="798119"/>
              </a:xfrm>
              <a:prstGeom prst="rect">
                <a:avLst/>
              </a:prstGeom>
            </p:spPr>
          </p:pic>
          <p:pic>
            <p:nvPicPr>
              <p:cNvPr id="13" name="그림 12">
                <a:extLst>
                  <a:ext uri="{FF2B5EF4-FFF2-40B4-BE49-F238E27FC236}">
                    <a16:creationId xmlns:a16="http://schemas.microsoft.com/office/drawing/2014/main" id="{B5F44051-002E-8D5A-80F9-820D5A503534}"/>
                  </a:ext>
                </a:extLst>
              </p:cNvPr>
              <p:cNvPicPr>
                <a:picLocks noChangeAspect="1"/>
              </p:cNvPicPr>
              <p:nvPr/>
            </p:nvPicPr>
            <p:blipFill>
              <a:blip r:embed="rId9"/>
              <a:stretch>
                <a:fillRect/>
              </a:stretch>
            </p:blipFill>
            <p:spPr>
              <a:xfrm>
                <a:off x="3463018" y="3591120"/>
                <a:ext cx="1707537" cy="761830"/>
              </a:xfrm>
              <a:prstGeom prst="rect">
                <a:avLst/>
              </a:prstGeom>
            </p:spPr>
          </p:pic>
          <p:pic>
            <p:nvPicPr>
              <p:cNvPr id="14" name="그림 13">
                <a:extLst>
                  <a:ext uri="{FF2B5EF4-FFF2-40B4-BE49-F238E27FC236}">
                    <a16:creationId xmlns:a16="http://schemas.microsoft.com/office/drawing/2014/main" id="{E2EDBBA7-4F23-6ECD-C5DD-99F2491832E4}"/>
                  </a:ext>
                </a:extLst>
              </p:cNvPr>
              <p:cNvPicPr>
                <a:picLocks noChangeAspect="1"/>
              </p:cNvPicPr>
              <p:nvPr/>
            </p:nvPicPr>
            <p:blipFill>
              <a:blip r:embed="rId10"/>
              <a:stretch>
                <a:fillRect/>
              </a:stretch>
            </p:blipFill>
            <p:spPr>
              <a:xfrm>
                <a:off x="5253812" y="3620665"/>
                <a:ext cx="1756847" cy="702741"/>
              </a:xfrm>
              <a:prstGeom prst="rect">
                <a:avLst/>
              </a:prstGeom>
            </p:spPr>
          </p:pic>
        </p:grpSp>
        <p:sp>
          <p:nvSpPr>
            <p:cNvPr id="8" name="TextBox 7">
              <a:extLst>
                <a:ext uri="{FF2B5EF4-FFF2-40B4-BE49-F238E27FC236}">
                  <a16:creationId xmlns:a16="http://schemas.microsoft.com/office/drawing/2014/main" id="{96A86801-4954-51BA-B125-6A9A352B3DF4}"/>
                </a:ext>
              </a:extLst>
            </p:cNvPr>
            <p:cNvSpPr txBox="1"/>
            <p:nvPr/>
          </p:nvSpPr>
          <p:spPr>
            <a:xfrm>
              <a:off x="7544566" y="3278095"/>
              <a:ext cx="3668536" cy="252351"/>
            </a:xfrm>
            <a:prstGeom prst="rect">
              <a:avLst/>
            </a:prstGeom>
            <a:noFill/>
          </p:spPr>
          <p:txBody>
            <a:bodyPr wrap="square" rtlCol="0">
              <a:spAutoFit/>
            </a:bodyPr>
            <a:lstStyle/>
            <a:p>
              <a:pPr algn="r"/>
              <a:r>
                <a:rPr lang="en-US" altLang="ko-KR" sz="900" dirty="0">
                  <a:latin typeface="Arial" panose="020B0604020202020204" pitchFamily="34" charset="0"/>
                </a:rPr>
                <a:t>ref. </a:t>
              </a:r>
              <a:r>
                <a:rPr lang="en-US" altLang="ko-KR" sz="900" i="1" dirty="0">
                  <a:latin typeface="Arial" panose="020B0604020202020204" pitchFamily="34" charset="0"/>
                </a:rPr>
                <a:t>Science Advances.</a:t>
              </a:r>
              <a:r>
                <a:rPr lang="en-US" altLang="ko-KR" sz="900" dirty="0">
                  <a:latin typeface="Arial" panose="020B0604020202020204" pitchFamily="34" charset="0"/>
                </a:rPr>
                <a:t> 7, eabh0648 (2021)</a:t>
              </a:r>
              <a:endParaRPr lang="ko-KR" altLang="en-US" sz="900" dirty="0">
                <a:latin typeface="Arial" panose="020B0604020202020204" pitchFamily="34" charset="0"/>
              </a:endParaRPr>
            </a:p>
          </p:txBody>
        </p:sp>
      </p:grpSp>
      <p:grpSp>
        <p:nvGrpSpPr>
          <p:cNvPr id="15" name="그룹 14">
            <a:extLst>
              <a:ext uri="{FF2B5EF4-FFF2-40B4-BE49-F238E27FC236}">
                <a16:creationId xmlns:a16="http://schemas.microsoft.com/office/drawing/2014/main" id="{65DB49DC-5F55-194E-AEA3-E97159040577}"/>
              </a:ext>
            </a:extLst>
          </p:cNvPr>
          <p:cNvGrpSpPr/>
          <p:nvPr/>
        </p:nvGrpSpPr>
        <p:grpSpPr>
          <a:xfrm>
            <a:off x="382802" y="4130738"/>
            <a:ext cx="3583384" cy="2128686"/>
            <a:chOff x="4839488" y="1185417"/>
            <a:chExt cx="6256601" cy="2447681"/>
          </a:xfrm>
        </p:grpSpPr>
        <p:pic>
          <p:nvPicPr>
            <p:cNvPr id="16" name="그림 15">
              <a:extLst>
                <a:ext uri="{FF2B5EF4-FFF2-40B4-BE49-F238E27FC236}">
                  <a16:creationId xmlns:a16="http://schemas.microsoft.com/office/drawing/2014/main" id="{E471B34B-6081-A18E-8423-B2EBBEE1C17E}"/>
                </a:ext>
              </a:extLst>
            </p:cNvPr>
            <p:cNvPicPr>
              <a:picLocks noChangeAspect="1"/>
            </p:cNvPicPr>
            <p:nvPr/>
          </p:nvPicPr>
          <p:blipFill>
            <a:blip r:embed="rId11"/>
            <a:stretch>
              <a:fillRect/>
            </a:stretch>
          </p:blipFill>
          <p:spPr>
            <a:xfrm>
              <a:off x="4839488" y="1185417"/>
              <a:ext cx="6256601" cy="2317087"/>
            </a:xfrm>
            <a:prstGeom prst="rect">
              <a:avLst/>
            </a:prstGeom>
          </p:spPr>
        </p:pic>
        <p:sp>
          <p:nvSpPr>
            <p:cNvPr id="17" name="TextBox 16">
              <a:extLst>
                <a:ext uri="{FF2B5EF4-FFF2-40B4-BE49-F238E27FC236}">
                  <a16:creationId xmlns:a16="http://schemas.microsoft.com/office/drawing/2014/main" id="{8EEE9490-A238-35F1-435D-D3A600C757CA}"/>
                </a:ext>
              </a:extLst>
            </p:cNvPr>
            <p:cNvSpPr txBox="1"/>
            <p:nvPr/>
          </p:nvSpPr>
          <p:spPr>
            <a:xfrm>
              <a:off x="7023045" y="3367675"/>
              <a:ext cx="3934079" cy="265423"/>
            </a:xfrm>
            <a:prstGeom prst="rect">
              <a:avLst/>
            </a:prstGeom>
            <a:noFill/>
          </p:spPr>
          <p:txBody>
            <a:bodyPr wrap="square" rtlCol="0">
              <a:spAutoFit/>
            </a:bodyPr>
            <a:lstStyle/>
            <a:p>
              <a:pPr algn="r"/>
              <a:r>
                <a:rPr lang="en-US" altLang="ko-KR" sz="900" dirty="0">
                  <a:latin typeface="Arial" panose="020B0604020202020204" pitchFamily="34" charset="0"/>
                </a:rPr>
                <a:t>ref. Science Advance. 7(29), (2021)</a:t>
              </a:r>
              <a:endParaRPr lang="ko-KR" altLang="en-US" sz="900" dirty="0">
                <a:latin typeface="Arial" panose="020B0604020202020204" pitchFamily="34" charset="0"/>
              </a:endParaRPr>
            </a:p>
          </p:txBody>
        </p:sp>
      </p:grpSp>
      <p:sp>
        <p:nvSpPr>
          <p:cNvPr id="19" name="TextBox 18">
            <a:extLst>
              <a:ext uri="{FF2B5EF4-FFF2-40B4-BE49-F238E27FC236}">
                <a16:creationId xmlns:a16="http://schemas.microsoft.com/office/drawing/2014/main" id="{0AE9EEE6-EBB1-8820-1338-68644BC5027E}"/>
              </a:ext>
            </a:extLst>
          </p:cNvPr>
          <p:cNvSpPr txBox="1"/>
          <p:nvPr/>
        </p:nvSpPr>
        <p:spPr>
          <a:xfrm>
            <a:off x="6042536" y="4693371"/>
            <a:ext cx="6084787" cy="1477328"/>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latin typeface="Arial" panose="020B0604020202020204" pitchFamily="34" charset="0"/>
                <a:cs typeface="Arial" panose="020B0604020202020204" pitchFamily="34" charset="0"/>
              </a:rPr>
              <a:t>Requires additional </a:t>
            </a:r>
            <a:r>
              <a:rPr lang="en-US" altLang="ko-KR" b="1" dirty="0">
                <a:solidFill>
                  <a:srgbClr val="FF0000"/>
                </a:solidFill>
                <a:latin typeface="Arial" panose="020B0604020202020204" pitchFamily="34" charset="0"/>
                <a:cs typeface="Arial" panose="020B0604020202020204" pitchFamily="34" charset="0"/>
              </a:rPr>
              <a:t>complicated processes !</a:t>
            </a:r>
          </a:p>
          <a:p>
            <a:pPr marL="285750" indent="-285750">
              <a:buFont typeface="Arial" panose="020B0604020202020204" pitchFamily="34" charset="0"/>
              <a:buChar char="•"/>
            </a:pPr>
            <a:endParaRPr lang="en-US" altLang="ko-KR"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b="1" dirty="0">
                <a:solidFill>
                  <a:srgbClr val="0000FF"/>
                </a:solidFill>
                <a:latin typeface="Arial" panose="020B0604020202020204" pitchFamily="34" charset="0"/>
                <a:cs typeface="Arial" panose="020B0604020202020204" pitchFamily="34" charset="0"/>
              </a:rPr>
              <a:t>Topotacic phase transition </a:t>
            </a:r>
            <a:r>
              <a:rPr lang="en-US" altLang="ko-KR" dirty="0">
                <a:latin typeface="Arial" panose="020B0604020202020204" pitchFamily="34" charset="0"/>
                <a:cs typeface="Arial" panose="020B0604020202020204" pitchFamily="34" charset="0"/>
              </a:rPr>
              <a:t>could be a Key for RRAM</a:t>
            </a:r>
          </a:p>
          <a:p>
            <a:pPr marL="285750" indent="-285750">
              <a:buFont typeface="Arial" panose="020B0604020202020204" pitchFamily="34" charset="0"/>
              <a:buChar char="•"/>
            </a:pPr>
            <a:endParaRPr lang="en-US" altLang="ko-KR" dirty="0">
              <a:latin typeface="Arial" panose="020B0604020202020204" pitchFamily="34" charset="0"/>
              <a:cs typeface="Arial" panose="020B0604020202020204" pitchFamily="34" charset="0"/>
            </a:endParaRPr>
          </a:p>
          <a:p>
            <a:r>
              <a:rPr lang="en-US" altLang="ko-KR" dirty="0">
                <a:latin typeface="Arial" panose="020B0604020202020204" pitchFamily="34" charset="0"/>
                <a:cs typeface="Arial" panose="020B0604020202020204" pitchFamily="34" charset="0"/>
              </a:rPr>
              <a:t>   </a:t>
            </a:r>
            <a:r>
              <a:rPr lang="en-US" altLang="ko-KR" dirty="0">
                <a:latin typeface="Arial" panose="020B0604020202020204" pitchFamily="34" charset="0"/>
                <a:cs typeface="Arial" panose="020B0604020202020204" pitchFamily="34" charset="0"/>
                <a:sym typeface="Wingdings" panose="05000000000000000000" pitchFamily="2" charset="2"/>
              </a:rPr>
              <a:t></a:t>
            </a:r>
            <a:r>
              <a:rPr lang="en-US" altLang="ko-K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Filament Control with 1D Oxygen Vacancy Channels</a:t>
            </a:r>
          </a:p>
        </p:txBody>
      </p:sp>
      <p:sp>
        <p:nvSpPr>
          <p:cNvPr id="27" name="모서리가 둥근 직사각형 28">
            <a:extLst>
              <a:ext uri="{FF2B5EF4-FFF2-40B4-BE49-F238E27FC236}">
                <a16:creationId xmlns:a16="http://schemas.microsoft.com/office/drawing/2014/main" id="{6287D088-275F-9FAB-1A86-CEA3BC791A26}"/>
              </a:ext>
            </a:extLst>
          </p:cNvPr>
          <p:cNvSpPr/>
          <p:nvPr/>
        </p:nvSpPr>
        <p:spPr>
          <a:xfrm>
            <a:off x="362670" y="1394343"/>
            <a:ext cx="11556992" cy="2531827"/>
          </a:xfrm>
          <a:prstGeom prst="roundRect">
            <a:avLst>
              <a:gd name="adj" fmla="val 10630"/>
            </a:avLst>
          </a:prstGeom>
          <a:noFill/>
          <a:ln w="28575">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Arial Narrow" panose="020B0606020202030204" pitchFamily="34" charset="0"/>
            </a:endParaRPr>
          </a:p>
        </p:txBody>
      </p:sp>
      <p:sp>
        <p:nvSpPr>
          <p:cNvPr id="28" name="직사각형 27">
            <a:extLst>
              <a:ext uri="{FF2B5EF4-FFF2-40B4-BE49-F238E27FC236}">
                <a16:creationId xmlns:a16="http://schemas.microsoft.com/office/drawing/2014/main" id="{5EE5B8EE-0A52-E04E-546D-D41664AC883E}"/>
              </a:ext>
            </a:extLst>
          </p:cNvPr>
          <p:cNvSpPr/>
          <p:nvPr/>
        </p:nvSpPr>
        <p:spPr>
          <a:xfrm>
            <a:off x="2995597" y="5083218"/>
            <a:ext cx="321359" cy="321359"/>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직선 연결선 29">
            <a:extLst>
              <a:ext uri="{FF2B5EF4-FFF2-40B4-BE49-F238E27FC236}">
                <a16:creationId xmlns:a16="http://schemas.microsoft.com/office/drawing/2014/main" id="{973E357B-3C3A-857C-2AA4-A23249B186D7}"/>
              </a:ext>
            </a:extLst>
          </p:cNvPr>
          <p:cNvCxnSpPr>
            <a:cxnSpLocks/>
          </p:cNvCxnSpPr>
          <p:nvPr/>
        </p:nvCxnSpPr>
        <p:spPr>
          <a:xfrm flipV="1">
            <a:off x="3397561" y="4364376"/>
            <a:ext cx="958380" cy="65799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직선 연결선 30">
            <a:extLst>
              <a:ext uri="{FF2B5EF4-FFF2-40B4-BE49-F238E27FC236}">
                <a16:creationId xmlns:a16="http://schemas.microsoft.com/office/drawing/2014/main" id="{D7AE2FB6-78E5-DEAF-0D42-333785A43C41}"/>
              </a:ext>
            </a:extLst>
          </p:cNvPr>
          <p:cNvCxnSpPr>
            <a:cxnSpLocks/>
          </p:cNvCxnSpPr>
          <p:nvPr/>
        </p:nvCxnSpPr>
        <p:spPr>
          <a:xfrm>
            <a:off x="3316956" y="5431451"/>
            <a:ext cx="1038985" cy="518146"/>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8" name="화살표: 오른쪽 17">
            <a:extLst>
              <a:ext uri="{FF2B5EF4-FFF2-40B4-BE49-F238E27FC236}">
                <a16:creationId xmlns:a16="http://schemas.microsoft.com/office/drawing/2014/main" id="{246F758A-7965-70CB-C39F-A87F7325E9A2}"/>
              </a:ext>
            </a:extLst>
          </p:cNvPr>
          <p:cNvSpPr/>
          <p:nvPr/>
        </p:nvSpPr>
        <p:spPr>
          <a:xfrm>
            <a:off x="5630501" y="1707072"/>
            <a:ext cx="1225058" cy="1683917"/>
          </a:xfrm>
          <a:prstGeom prst="rightArrow">
            <a:avLst/>
          </a:prstGeom>
          <a:gradFill flip="none" rotWithShape="1">
            <a:gsLst>
              <a:gs pos="100000">
                <a:schemeClr val="bg1"/>
              </a:gs>
              <a:gs pos="0">
                <a:srgbClr val="7030A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EE672A5-7B84-C8D6-34C7-08D2F90077DC}"/>
              </a:ext>
            </a:extLst>
          </p:cNvPr>
          <p:cNvSpPr txBox="1"/>
          <p:nvPr/>
        </p:nvSpPr>
        <p:spPr>
          <a:xfrm>
            <a:off x="144212" y="974801"/>
            <a:ext cx="6345488" cy="400110"/>
          </a:xfrm>
          <a:prstGeom prst="rect">
            <a:avLst/>
          </a:prstGeom>
          <a:noFill/>
        </p:spPr>
        <p:txBody>
          <a:bodyPr wrap="square" rtlCol="0">
            <a:spAutoFit/>
          </a:bodyPr>
          <a:lstStyle/>
          <a:p>
            <a:pPr marL="285750" indent="-285750">
              <a:buFont typeface="Wingdings" panose="05000000000000000000" pitchFamily="2" charset="2"/>
              <a:buChar char="v"/>
            </a:pPr>
            <a:r>
              <a:rPr lang="en-US" sz="2000" b="1" dirty="0">
                <a:latin typeface="Arial" panose="020B0604020202020204" pitchFamily="34" charset="0"/>
                <a:cs typeface="Arial" panose="020B0604020202020204" pitchFamily="34" charset="0"/>
              </a:rPr>
              <a:t>Strategies for controlling conductive filaments</a:t>
            </a:r>
          </a:p>
        </p:txBody>
      </p:sp>
    </p:spTree>
    <p:extLst>
      <p:ext uri="{BB962C8B-B14F-4D97-AF65-F5344CB8AC3E}">
        <p14:creationId xmlns:p14="http://schemas.microsoft.com/office/powerpoint/2010/main" val="2459846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그림 33">
            <a:extLst>
              <a:ext uri="{FF2B5EF4-FFF2-40B4-BE49-F238E27FC236}">
                <a16:creationId xmlns:a16="http://schemas.microsoft.com/office/drawing/2014/main" id="{C590AC2E-9F04-9257-E59A-4C69C367CF20}"/>
              </a:ext>
            </a:extLst>
          </p:cNvPr>
          <p:cNvPicPr>
            <a:picLocks noChangeAspect="1"/>
          </p:cNvPicPr>
          <p:nvPr/>
        </p:nvPicPr>
        <p:blipFill>
          <a:blip r:embed="rId3"/>
          <a:stretch>
            <a:fillRect/>
          </a:stretch>
        </p:blipFill>
        <p:spPr>
          <a:xfrm>
            <a:off x="163265" y="4418068"/>
            <a:ext cx="2370618" cy="2125630"/>
          </a:xfrm>
          <a:prstGeom prst="rect">
            <a:avLst/>
          </a:prstGeom>
        </p:spPr>
      </p:pic>
      <p:pic>
        <p:nvPicPr>
          <p:cNvPr id="39" name="Picture 2" descr="Nanomaterials 11 00842 g001 550">
            <a:extLst>
              <a:ext uri="{FF2B5EF4-FFF2-40B4-BE49-F238E27FC236}">
                <a16:creationId xmlns:a16="http://schemas.microsoft.com/office/drawing/2014/main" id="{39290042-9786-D35B-AC85-830E7179E5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60" t="50000" r="54065" b="5600"/>
          <a:stretch/>
        </p:blipFill>
        <p:spPr bwMode="auto">
          <a:xfrm>
            <a:off x="8167538" y="3476137"/>
            <a:ext cx="1847942" cy="18181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anomaterials 11 00842 g001 550">
            <a:extLst>
              <a:ext uri="{FF2B5EF4-FFF2-40B4-BE49-F238E27FC236}">
                <a16:creationId xmlns:a16="http://schemas.microsoft.com/office/drawing/2014/main" id="{D0ED5271-9BA9-49A8-5C94-8F20A169BA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398" t="53379" r="627" b="2221"/>
          <a:stretch/>
        </p:blipFill>
        <p:spPr bwMode="auto">
          <a:xfrm>
            <a:off x="9696385" y="1896803"/>
            <a:ext cx="1847942" cy="181810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Nanomaterials 11 00842 g001 550">
            <a:extLst>
              <a:ext uri="{FF2B5EF4-FFF2-40B4-BE49-F238E27FC236}">
                <a16:creationId xmlns:a16="http://schemas.microsoft.com/office/drawing/2014/main" id="{9E050120-4E2D-D3CF-BCC0-A6FD9E8F48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58" t="1057" r="58249" b="54543"/>
          <a:stretch/>
        </p:blipFill>
        <p:spPr bwMode="auto">
          <a:xfrm>
            <a:off x="10008009" y="3714908"/>
            <a:ext cx="1725540" cy="1818105"/>
          </a:xfrm>
          <a:prstGeom prst="rect">
            <a:avLst/>
          </a:prstGeom>
          <a:noFill/>
          <a:ln w="38100">
            <a:solidFill>
              <a:srgbClr val="0000FF"/>
            </a:solidFill>
          </a:ln>
          <a:extLst>
            <a:ext uri="{909E8E84-426E-40DD-AFC4-6F175D3DCCD1}">
              <a14:hiddenFill xmlns:a14="http://schemas.microsoft.com/office/drawing/2010/main">
                <a:solidFill>
                  <a:srgbClr val="FFFFFF"/>
                </a:solidFill>
              </a14:hiddenFill>
            </a:ext>
          </a:extLst>
        </p:spPr>
      </p:pic>
      <p:pic>
        <p:nvPicPr>
          <p:cNvPr id="3074" name="Picture 2" descr="Nanomaterials 11 00842 g001 550">
            <a:extLst>
              <a:ext uri="{FF2B5EF4-FFF2-40B4-BE49-F238E27FC236}">
                <a16:creationId xmlns:a16="http://schemas.microsoft.com/office/drawing/2014/main" id="{B690C76E-A241-5567-064A-FF3CBD0018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025" b="55600"/>
          <a:stretch/>
        </p:blipFill>
        <p:spPr bwMode="auto">
          <a:xfrm>
            <a:off x="8052047" y="1865683"/>
            <a:ext cx="1847942" cy="181810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28C57D64-E139-B268-F910-7C3FA08B9726}"/>
              </a:ext>
            </a:extLst>
          </p:cNvPr>
          <p:cNvSpPr txBox="1"/>
          <p:nvPr/>
        </p:nvSpPr>
        <p:spPr>
          <a:xfrm>
            <a:off x="9899989" y="5585803"/>
            <a:ext cx="2419262" cy="230832"/>
          </a:xfrm>
          <a:prstGeom prst="rect">
            <a:avLst/>
          </a:prstGeom>
          <a:noFill/>
        </p:spPr>
        <p:txBody>
          <a:bodyPr wrap="square">
            <a:spAutoFit/>
          </a:bodyPr>
          <a:lstStyle/>
          <a:p>
            <a:r>
              <a:rPr lang="en-US" sz="900" i="1" dirty="0">
                <a:latin typeface="Arial" panose="020B0604020202020204" pitchFamily="34" charset="0"/>
                <a:cs typeface="Arial" panose="020B0604020202020204" pitchFamily="34" charset="0"/>
              </a:rPr>
              <a:t>ref. Nanomaterials 11(4) 842 (2021)</a:t>
            </a:r>
          </a:p>
        </p:txBody>
      </p:sp>
      <p:sp>
        <p:nvSpPr>
          <p:cNvPr id="10" name="TextBox 9">
            <a:extLst>
              <a:ext uri="{FF2B5EF4-FFF2-40B4-BE49-F238E27FC236}">
                <a16:creationId xmlns:a16="http://schemas.microsoft.com/office/drawing/2014/main" id="{19F65C67-23E6-3081-3190-73761B17F183}"/>
              </a:ext>
            </a:extLst>
          </p:cNvPr>
          <p:cNvSpPr txBox="1"/>
          <p:nvPr/>
        </p:nvSpPr>
        <p:spPr>
          <a:xfrm>
            <a:off x="2235505" y="2154790"/>
            <a:ext cx="1866217" cy="369332"/>
          </a:xfrm>
          <a:prstGeom prst="rect">
            <a:avLst/>
          </a:prstGeom>
          <a:noFill/>
        </p:spPr>
        <p:txBody>
          <a:bodyPr wrap="none" rtlCol="0">
            <a:spAutoFit/>
          </a:bodyPr>
          <a:lstStyle/>
          <a:p>
            <a:r>
              <a:rPr lang="en-US" altLang="ko-KR" b="1" dirty="0">
                <a:solidFill>
                  <a:schemeClr val="accent4">
                    <a:lumMod val="50000"/>
                  </a:schemeClr>
                </a:solidFill>
                <a:latin typeface="Arial" panose="020B0604020202020204" pitchFamily="34" charset="0"/>
                <a:cs typeface="Arial" panose="020B0604020202020204" pitchFamily="34" charset="0"/>
              </a:rPr>
              <a:t>a</a:t>
            </a:r>
            <a:r>
              <a:rPr lang="en-US" altLang="ko-KR" b="1" baseline="-25000" dirty="0">
                <a:solidFill>
                  <a:schemeClr val="accent4">
                    <a:lumMod val="50000"/>
                  </a:schemeClr>
                </a:solidFill>
                <a:latin typeface="Arial" panose="020B0604020202020204" pitchFamily="34" charset="0"/>
                <a:cs typeface="Arial" panose="020B0604020202020204" pitchFamily="34" charset="0"/>
              </a:rPr>
              <a:t>SCO</a:t>
            </a:r>
            <a:r>
              <a:rPr lang="en-US" altLang="ko-KR" sz="1500" b="1" baseline="-25000" dirty="0">
                <a:solidFill>
                  <a:schemeClr val="accent4">
                    <a:lumMod val="50000"/>
                  </a:schemeClr>
                </a:solidFill>
                <a:latin typeface="Arial" panose="020B0604020202020204" pitchFamily="34" charset="0"/>
                <a:cs typeface="Arial" panose="020B0604020202020204" pitchFamily="34" charset="0"/>
              </a:rPr>
              <a:t>2.5</a:t>
            </a:r>
            <a:r>
              <a:rPr lang="en-US" altLang="ko-KR" b="1" dirty="0">
                <a:solidFill>
                  <a:schemeClr val="accent4">
                    <a:lumMod val="50000"/>
                  </a:schemeClr>
                </a:solidFill>
                <a:latin typeface="Arial" panose="020B0604020202020204" pitchFamily="34" charset="0"/>
                <a:cs typeface="Arial" panose="020B0604020202020204" pitchFamily="34" charset="0"/>
              </a:rPr>
              <a:t>= 3.905 Å</a:t>
            </a:r>
            <a:endParaRPr lang="en-US" b="1" dirty="0">
              <a:solidFill>
                <a:schemeClr val="accent4">
                  <a:lumMod val="50000"/>
                </a:schemeClr>
              </a:solidFill>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B7BF391B-12AC-CB97-1ADF-98A3DD04C40C}"/>
              </a:ext>
            </a:extLst>
          </p:cNvPr>
          <p:cNvPicPr>
            <a:picLocks noChangeAspect="1"/>
          </p:cNvPicPr>
          <p:nvPr/>
        </p:nvPicPr>
        <p:blipFill>
          <a:blip r:embed="rId5"/>
          <a:stretch>
            <a:fillRect/>
          </a:stretch>
        </p:blipFill>
        <p:spPr>
          <a:xfrm>
            <a:off x="553222" y="1772887"/>
            <a:ext cx="1404000" cy="1898904"/>
          </a:xfrm>
          <a:prstGeom prst="rect">
            <a:avLst/>
          </a:prstGeom>
        </p:spPr>
      </p:pic>
      <p:sp>
        <p:nvSpPr>
          <p:cNvPr id="20" name="TextBox 19">
            <a:extLst>
              <a:ext uri="{FF2B5EF4-FFF2-40B4-BE49-F238E27FC236}">
                <a16:creationId xmlns:a16="http://schemas.microsoft.com/office/drawing/2014/main" id="{A87D9F7B-2042-4F8D-773A-47D8BF506684}"/>
              </a:ext>
            </a:extLst>
          </p:cNvPr>
          <p:cNvSpPr txBox="1"/>
          <p:nvPr/>
        </p:nvSpPr>
        <p:spPr>
          <a:xfrm>
            <a:off x="2432674" y="5378004"/>
            <a:ext cx="1465466" cy="369332"/>
          </a:xfrm>
          <a:prstGeom prst="rect">
            <a:avLst/>
          </a:prstGeom>
          <a:noFill/>
        </p:spPr>
        <p:txBody>
          <a:bodyPr wrap="none" rtlCol="0">
            <a:spAutoFit/>
          </a:bodyPr>
          <a:lstStyle/>
          <a:p>
            <a:r>
              <a:rPr lang="en-US" altLang="ko-KR" b="1" dirty="0" err="1">
                <a:solidFill>
                  <a:schemeClr val="bg2">
                    <a:lumMod val="50000"/>
                  </a:schemeClr>
                </a:solidFill>
                <a:latin typeface="Arial" panose="020B0604020202020204" pitchFamily="34" charset="0"/>
                <a:cs typeface="Arial" panose="020B0604020202020204" pitchFamily="34" charset="0"/>
              </a:rPr>
              <a:t>a</a:t>
            </a:r>
            <a:r>
              <a:rPr lang="en-US" altLang="ko-KR" b="1" baseline="-25000" dirty="0" err="1">
                <a:solidFill>
                  <a:schemeClr val="bg2">
                    <a:lumMod val="50000"/>
                  </a:schemeClr>
                </a:solidFill>
                <a:latin typeface="Arial" panose="020B0604020202020204" pitchFamily="34" charset="0"/>
                <a:cs typeface="Arial" panose="020B0604020202020204" pitchFamily="34" charset="0"/>
              </a:rPr>
              <a:t>Si</a:t>
            </a:r>
            <a:r>
              <a:rPr lang="en-US" altLang="ko-KR" b="1" dirty="0">
                <a:solidFill>
                  <a:schemeClr val="bg2">
                    <a:lumMod val="50000"/>
                  </a:schemeClr>
                </a:solidFill>
                <a:latin typeface="Arial" panose="020B0604020202020204" pitchFamily="34" charset="0"/>
                <a:cs typeface="Arial" panose="020B0604020202020204" pitchFamily="34" charset="0"/>
              </a:rPr>
              <a:t>= 5.429 Å</a:t>
            </a:r>
            <a:endParaRPr lang="en-US" b="1" dirty="0">
              <a:solidFill>
                <a:schemeClr val="bg2">
                  <a:lumMod val="50000"/>
                </a:schemeClr>
              </a:solidFill>
              <a:latin typeface="Arial" panose="020B0604020202020204" pitchFamily="34" charset="0"/>
              <a:cs typeface="Arial" panose="020B0604020202020204" pitchFamily="34" charset="0"/>
            </a:endParaRPr>
          </a:p>
        </p:txBody>
      </p:sp>
      <p:cxnSp>
        <p:nvCxnSpPr>
          <p:cNvPr id="24" name="직선 연결선 23">
            <a:extLst>
              <a:ext uri="{FF2B5EF4-FFF2-40B4-BE49-F238E27FC236}">
                <a16:creationId xmlns:a16="http://schemas.microsoft.com/office/drawing/2014/main" id="{89CD7D03-934E-C6F2-5028-A0E99DA2664B}"/>
              </a:ext>
            </a:extLst>
          </p:cNvPr>
          <p:cNvCxnSpPr>
            <a:cxnSpLocks/>
            <a:stCxn id="17" idx="2"/>
          </p:cNvCxnSpPr>
          <p:nvPr/>
        </p:nvCxnSpPr>
        <p:spPr>
          <a:xfrm>
            <a:off x="1255222" y="3671791"/>
            <a:ext cx="0" cy="886338"/>
          </a:xfrm>
          <a:prstGeom prst="line">
            <a:avLst/>
          </a:prstGeom>
          <a:ln w="57150">
            <a:solidFill>
              <a:srgbClr val="0000F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9" name="번개 28">
            <a:extLst>
              <a:ext uri="{FF2B5EF4-FFF2-40B4-BE49-F238E27FC236}">
                <a16:creationId xmlns:a16="http://schemas.microsoft.com/office/drawing/2014/main" id="{FEC49C4E-5B70-E574-18AF-442DD355ACDF}"/>
              </a:ext>
            </a:extLst>
          </p:cNvPr>
          <p:cNvSpPr/>
          <p:nvPr/>
        </p:nvSpPr>
        <p:spPr>
          <a:xfrm>
            <a:off x="542902" y="3986372"/>
            <a:ext cx="700088" cy="257175"/>
          </a:xfrm>
          <a:prstGeom prst="lightningBol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직사각형 29">
            <a:extLst>
              <a:ext uri="{FF2B5EF4-FFF2-40B4-BE49-F238E27FC236}">
                <a16:creationId xmlns:a16="http://schemas.microsoft.com/office/drawing/2014/main" id="{9B3D42B4-92B5-32A3-2F8E-EFEDA3CB0E60}"/>
              </a:ext>
            </a:extLst>
          </p:cNvPr>
          <p:cNvSpPr/>
          <p:nvPr/>
        </p:nvSpPr>
        <p:spPr>
          <a:xfrm>
            <a:off x="1665621" y="3709999"/>
            <a:ext cx="2711295" cy="482128"/>
          </a:xfrm>
          <a:prstGeom prst="rect">
            <a:avLst/>
          </a:prstGeom>
          <a:no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rgbClr val="FF0000"/>
                </a:solidFill>
                <a:latin typeface="Arial" panose="020B0604020202020204" pitchFamily="34" charset="0"/>
                <a:cs typeface="Arial" panose="020B0604020202020204" pitchFamily="34" charset="0"/>
              </a:rPr>
              <a:t>Lattice mismatch ~39%</a:t>
            </a:r>
          </a:p>
        </p:txBody>
      </p:sp>
      <p:sp>
        <p:nvSpPr>
          <p:cNvPr id="32" name="TextBox 31">
            <a:extLst>
              <a:ext uri="{FF2B5EF4-FFF2-40B4-BE49-F238E27FC236}">
                <a16:creationId xmlns:a16="http://schemas.microsoft.com/office/drawing/2014/main" id="{6882390D-BF23-AB9F-AF35-B79324AEBE5B}"/>
              </a:ext>
            </a:extLst>
          </p:cNvPr>
          <p:cNvSpPr txBox="1"/>
          <p:nvPr/>
        </p:nvSpPr>
        <p:spPr>
          <a:xfrm>
            <a:off x="1007835" y="4048833"/>
            <a:ext cx="3633148" cy="307777"/>
          </a:xfrm>
          <a:prstGeom prst="rect">
            <a:avLst/>
          </a:prstGeom>
          <a:noFill/>
        </p:spPr>
        <p:txBody>
          <a:bodyPr wrap="square">
            <a:spAutoFit/>
          </a:bodyPr>
          <a:lstStyle/>
          <a:p>
            <a:pPr algn="ctr"/>
            <a:r>
              <a:rPr lang="en-US" altLang="ko-KR" sz="1400" dirty="0">
                <a:solidFill>
                  <a:srgbClr val="FF0000"/>
                </a:solidFill>
                <a:latin typeface="Arial" panose="020B0604020202020204" pitchFamily="34" charset="0"/>
                <a:cs typeface="Arial" panose="020B0604020202020204" pitchFamily="34" charset="0"/>
              </a:rPr>
              <a:t>Direct epitaxial growth is not available</a:t>
            </a:r>
            <a:endParaRPr lang="ko-KR" altLang="en-US" sz="1400" dirty="0">
              <a:solidFill>
                <a:srgbClr val="FF0000"/>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BEDE60E-BAE7-5BD3-B275-1C01CED50873}"/>
              </a:ext>
            </a:extLst>
          </p:cNvPr>
          <p:cNvSpPr txBox="1"/>
          <p:nvPr/>
        </p:nvSpPr>
        <p:spPr>
          <a:xfrm>
            <a:off x="144212" y="974801"/>
            <a:ext cx="7056688" cy="400110"/>
          </a:xfrm>
          <a:prstGeom prst="rect">
            <a:avLst/>
          </a:prstGeom>
          <a:noFill/>
        </p:spPr>
        <p:txBody>
          <a:bodyPr wrap="square" rtlCol="0">
            <a:spAutoFit/>
          </a:bodyPr>
          <a:lstStyle/>
          <a:p>
            <a:pPr marL="285750" indent="-285750">
              <a:buFont typeface="Wingdings" panose="05000000000000000000" pitchFamily="2" charset="2"/>
              <a:buChar char="v"/>
            </a:pPr>
            <a:r>
              <a:rPr lang="en-US" altLang="ko-KR" sz="2000" b="1" dirty="0">
                <a:latin typeface="Arial" panose="020B0604020202020204" pitchFamily="34" charset="0"/>
                <a:cs typeface="Arial" panose="020B0604020202020204" pitchFamily="34" charset="0"/>
              </a:rPr>
              <a:t>Need of freestanding SrCoO</a:t>
            </a:r>
            <a:r>
              <a:rPr lang="en-US" altLang="ko-KR" sz="2000" b="1" baseline="-25000" dirty="0">
                <a:latin typeface="Arial" panose="020B0604020202020204" pitchFamily="34" charset="0"/>
                <a:cs typeface="Arial" panose="020B0604020202020204" pitchFamily="34" charset="0"/>
              </a:rPr>
              <a:t>2.5</a:t>
            </a:r>
            <a:r>
              <a:rPr lang="en-US" altLang="ko-KR" sz="2000" b="1" dirty="0">
                <a:latin typeface="Arial" panose="020B0604020202020204" pitchFamily="34" charset="0"/>
                <a:cs typeface="Arial" panose="020B0604020202020204" pitchFamily="34" charset="0"/>
              </a:rPr>
              <a:t> (SCO</a:t>
            </a:r>
            <a:r>
              <a:rPr lang="en-US" altLang="ko-KR" sz="2000" b="1" baseline="-25000" dirty="0">
                <a:latin typeface="Arial" panose="020B0604020202020204" pitchFamily="34" charset="0"/>
                <a:cs typeface="Arial" panose="020B0604020202020204" pitchFamily="34" charset="0"/>
              </a:rPr>
              <a:t>2.5</a:t>
            </a:r>
            <a:r>
              <a:rPr lang="en-US" altLang="ko-KR" sz="2000" b="1" dirty="0">
                <a:latin typeface="Arial" panose="020B0604020202020204" pitchFamily="34" charset="0"/>
                <a:cs typeface="Arial" panose="020B0604020202020204" pitchFamily="34" charset="0"/>
              </a:rPr>
              <a:t>) thin films</a:t>
            </a:r>
            <a:endParaRPr lang="en-US" sz="2000" b="1" dirty="0">
              <a:latin typeface="Arial" panose="020B0604020202020204" pitchFamily="34" charset="0"/>
              <a:cs typeface="Arial" panose="020B0604020202020204" pitchFamily="34" charset="0"/>
            </a:endParaRPr>
          </a:p>
        </p:txBody>
      </p:sp>
      <p:grpSp>
        <p:nvGrpSpPr>
          <p:cNvPr id="44" name="그룹 43">
            <a:extLst>
              <a:ext uri="{FF2B5EF4-FFF2-40B4-BE49-F238E27FC236}">
                <a16:creationId xmlns:a16="http://schemas.microsoft.com/office/drawing/2014/main" id="{B02FBBC4-DE7D-8D1B-862D-2F460CC60560}"/>
              </a:ext>
            </a:extLst>
          </p:cNvPr>
          <p:cNvGrpSpPr/>
          <p:nvPr/>
        </p:nvGrpSpPr>
        <p:grpSpPr>
          <a:xfrm>
            <a:off x="4411258" y="1831868"/>
            <a:ext cx="3545240" cy="3335116"/>
            <a:chOff x="365752" y="1274691"/>
            <a:chExt cx="6800918" cy="6553333"/>
          </a:xfrm>
        </p:grpSpPr>
        <p:sp>
          <p:nvSpPr>
            <p:cNvPr id="46" name="TextBox 45">
              <a:extLst>
                <a:ext uri="{FF2B5EF4-FFF2-40B4-BE49-F238E27FC236}">
                  <a16:creationId xmlns:a16="http://schemas.microsoft.com/office/drawing/2014/main" id="{EC3A02D8-FA29-1E3D-4B44-3CEEFA991725}"/>
                </a:ext>
              </a:extLst>
            </p:cNvPr>
            <p:cNvSpPr txBox="1"/>
            <p:nvPr/>
          </p:nvSpPr>
          <p:spPr>
            <a:xfrm>
              <a:off x="1980461" y="1274691"/>
              <a:ext cx="5186209" cy="423336"/>
            </a:xfrm>
            <a:prstGeom prst="rect">
              <a:avLst/>
            </a:prstGeom>
            <a:noFill/>
          </p:spPr>
          <p:txBody>
            <a:bodyPr wrap="square" rtlCol="0">
              <a:spAutoFit/>
            </a:bodyPr>
            <a:lstStyle>
              <a:defPPr>
                <a:defRPr lang="ko-KR"/>
              </a:defPPr>
              <a:lvl1pPr algn="r">
                <a:defRPr sz="1100" i="1">
                  <a:latin typeface="Arial" panose="020B0604020202020204" pitchFamily="34" charset="0"/>
                </a:defRPr>
              </a:lvl1pPr>
            </a:lstStyle>
            <a:p>
              <a:r>
                <a:rPr lang="nl-NL" altLang="ko-KR" sz="800" dirty="0"/>
                <a:t>ref. Nano-Micro Lett 13:39 (2021)</a:t>
              </a:r>
              <a:endParaRPr lang="ko-KR" altLang="en-US" sz="800" dirty="0"/>
            </a:p>
          </p:txBody>
        </p:sp>
        <p:pic>
          <p:nvPicPr>
            <p:cNvPr id="45" name="그림 44">
              <a:extLst>
                <a:ext uri="{FF2B5EF4-FFF2-40B4-BE49-F238E27FC236}">
                  <a16:creationId xmlns:a16="http://schemas.microsoft.com/office/drawing/2014/main" id="{87CFF3B1-5F68-A073-7555-DD0298F40184}"/>
                </a:ext>
              </a:extLst>
            </p:cNvPr>
            <p:cNvPicPr>
              <a:picLocks noChangeAspect="1"/>
            </p:cNvPicPr>
            <p:nvPr/>
          </p:nvPicPr>
          <p:blipFill>
            <a:blip r:embed="rId6"/>
            <a:stretch>
              <a:fillRect/>
            </a:stretch>
          </p:blipFill>
          <p:spPr>
            <a:xfrm>
              <a:off x="365752" y="1692745"/>
              <a:ext cx="6735040" cy="6135279"/>
            </a:xfrm>
            <a:prstGeom prst="rect">
              <a:avLst/>
            </a:prstGeom>
          </p:spPr>
        </p:pic>
      </p:grpSp>
      <p:sp>
        <p:nvSpPr>
          <p:cNvPr id="36" name="직사각형 35">
            <a:extLst>
              <a:ext uri="{FF2B5EF4-FFF2-40B4-BE49-F238E27FC236}">
                <a16:creationId xmlns:a16="http://schemas.microsoft.com/office/drawing/2014/main" id="{76A6EDE4-77AF-4D12-D4B9-904839AF5215}"/>
              </a:ext>
            </a:extLst>
          </p:cNvPr>
          <p:cNvSpPr/>
          <p:nvPr/>
        </p:nvSpPr>
        <p:spPr>
          <a:xfrm>
            <a:off x="4315709" y="5159593"/>
            <a:ext cx="3736338" cy="852419"/>
          </a:xfrm>
          <a:prstGeom prst="rect">
            <a:avLst/>
          </a:prstGeom>
          <a:no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rgbClr val="0000FF"/>
                </a:solidFill>
                <a:latin typeface="Arial" panose="020B0604020202020204" pitchFamily="34" charset="0"/>
                <a:cs typeface="Arial" panose="020B0604020202020204" pitchFamily="34" charset="0"/>
              </a:rPr>
              <a:t>Freestanding oxide thin films could be a breakthrough!</a:t>
            </a:r>
          </a:p>
        </p:txBody>
      </p:sp>
    </p:spTree>
    <p:extLst>
      <p:ext uri="{BB962C8B-B14F-4D97-AF65-F5344CB8AC3E}">
        <p14:creationId xmlns:p14="http://schemas.microsoft.com/office/powerpoint/2010/main" val="1635472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그룹 9">
            <a:extLst>
              <a:ext uri="{FF2B5EF4-FFF2-40B4-BE49-F238E27FC236}">
                <a16:creationId xmlns:a16="http://schemas.microsoft.com/office/drawing/2014/main" id="{9C65915B-8DFB-4ADB-B4DF-6CD5B34EF831}"/>
              </a:ext>
            </a:extLst>
          </p:cNvPr>
          <p:cNvGrpSpPr/>
          <p:nvPr/>
        </p:nvGrpSpPr>
        <p:grpSpPr>
          <a:xfrm>
            <a:off x="6549970" y="1692954"/>
            <a:ext cx="5204073" cy="1856524"/>
            <a:chOff x="9345501" y="1211069"/>
            <a:chExt cx="5237219" cy="1868346"/>
          </a:xfrm>
        </p:grpSpPr>
        <p:grpSp>
          <p:nvGrpSpPr>
            <p:cNvPr id="11" name="그룹 10">
              <a:extLst>
                <a:ext uri="{FF2B5EF4-FFF2-40B4-BE49-F238E27FC236}">
                  <a16:creationId xmlns:a16="http://schemas.microsoft.com/office/drawing/2014/main" id="{E266260A-585E-F9EB-B775-42EB355D6868}"/>
                </a:ext>
              </a:extLst>
            </p:cNvPr>
            <p:cNvGrpSpPr/>
            <p:nvPr/>
          </p:nvGrpSpPr>
          <p:grpSpPr>
            <a:xfrm>
              <a:off x="9345501" y="1233597"/>
              <a:ext cx="2725783" cy="1832798"/>
              <a:chOff x="7568215" y="1420674"/>
              <a:chExt cx="2943835" cy="2487392"/>
            </a:xfrm>
          </p:grpSpPr>
          <p:pic>
            <p:nvPicPr>
              <p:cNvPr id="15" name="Picture 2" descr="Details are in the caption following the image">
                <a:extLst>
                  <a:ext uri="{FF2B5EF4-FFF2-40B4-BE49-F238E27FC236}">
                    <a16:creationId xmlns:a16="http://schemas.microsoft.com/office/drawing/2014/main" id="{95578BFD-CFFE-3B87-E4D7-DC42261CD3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071" t="1887" b="64018"/>
              <a:stretch/>
            </p:blipFill>
            <p:spPr bwMode="auto">
              <a:xfrm>
                <a:off x="7950197" y="1420674"/>
                <a:ext cx="2521544" cy="221173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D986947-AD5D-6815-7CEA-A1BB05F8A668}"/>
                  </a:ext>
                </a:extLst>
              </p:cNvPr>
              <p:cNvSpPr txBox="1"/>
              <p:nvPr/>
            </p:nvSpPr>
            <p:spPr>
              <a:xfrm>
                <a:off x="7568215" y="3599362"/>
                <a:ext cx="2943835" cy="308704"/>
              </a:xfrm>
              <a:prstGeom prst="rect">
                <a:avLst/>
              </a:prstGeom>
              <a:noFill/>
            </p:spPr>
            <p:txBody>
              <a:bodyPr wrap="square" rtlCol="0">
                <a:spAutoFit/>
              </a:bodyPr>
              <a:lstStyle>
                <a:defPPr>
                  <a:defRPr lang="ko-KR"/>
                </a:defPPr>
                <a:lvl1pPr algn="r">
                  <a:defRPr sz="1100" i="1">
                    <a:latin typeface="Arial" panose="020B0604020202020204" pitchFamily="34" charset="0"/>
                  </a:defRPr>
                </a:lvl1pPr>
              </a:lstStyle>
              <a:p>
                <a:r>
                  <a:rPr lang="nl-NL" altLang="ko-KR" sz="800" dirty="0"/>
                  <a:t>ref. Adv. Funct. Mater. </a:t>
                </a:r>
                <a:r>
                  <a:rPr lang="en-US" altLang="ko-KR" sz="800" dirty="0"/>
                  <a:t>30</a:t>
                </a:r>
                <a:r>
                  <a:rPr lang="nl-NL" altLang="ko-KR" sz="800" dirty="0"/>
                  <a:t>, </a:t>
                </a:r>
                <a:r>
                  <a:rPr lang="en-US" altLang="ko-KR" sz="800" dirty="0"/>
                  <a:t>2003495</a:t>
                </a:r>
                <a:r>
                  <a:rPr lang="nl-NL" altLang="ko-KR" sz="800" dirty="0"/>
                  <a:t> (20</a:t>
                </a:r>
                <a:r>
                  <a:rPr lang="en-US" altLang="ko-KR" sz="800" dirty="0"/>
                  <a:t>20</a:t>
                </a:r>
                <a:r>
                  <a:rPr lang="nl-NL" altLang="ko-KR" sz="800" dirty="0"/>
                  <a:t>)</a:t>
                </a:r>
                <a:endParaRPr lang="ko-KR" altLang="en-US" sz="800" dirty="0"/>
              </a:p>
            </p:txBody>
          </p:sp>
        </p:grpSp>
        <p:grpSp>
          <p:nvGrpSpPr>
            <p:cNvPr id="12" name="그룹 11">
              <a:extLst>
                <a:ext uri="{FF2B5EF4-FFF2-40B4-BE49-F238E27FC236}">
                  <a16:creationId xmlns:a16="http://schemas.microsoft.com/office/drawing/2014/main" id="{2A50E524-9367-19FD-AD16-2D1EBA6702A5}"/>
                </a:ext>
              </a:extLst>
            </p:cNvPr>
            <p:cNvGrpSpPr/>
            <p:nvPr/>
          </p:nvGrpSpPr>
          <p:grpSpPr>
            <a:xfrm>
              <a:off x="11856936" y="1211069"/>
              <a:ext cx="2725784" cy="1868346"/>
              <a:chOff x="11856936" y="1211069"/>
              <a:chExt cx="2725784" cy="1868346"/>
            </a:xfrm>
          </p:grpSpPr>
          <p:pic>
            <p:nvPicPr>
              <p:cNvPr id="13" name="그림 12">
                <a:extLst>
                  <a:ext uri="{FF2B5EF4-FFF2-40B4-BE49-F238E27FC236}">
                    <a16:creationId xmlns:a16="http://schemas.microsoft.com/office/drawing/2014/main" id="{49E4105B-C72B-156D-DD25-52BF925E1285}"/>
                  </a:ext>
                </a:extLst>
              </p:cNvPr>
              <p:cNvPicPr>
                <a:picLocks noChangeAspect="1"/>
              </p:cNvPicPr>
              <p:nvPr/>
            </p:nvPicPr>
            <p:blipFill rotWithShape="1">
              <a:blip r:embed="rId4"/>
              <a:srcRect l="2427" r="24331" b="56191"/>
              <a:stretch/>
            </p:blipFill>
            <p:spPr>
              <a:xfrm>
                <a:off x="12078456" y="1211069"/>
                <a:ext cx="2083808" cy="1679705"/>
              </a:xfrm>
              <a:prstGeom prst="rect">
                <a:avLst/>
              </a:prstGeom>
            </p:spPr>
          </p:pic>
          <p:sp>
            <p:nvSpPr>
              <p:cNvPr id="14" name="TextBox 13">
                <a:extLst>
                  <a:ext uri="{FF2B5EF4-FFF2-40B4-BE49-F238E27FC236}">
                    <a16:creationId xmlns:a16="http://schemas.microsoft.com/office/drawing/2014/main" id="{B228BC2C-6C29-3D0F-505E-ADFD727ECD88}"/>
                  </a:ext>
                </a:extLst>
              </p:cNvPr>
              <p:cNvSpPr txBox="1"/>
              <p:nvPr/>
            </p:nvSpPr>
            <p:spPr>
              <a:xfrm>
                <a:off x="11856936" y="2851951"/>
                <a:ext cx="2725784" cy="227464"/>
              </a:xfrm>
              <a:prstGeom prst="rect">
                <a:avLst/>
              </a:prstGeom>
              <a:noFill/>
            </p:spPr>
            <p:txBody>
              <a:bodyPr wrap="square" rtlCol="0">
                <a:spAutoFit/>
              </a:bodyPr>
              <a:lstStyle>
                <a:defPPr>
                  <a:defRPr lang="ko-KR"/>
                </a:defPPr>
                <a:lvl1pPr algn="r">
                  <a:defRPr sz="1100" i="1">
                    <a:latin typeface="Arial" panose="020B0604020202020204" pitchFamily="34" charset="0"/>
                  </a:defRPr>
                </a:lvl1pPr>
              </a:lstStyle>
              <a:p>
                <a:r>
                  <a:rPr lang="nl-NL" altLang="ko-KR" sz="800" dirty="0"/>
                  <a:t>ref. Nature 570, 87-90 (2019)</a:t>
                </a:r>
                <a:endParaRPr lang="ko-KR" altLang="en-US" sz="800" dirty="0"/>
              </a:p>
            </p:txBody>
          </p:sp>
        </p:grpSp>
      </p:grpSp>
      <p:pic>
        <p:nvPicPr>
          <p:cNvPr id="21" name="그림 20">
            <a:extLst>
              <a:ext uri="{FF2B5EF4-FFF2-40B4-BE49-F238E27FC236}">
                <a16:creationId xmlns:a16="http://schemas.microsoft.com/office/drawing/2014/main" id="{0745D366-C044-BADD-AB80-6426BE955458}"/>
              </a:ext>
            </a:extLst>
          </p:cNvPr>
          <p:cNvPicPr>
            <a:picLocks noChangeAspect="1"/>
          </p:cNvPicPr>
          <p:nvPr/>
        </p:nvPicPr>
        <p:blipFill>
          <a:blip r:embed="rId5"/>
          <a:stretch>
            <a:fillRect/>
          </a:stretch>
        </p:blipFill>
        <p:spPr>
          <a:xfrm>
            <a:off x="4961098" y="1748298"/>
            <a:ext cx="1738876" cy="1631294"/>
          </a:xfrm>
          <a:prstGeom prst="rect">
            <a:avLst/>
          </a:prstGeom>
        </p:spPr>
      </p:pic>
      <p:grpSp>
        <p:nvGrpSpPr>
          <p:cNvPr id="6" name="그룹 5">
            <a:extLst>
              <a:ext uri="{FF2B5EF4-FFF2-40B4-BE49-F238E27FC236}">
                <a16:creationId xmlns:a16="http://schemas.microsoft.com/office/drawing/2014/main" id="{24FEEDD3-C2E9-4309-F3B2-67C95CC77DC2}"/>
              </a:ext>
            </a:extLst>
          </p:cNvPr>
          <p:cNvGrpSpPr/>
          <p:nvPr/>
        </p:nvGrpSpPr>
        <p:grpSpPr>
          <a:xfrm>
            <a:off x="287087" y="1861312"/>
            <a:ext cx="4278893" cy="4049243"/>
            <a:chOff x="4692759" y="1172365"/>
            <a:chExt cx="4215752" cy="3799064"/>
          </a:xfrm>
        </p:grpSpPr>
        <p:pic>
          <p:nvPicPr>
            <p:cNvPr id="7" name="Picture 4" descr="Details are in the caption following the image">
              <a:extLst>
                <a:ext uri="{FF2B5EF4-FFF2-40B4-BE49-F238E27FC236}">
                  <a16:creationId xmlns:a16="http://schemas.microsoft.com/office/drawing/2014/main" id="{37E512CD-7EC2-E844-F2C9-D6F4E3DA3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2759" y="1172365"/>
              <a:ext cx="4215752" cy="35969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AB119D9-81B4-80F1-972A-7C57B3DA6559}"/>
                </a:ext>
              </a:extLst>
            </p:cNvPr>
            <p:cNvSpPr txBox="1"/>
            <p:nvPr/>
          </p:nvSpPr>
          <p:spPr>
            <a:xfrm>
              <a:off x="5939363" y="4769296"/>
              <a:ext cx="2943835" cy="202133"/>
            </a:xfrm>
            <a:prstGeom prst="rect">
              <a:avLst/>
            </a:prstGeom>
            <a:noFill/>
          </p:spPr>
          <p:txBody>
            <a:bodyPr wrap="square" rtlCol="0">
              <a:spAutoFit/>
            </a:bodyPr>
            <a:lstStyle>
              <a:defPPr>
                <a:defRPr lang="ko-KR"/>
              </a:defPPr>
              <a:lvl1pPr algn="r">
                <a:defRPr sz="1100" i="1">
                  <a:latin typeface="Arial" panose="020B0604020202020204" pitchFamily="34" charset="0"/>
                </a:defRPr>
              </a:lvl1pPr>
            </a:lstStyle>
            <a:p>
              <a:r>
                <a:rPr lang="nl-NL" altLang="ko-KR" sz="800" dirty="0"/>
                <a:t>ref. Adv. Mater. Interfaces 10, 2202111 (2023)</a:t>
              </a:r>
              <a:endParaRPr lang="ko-KR" altLang="en-US" sz="800" dirty="0"/>
            </a:p>
          </p:txBody>
        </p:sp>
      </p:grpSp>
      <p:sp>
        <p:nvSpPr>
          <p:cNvPr id="9" name="TextBox 8">
            <a:extLst>
              <a:ext uri="{FF2B5EF4-FFF2-40B4-BE49-F238E27FC236}">
                <a16:creationId xmlns:a16="http://schemas.microsoft.com/office/drawing/2014/main" id="{931EEE1F-9A45-61D7-3D42-8605C19F3BAC}"/>
              </a:ext>
            </a:extLst>
          </p:cNvPr>
          <p:cNvSpPr txBox="1"/>
          <p:nvPr/>
        </p:nvSpPr>
        <p:spPr>
          <a:xfrm>
            <a:off x="5116106" y="3404071"/>
            <a:ext cx="5283670" cy="13388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ko-KR" b="1" dirty="0">
                <a:solidFill>
                  <a:srgbClr val="0000FF"/>
                </a:solidFill>
                <a:latin typeface="Arial" panose="020B0604020202020204" pitchFamily="34" charset="0"/>
                <a:cs typeface="Arial" panose="020B0604020202020204" pitchFamily="34" charset="0"/>
              </a:rPr>
              <a:t>Small lattice mismatch </a:t>
            </a:r>
            <a:r>
              <a:rPr lang="en-US" altLang="ko-KR" b="1" dirty="0">
                <a:latin typeface="Arial" panose="020B0604020202020204" pitchFamily="34" charset="0"/>
                <a:cs typeface="Arial" panose="020B0604020202020204" pitchFamily="34" charset="0"/>
              </a:rPr>
              <a:t>with STO substrate</a:t>
            </a:r>
          </a:p>
          <a:p>
            <a:pPr marL="285750" indent="-285750">
              <a:lnSpc>
                <a:spcPct val="150000"/>
              </a:lnSpc>
              <a:buFont typeface="Arial" panose="020B0604020202020204" pitchFamily="34" charset="0"/>
              <a:buChar char="•"/>
            </a:pPr>
            <a:r>
              <a:rPr lang="en-US" altLang="ko-KR" b="1" dirty="0">
                <a:solidFill>
                  <a:srgbClr val="0000FF"/>
                </a:solidFill>
                <a:latin typeface="Arial" panose="020B0604020202020204" pitchFamily="34" charset="0"/>
                <a:cs typeface="Arial" panose="020B0604020202020204" pitchFamily="34" charset="0"/>
              </a:rPr>
              <a:t>DI water soluble</a:t>
            </a:r>
          </a:p>
          <a:p>
            <a:pPr marL="285750" indent="-285750">
              <a:lnSpc>
                <a:spcPct val="150000"/>
              </a:lnSpc>
              <a:buFont typeface="Arial" panose="020B0604020202020204" pitchFamily="34" charset="0"/>
              <a:buChar char="•"/>
            </a:pPr>
            <a:r>
              <a:rPr lang="en-US" altLang="ko-KR" b="1" dirty="0">
                <a:solidFill>
                  <a:srgbClr val="0000FF"/>
                </a:solidFill>
                <a:latin typeface="Arial" panose="020B0604020202020204" pitchFamily="34" charset="0"/>
                <a:cs typeface="Arial" panose="020B0604020202020204" pitchFamily="34" charset="0"/>
              </a:rPr>
              <a:t>Substrate reusable</a:t>
            </a:r>
          </a:p>
        </p:txBody>
      </p:sp>
      <p:sp>
        <p:nvSpPr>
          <p:cNvPr id="2" name="TextBox 1">
            <a:extLst>
              <a:ext uri="{FF2B5EF4-FFF2-40B4-BE49-F238E27FC236}">
                <a16:creationId xmlns:a16="http://schemas.microsoft.com/office/drawing/2014/main" id="{02D0CDDA-4E7D-865E-5A51-FCE289D9723D}"/>
              </a:ext>
            </a:extLst>
          </p:cNvPr>
          <p:cNvSpPr txBox="1"/>
          <p:nvPr/>
        </p:nvSpPr>
        <p:spPr>
          <a:xfrm>
            <a:off x="144212" y="974801"/>
            <a:ext cx="7070976" cy="400110"/>
          </a:xfrm>
          <a:prstGeom prst="rect">
            <a:avLst/>
          </a:prstGeom>
          <a:noFill/>
        </p:spPr>
        <p:txBody>
          <a:bodyPr wrap="square" rtlCol="0">
            <a:spAutoFit/>
          </a:bodyPr>
          <a:lstStyle/>
          <a:p>
            <a:pPr marL="285750" indent="-285750">
              <a:buFont typeface="Wingdings" panose="05000000000000000000" pitchFamily="2" charset="2"/>
              <a:buChar char="v"/>
            </a:pPr>
            <a:r>
              <a:rPr lang="en-US" altLang="ko-KR" sz="2000" b="1" dirty="0">
                <a:latin typeface="Arial" panose="020B0604020202020204" pitchFamily="34" charset="0"/>
                <a:cs typeface="Arial" panose="020B0604020202020204" pitchFamily="34" charset="0"/>
              </a:rPr>
              <a:t>Lift-off process using Sr</a:t>
            </a:r>
            <a:r>
              <a:rPr lang="en-US" altLang="ko-KR" sz="2000" b="1" baseline="-25000" dirty="0">
                <a:latin typeface="Arial" panose="020B0604020202020204" pitchFamily="34" charset="0"/>
                <a:cs typeface="Arial" panose="020B0604020202020204" pitchFamily="34" charset="0"/>
              </a:rPr>
              <a:t>3</a:t>
            </a:r>
            <a:r>
              <a:rPr lang="en-US" altLang="ko-KR" sz="2000" b="1" dirty="0">
                <a:latin typeface="Arial" panose="020B0604020202020204" pitchFamily="34" charset="0"/>
                <a:cs typeface="Arial" panose="020B0604020202020204" pitchFamily="34" charset="0"/>
              </a:rPr>
              <a:t>Al</a:t>
            </a:r>
            <a:r>
              <a:rPr lang="en-US" altLang="ko-KR" sz="2000" b="1" baseline="-25000" dirty="0">
                <a:latin typeface="Arial" panose="020B0604020202020204" pitchFamily="34" charset="0"/>
                <a:cs typeface="Arial" panose="020B0604020202020204" pitchFamily="34" charset="0"/>
              </a:rPr>
              <a:t>2</a:t>
            </a:r>
            <a:r>
              <a:rPr lang="en-US" altLang="ko-KR" sz="2000" b="1" dirty="0">
                <a:latin typeface="Arial" panose="020B0604020202020204" pitchFamily="34" charset="0"/>
                <a:cs typeface="Arial" panose="020B0604020202020204" pitchFamily="34" charset="0"/>
              </a:rPr>
              <a:t>O</a:t>
            </a:r>
            <a:r>
              <a:rPr lang="en-US" altLang="ko-KR" sz="2000" b="1" baseline="-25000" dirty="0">
                <a:latin typeface="Arial" panose="020B0604020202020204" pitchFamily="34" charset="0"/>
                <a:cs typeface="Arial" panose="020B0604020202020204" pitchFamily="34" charset="0"/>
              </a:rPr>
              <a:t>6</a:t>
            </a:r>
            <a:r>
              <a:rPr lang="en-US" altLang="ko-KR" sz="2000" b="1" dirty="0">
                <a:latin typeface="Arial" panose="020B0604020202020204" pitchFamily="34" charset="0"/>
                <a:cs typeface="Arial" panose="020B0604020202020204" pitchFamily="34" charset="0"/>
              </a:rPr>
              <a:t>(SAO) sacrificial layer</a:t>
            </a:r>
            <a:endParaRPr lang="en-US" sz="20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3813A15-9705-6341-7FDA-302A988FAF62}"/>
              </a:ext>
            </a:extLst>
          </p:cNvPr>
          <p:cNvSpPr txBox="1"/>
          <p:nvPr/>
        </p:nvSpPr>
        <p:spPr>
          <a:xfrm>
            <a:off x="5047211" y="1378966"/>
            <a:ext cx="1566651" cy="369332"/>
          </a:xfrm>
          <a:prstGeom prst="rect">
            <a:avLst/>
          </a:prstGeom>
          <a:noFill/>
        </p:spPr>
        <p:txBody>
          <a:bodyPr wrap="square">
            <a:spAutoFit/>
          </a:bodyPr>
          <a:lstStyle/>
          <a:p>
            <a:pPr algn="ctr"/>
            <a:r>
              <a:rPr lang="en-US" altLang="ko-KR" sz="1800" b="1" dirty="0">
                <a:solidFill>
                  <a:srgbClr val="0000FF"/>
                </a:solidFill>
                <a:latin typeface="Arial" panose="020B0604020202020204" pitchFamily="34" charset="0"/>
                <a:cs typeface="Arial" panose="020B0604020202020204" pitchFamily="34" charset="0"/>
              </a:rPr>
              <a:t>Sr</a:t>
            </a:r>
            <a:r>
              <a:rPr lang="en-US" altLang="ko-KR" sz="1800" b="1" baseline="-25000" dirty="0">
                <a:solidFill>
                  <a:srgbClr val="0000FF"/>
                </a:solidFill>
                <a:latin typeface="Arial" panose="020B0604020202020204" pitchFamily="34" charset="0"/>
                <a:cs typeface="Arial" panose="020B0604020202020204" pitchFamily="34" charset="0"/>
              </a:rPr>
              <a:t>3</a:t>
            </a:r>
            <a:r>
              <a:rPr lang="en-US" altLang="ko-KR" sz="1800" b="1" dirty="0">
                <a:solidFill>
                  <a:srgbClr val="0000FF"/>
                </a:solidFill>
                <a:latin typeface="Arial" panose="020B0604020202020204" pitchFamily="34" charset="0"/>
                <a:cs typeface="Arial" panose="020B0604020202020204" pitchFamily="34" charset="0"/>
              </a:rPr>
              <a:t>Al</a:t>
            </a:r>
            <a:r>
              <a:rPr lang="en-US" altLang="ko-KR" sz="1800" b="1" baseline="-25000" dirty="0">
                <a:solidFill>
                  <a:srgbClr val="0000FF"/>
                </a:solidFill>
                <a:latin typeface="Arial" panose="020B0604020202020204" pitchFamily="34" charset="0"/>
                <a:cs typeface="Arial" panose="020B0604020202020204" pitchFamily="34" charset="0"/>
              </a:rPr>
              <a:t>2</a:t>
            </a:r>
            <a:r>
              <a:rPr lang="en-US" altLang="ko-KR" sz="1800" b="1" dirty="0">
                <a:solidFill>
                  <a:srgbClr val="0000FF"/>
                </a:solidFill>
                <a:latin typeface="Arial" panose="020B0604020202020204" pitchFamily="34" charset="0"/>
                <a:cs typeface="Arial" panose="020B0604020202020204" pitchFamily="34" charset="0"/>
              </a:rPr>
              <a:t>O</a:t>
            </a:r>
            <a:r>
              <a:rPr lang="en-US" altLang="ko-KR" sz="1800" b="1" baseline="-25000" dirty="0">
                <a:solidFill>
                  <a:srgbClr val="0000FF"/>
                </a:solidFill>
                <a:latin typeface="Arial" panose="020B0604020202020204" pitchFamily="34" charset="0"/>
                <a:cs typeface="Arial" panose="020B0604020202020204" pitchFamily="34" charset="0"/>
              </a:rPr>
              <a:t>6</a:t>
            </a:r>
            <a:endParaRPr lang="en-US" dirty="0">
              <a:solidFill>
                <a:srgbClr val="0000FF"/>
              </a:solidFill>
            </a:endParaRPr>
          </a:p>
        </p:txBody>
      </p:sp>
      <p:grpSp>
        <p:nvGrpSpPr>
          <p:cNvPr id="4" name="그룹 3">
            <a:extLst>
              <a:ext uri="{FF2B5EF4-FFF2-40B4-BE49-F238E27FC236}">
                <a16:creationId xmlns:a16="http://schemas.microsoft.com/office/drawing/2014/main" id="{FE825A47-F2D6-0CF7-AA24-07B938282546}"/>
              </a:ext>
            </a:extLst>
          </p:cNvPr>
          <p:cNvGrpSpPr/>
          <p:nvPr/>
        </p:nvGrpSpPr>
        <p:grpSpPr>
          <a:xfrm>
            <a:off x="4974619" y="4841692"/>
            <a:ext cx="6836260" cy="1497763"/>
            <a:chOff x="5091014" y="4765933"/>
            <a:chExt cx="6836260" cy="1497763"/>
          </a:xfrm>
        </p:grpSpPr>
        <p:pic>
          <p:nvPicPr>
            <p:cNvPr id="22" name="Picture 2" descr="Details are in the caption following the image">
              <a:extLst>
                <a:ext uri="{FF2B5EF4-FFF2-40B4-BE49-F238E27FC236}">
                  <a16:creationId xmlns:a16="http://schemas.microsoft.com/office/drawing/2014/main" id="{DA56594F-EB8D-17C7-DA40-D68549DA8B7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715" t="26290" r="560" b="51370"/>
            <a:stretch/>
          </p:blipFill>
          <p:spPr bwMode="auto">
            <a:xfrm>
              <a:off x="5091014" y="4765933"/>
              <a:ext cx="6779424" cy="12823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B62C4E-1C82-E89E-2992-764607F0B3E0}"/>
                </a:ext>
              </a:extLst>
            </p:cNvPr>
            <p:cNvSpPr txBox="1"/>
            <p:nvPr/>
          </p:nvSpPr>
          <p:spPr>
            <a:xfrm>
              <a:off x="9345540" y="6048252"/>
              <a:ext cx="2581734" cy="215444"/>
            </a:xfrm>
            <a:prstGeom prst="rect">
              <a:avLst/>
            </a:prstGeom>
            <a:noFill/>
          </p:spPr>
          <p:txBody>
            <a:bodyPr wrap="square" rtlCol="0">
              <a:spAutoFit/>
            </a:bodyPr>
            <a:lstStyle>
              <a:defPPr>
                <a:defRPr lang="ko-KR"/>
              </a:defPPr>
              <a:lvl1pPr algn="r">
                <a:defRPr sz="1100" i="1">
                  <a:latin typeface="Arial" panose="020B0604020202020204" pitchFamily="34" charset="0"/>
                </a:defRPr>
              </a:lvl1pPr>
            </a:lstStyle>
            <a:p>
              <a:r>
                <a:rPr lang="nl-NL" altLang="ko-KR" sz="800" dirty="0"/>
                <a:t>ref. Ann. Phys. (Berlin) 534, 2200084 (2022)</a:t>
              </a:r>
              <a:endParaRPr lang="ko-KR" altLang="en-US" sz="800" dirty="0"/>
            </a:p>
          </p:txBody>
        </p:sp>
      </p:grpSp>
      <p:sp>
        <p:nvSpPr>
          <p:cNvPr id="5" name="직사각형 4">
            <a:extLst>
              <a:ext uri="{FF2B5EF4-FFF2-40B4-BE49-F238E27FC236}">
                <a16:creationId xmlns:a16="http://schemas.microsoft.com/office/drawing/2014/main" id="{DBBD5976-9945-896F-CDEE-4D93C913FE40}"/>
              </a:ext>
            </a:extLst>
          </p:cNvPr>
          <p:cNvSpPr/>
          <p:nvPr/>
        </p:nvSpPr>
        <p:spPr>
          <a:xfrm>
            <a:off x="4959379" y="4754880"/>
            <a:ext cx="6930294" cy="1584575"/>
          </a:xfrm>
          <a:prstGeom prst="rect">
            <a:avLst/>
          </a:prstGeom>
          <a:no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70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화살표: 오른쪽 3">
            <a:extLst>
              <a:ext uri="{FF2B5EF4-FFF2-40B4-BE49-F238E27FC236}">
                <a16:creationId xmlns:a16="http://schemas.microsoft.com/office/drawing/2014/main" id="{39CB5718-17EB-C8EE-32EA-C7831C9364C2}"/>
              </a:ext>
            </a:extLst>
          </p:cNvPr>
          <p:cNvSpPr/>
          <p:nvPr/>
        </p:nvSpPr>
        <p:spPr>
          <a:xfrm>
            <a:off x="1660999" y="3170845"/>
            <a:ext cx="8288926" cy="1123081"/>
          </a:xfrm>
          <a:prstGeom prst="rightArrow">
            <a:avLst/>
          </a:prstGeom>
          <a:gradFill flip="none" rotWithShape="1">
            <a:gsLst>
              <a:gs pos="100000">
                <a:schemeClr val="bg1">
                  <a:alpha val="0"/>
                </a:schemeClr>
              </a:gs>
              <a:gs pos="0">
                <a:srgbClr val="7030A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DD0B3C68-5431-FAC3-08A8-5564433C670C}"/>
              </a:ext>
            </a:extLst>
          </p:cNvPr>
          <p:cNvSpPr txBox="1"/>
          <p:nvPr/>
        </p:nvSpPr>
        <p:spPr>
          <a:xfrm>
            <a:off x="144212" y="974801"/>
            <a:ext cx="7020395" cy="400110"/>
          </a:xfrm>
          <a:prstGeom prst="rect">
            <a:avLst/>
          </a:prstGeom>
          <a:noFill/>
        </p:spPr>
        <p:txBody>
          <a:bodyPr wrap="square" rtlCol="0">
            <a:spAutoFit/>
          </a:bodyPr>
          <a:lstStyle/>
          <a:p>
            <a:pPr marL="285750" indent="-285750">
              <a:buFont typeface="Wingdings" panose="05000000000000000000" pitchFamily="2" charset="2"/>
              <a:buChar char="v"/>
            </a:pPr>
            <a:r>
              <a:rPr lang="en-US" sz="2000" b="1" dirty="0">
                <a:latin typeface="Arial" panose="020B0604020202020204" pitchFamily="34" charset="0"/>
                <a:cs typeface="Arial" panose="020B0604020202020204" pitchFamily="34" charset="0"/>
              </a:rPr>
              <a:t>Device fabrication by Pulsed laser deposition system</a:t>
            </a:r>
          </a:p>
        </p:txBody>
      </p:sp>
      <p:sp>
        <p:nvSpPr>
          <p:cNvPr id="200" name="TextBox 199">
            <a:extLst>
              <a:ext uri="{FF2B5EF4-FFF2-40B4-BE49-F238E27FC236}">
                <a16:creationId xmlns:a16="http://schemas.microsoft.com/office/drawing/2014/main" id="{94BD29A7-987D-4D4A-81E8-DEF747691868}"/>
              </a:ext>
            </a:extLst>
          </p:cNvPr>
          <p:cNvSpPr txBox="1"/>
          <p:nvPr/>
        </p:nvSpPr>
        <p:spPr>
          <a:xfrm>
            <a:off x="2348971" y="2386116"/>
            <a:ext cx="3325174" cy="338554"/>
          </a:xfrm>
          <a:prstGeom prst="rect">
            <a:avLst/>
          </a:prstGeom>
          <a:noFill/>
        </p:spPr>
        <p:txBody>
          <a:bodyPr wrap="square" rtlCol="0">
            <a:spAutoFit/>
          </a:bodyPr>
          <a:lstStyle/>
          <a:p>
            <a:pPr algn="ctr"/>
            <a:r>
              <a:rPr lang="en-US" altLang="ko-KR" sz="1600" b="1" dirty="0">
                <a:latin typeface="Arial" panose="020B0604020202020204" pitchFamily="34" charset="0"/>
                <a:cs typeface="Arial" panose="020B0604020202020204" pitchFamily="34" charset="0"/>
              </a:rPr>
              <a:t>Sequential deposition</a:t>
            </a:r>
            <a:endParaRPr lang="ko-KR" altLang="en-US" sz="1600" b="1" dirty="0">
              <a:latin typeface="Arial" panose="020B0604020202020204" pitchFamily="34" charset="0"/>
              <a:cs typeface="Arial" panose="020B0604020202020204" pitchFamily="34" charset="0"/>
            </a:endParaRPr>
          </a:p>
        </p:txBody>
      </p:sp>
      <p:grpSp>
        <p:nvGrpSpPr>
          <p:cNvPr id="3" name="그룹 2">
            <a:extLst>
              <a:ext uri="{FF2B5EF4-FFF2-40B4-BE49-F238E27FC236}">
                <a16:creationId xmlns:a16="http://schemas.microsoft.com/office/drawing/2014/main" id="{EA80400A-C454-32DF-F4DC-4AFCB95C3D24}"/>
              </a:ext>
            </a:extLst>
          </p:cNvPr>
          <p:cNvGrpSpPr/>
          <p:nvPr/>
        </p:nvGrpSpPr>
        <p:grpSpPr>
          <a:xfrm>
            <a:off x="421851" y="1088010"/>
            <a:ext cx="4491395" cy="4599115"/>
            <a:chOff x="421851" y="1088010"/>
            <a:chExt cx="4491395" cy="4599115"/>
          </a:xfrm>
        </p:grpSpPr>
        <p:grpSp>
          <p:nvGrpSpPr>
            <p:cNvPr id="135" name="그룹 134">
              <a:extLst>
                <a:ext uri="{FF2B5EF4-FFF2-40B4-BE49-F238E27FC236}">
                  <a16:creationId xmlns:a16="http://schemas.microsoft.com/office/drawing/2014/main" id="{67258501-073E-5F37-1089-B3EA678C7E68}"/>
                </a:ext>
              </a:extLst>
            </p:cNvPr>
            <p:cNvGrpSpPr/>
            <p:nvPr/>
          </p:nvGrpSpPr>
          <p:grpSpPr>
            <a:xfrm>
              <a:off x="1737646" y="1088010"/>
              <a:ext cx="1694888" cy="1694888"/>
              <a:chOff x="2138992" y="934734"/>
              <a:chExt cx="1694888" cy="1694888"/>
            </a:xfrm>
          </p:grpSpPr>
          <p:sp>
            <p:nvSpPr>
              <p:cNvPr id="195" name="직사각형 194">
                <a:extLst>
                  <a:ext uri="{FF2B5EF4-FFF2-40B4-BE49-F238E27FC236}">
                    <a16:creationId xmlns:a16="http://schemas.microsoft.com/office/drawing/2014/main" id="{DFA638E8-E3A4-420F-AA63-353707903035}"/>
                  </a:ext>
                </a:extLst>
              </p:cNvPr>
              <p:cNvSpPr/>
              <p:nvPr/>
            </p:nvSpPr>
            <p:spPr>
              <a:xfrm>
                <a:off x="2473549" y="2043072"/>
                <a:ext cx="941571" cy="11149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200">
                  <a:latin typeface="Arial" panose="020B0604020202020204" pitchFamily="34" charset="0"/>
                  <a:cs typeface="Arial" panose="020B0604020202020204" pitchFamily="34" charset="0"/>
                </a:endParaRPr>
              </a:p>
            </p:txBody>
          </p:sp>
          <p:sp>
            <p:nvSpPr>
              <p:cNvPr id="137" name="타원 136">
                <a:extLst>
                  <a:ext uri="{FF2B5EF4-FFF2-40B4-BE49-F238E27FC236}">
                    <a16:creationId xmlns:a16="http://schemas.microsoft.com/office/drawing/2014/main" id="{2802A712-396B-4694-8AA1-A85D8106F921}"/>
                  </a:ext>
                </a:extLst>
              </p:cNvPr>
              <p:cNvSpPr/>
              <p:nvPr/>
            </p:nvSpPr>
            <p:spPr>
              <a:xfrm>
                <a:off x="2138992" y="934734"/>
                <a:ext cx="1694888" cy="1694888"/>
              </a:xfrm>
              <a:prstGeom prst="ellipse">
                <a:avLst/>
              </a:prstGeom>
              <a:solidFill>
                <a:srgbClr val="AEAEAE"/>
              </a:solidFill>
              <a:ln>
                <a:noFill/>
              </a:ln>
              <a:scene3d>
                <a:camera prst="orthographicFront">
                  <a:rot lat="0" lon="16199975" rev="5400000"/>
                </a:camera>
                <a:lightRig rig="harsh" dir="t"/>
              </a:scene3d>
              <a:sp3d extrusionH="2794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grpSp>
        <p:grpSp>
          <p:nvGrpSpPr>
            <p:cNvPr id="2" name="그룹 1">
              <a:extLst>
                <a:ext uri="{FF2B5EF4-FFF2-40B4-BE49-F238E27FC236}">
                  <a16:creationId xmlns:a16="http://schemas.microsoft.com/office/drawing/2014/main" id="{F6CBA11D-39EA-7F04-D732-767E8D35A561}"/>
                </a:ext>
              </a:extLst>
            </p:cNvPr>
            <p:cNvGrpSpPr/>
            <p:nvPr/>
          </p:nvGrpSpPr>
          <p:grpSpPr>
            <a:xfrm>
              <a:off x="421851" y="1752918"/>
              <a:ext cx="4491395" cy="3934207"/>
              <a:chOff x="421851" y="1752918"/>
              <a:chExt cx="4491395" cy="3934207"/>
            </a:xfrm>
          </p:grpSpPr>
          <p:grpSp>
            <p:nvGrpSpPr>
              <p:cNvPr id="184" name="그룹 183">
                <a:extLst>
                  <a:ext uri="{FF2B5EF4-FFF2-40B4-BE49-F238E27FC236}">
                    <a16:creationId xmlns:a16="http://schemas.microsoft.com/office/drawing/2014/main" id="{BE61BE9B-999A-417E-9C0B-07F87C9A2B2F}"/>
                  </a:ext>
                </a:extLst>
              </p:cNvPr>
              <p:cNvGrpSpPr/>
              <p:nvPr/>
            </p:nvGrpSpPr>
            <p:grpSpPr>
              <a:xfrm>
                <a:off x="2064006" y="3992744"/>
                <a:ext cx="1042169" cy="1042169"/>
                <a:chOff x="8491654" y="23869822"/>
                <a:chExt cx="1063607" cy="1063607"/>
              </a:xfrm>
            </p:grpSpPr>
            <p:sp>
              <p:nvSpPr>
                <p:cNvPr id="230" name="타원 229">
                  <a:extLst>
                    <a:ext uri="{FF2B5EF4-FFF2-40B4-BE49-F238E27FC236}">
                      <a16:creationId xmlns:a16="http://schemas.microsoft.com/office/drawing/2014/main" id="{595703D7-2F6E-413B-9CC7-534342BFD62C}"/>
                    </a:ext>
                  </a:extLst>
                </p:cNvPr>
                <p:cNvSpPr/>
                <p:nvPr/>
              </p:nvSpPr>
              <p:spPr>
                <a:xfrm>
                  <a:off x="8491654" y="23869822"/>
                  <a:ext cx="1063607" cy="1063607"/>
                </a:xfrm>
                <a:prstGeom prst="ellipse">
                  <a:avLst/>
                </a:prstGeom>
                <a:solidFill>
                  <a:srgbClr val="20A3FC"/>
                </a:solidFill>
                <a:ln>
                  <a:noFill/>
                </a:ln>
                <a:scene3d>
                  <a:camera prst="orthographicFront">
                    <a:rot lat="16870155" lon="1578336" rev="19995374"/>
                  </a:camera>
                  <a:lightRig rig="harsh" dir="t">
                    <a:rot lat="0" lon="0" rev="16200000"/>
                  </a:lightRig>
                </a:scene3d>
                <a:sp3d extrusionH="31750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891" dirty="0"/>
                </a:p>
              </p:txBody>
            </p:sp>
            <p:sp>
              <p:nvSpPr>
                <p:cNvPr id="231" name="TextBox 230">
                  <a:extLst>
                    <a:ext uri="{FF2B5EF4-FFF2-40B4-BE49-F238E27FC236}">
                      <a16:creationId xmlns:a16="http://schemas.microsoft.com/office/drawing/2014/main" id="{4BBEAC3F-98DB-4D23-9142-0BEEB39CCF00}"/>
                    </a:ext>
                  </a:extLst>
                </p:cNvPr>
                <p:cNvSpPr txBox="1"/>
                <p:nvPr/>
              </p:nvSpPr>
              <p:spPr>
                <a:xfrm>
                  <a:off x="8708368" y="24459670"/>
                  <a:ext cx="641631" cy="345518"/>
                </a:xfrm>
                <a:prstGeom prst="rect">
                  <a:avLst/>
                </a:prstGeom>
                <a:noFill/>
              </p:spPr>
              <p:txBody>
                <a:bodyPr wrap="none" rtlCol="0">
                  <a:spAutoFit/>
                </a:bodyPr>
                <a:lstStyle/>
                <a:p>
                  <a:r>
                    <a:rPr lang="en-US" altLang="ko-KR" sz="1600" b="1" dirty="0">
                      <a:latin typeface="Arial" panose="020B0604020202020204" pitchFamily="34" charset="0"/>
                      <a:cs typeface="Arial" panose="020B0604020202020204" pitchFamily="34" charset="0"/>
                    </a:rPr>
                    <a:t>SAO</a:t>
                  </a:r>
                  <a:endParaRPr lang="ko-KR" altLang="en-US" sz="1600" b="1" baseline="-25000" dirty="0">
                    <a:latin typeface="Arial" panose="020B0604020202020204" pitchFamily="34" charset="0"/>
                    <a:cs typeface="Arial" panose="020B0604020202020204" pitchFamily="34" charset="0"/>
                  </a:endParaRPr>
                </a:p>
              </p:txBody>
            </p:sp>
          </p:grpSp>
          <p:sp>
            <p:nvSpPr>
              <p:cNvPr id="185" name="타원 184">
                <a:extLst>
                  <a:ext uri="{FF2B5EF4-FFF2-40B4-BE49-F238E27FC236}">
                    <a16:creationId xmlns:a16="http://schemas.microsoft.com/office/drawing/2014/main" id="{F96E743C-9474-4279-9584-73A8144246BE}"/>
                  </a:ext>
                </a:extLst>
              </p:cNvPr>
              <p:cNvSpPr/>
              <p:nvPr/>
            </p:nvSpPr>
            <p:spPr>
              <a:xfrm>
                <a:off x="2102453" y="2361429"/>
                <a:ext cx="965275" cy="2092628"/>
              </a:xfrm>
              <a:prstGeom prst="ellipse">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200" dirty="0">
                  <a:latin typeface="Arial" panose="020B0604020202020204" pitchFamily="34" charset="0"/>
                  <a:cs typeface="Arial" panose="020B0604020202020204" pitchFamily="34" charset="0"/>
                </a:endParaRPr>
              </a:p>
            </p:txBody>
          </p:sp>
          <p:sp>
            <p:nvSpPr>
              <p:cNvPr id="186" name="타원 185">
                <a:extLst>
                  <a:ext uri="{FF2B5EF4-FFF2-40B4-BE49-F238E27FC236}">
                    <a16:creationId xmlns:a16="http://schemas.microsoft.com/office/drawing/2014/main" id="{FBC217C1-E7F2-4C4F-87EA-2BD3941BC91A}"/>
                  </a:ext>
                </a:extLst>
              </p:cNvPr>
              <p:cNvSpPr/>
              <p:nvPr/>
            </p:nvSpPr>
            <p:spPr>
              <a:xfrm>
                <a:off x="2222476" y="2936478"/>
                <a:ext cx="725228" cy="1572223"/>
              </a:xfrm>
              <a:prstGeom prst="ellipse">
                <a:avLst/>
              </a:prstGeom>
              <a:gradFill>
                <a:gsLst>
                  <a:gs pos="100000">
                    <a:schemeClr val="accent6">
                      <a:lumMod val="60000"/>
                      <a:lumOff val="40000"/>
                    </a:schemeClr>
                  </a:gs>
                  <a:gs pos="90000">
                    <a:srgbClr val="2E5D98"/>
                  </a:gs>
                  <a:gs pos="0">
                    <a:schemeClr val="accent5">
                      <a:lumMod val="0"/>
                      <a:lumOff val="100000"/>
                    </a:schemeClr>
                  </a:gs>
                  <a:gs pos="100000">
                    <a:schemeClr val="accent5">
                      <a:lumMod val="50000"/>
                    </a:schemeClr>
                  </a:gs>
                </a:gsLst>
                <a:path path="circle">
                  <a:fillToRect l="50000" t="-80000" r="50000" b="18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200" dirty="0">
                  <a:latin typeface="Arial" panose="020B0604020202020204" pitchFamily="34" charset="0"/>
                  <a:cs typeface="Arial" panose="020B0604020202020204" pitchFamily="34" charset="0"/>
                </a:endParaRPr>
              </a:p>
            </p:txBody>
          </p:sp>
          <p:cxnSp>
            <p:nvCxnSpPr>
              <p:cNvPr id="187" name="직선 화살표 연결선 186">
                <a:extLst>
                  <a:ext uri="{FF2B5EF4-FFF2-40B4-BE49-F238E27FC236}">
                    <a16:creationId xmlns:a16="http://schemas.microsoft.com/office/drawing/2014/main" id="{4C930F1D-A430-4A45-933D-49896E1DFC68}"/>
                  </a:ext>
                </a:extLst>
              </p:cNvPr>
              <p:cNvCxnSpPr/>
              <p:nvPr/>
            </p:nvCxnSpPr>
            <p:spPr>
              <a:xfrm>
                <a:off x="421851" y="3091212"/>
                <a:ext cx="1942300" cy="13217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꺾인 연결선 16">
                <a:extLst>
                  <a:ext uri="{FF2B5EF4-FFF2-40B4-BE49-F238E27FC236}">
                    <a16:creationId xmlns:a16="http://schemas.microsoft.com/office/drawing/2014/main" id="{B289F044-A4ED-45A6-9B01-BE65B05C0BDE}"/>
                  </a:ext>
                </a:extLst>
              </p:cNvPr>
              <p:cNvCxnSpPr/>
              <p:nvPr/>
            </p:nvCxnSpPr>
            <p:spPr>
              <a:xfrm rot="2066835">
                <a:off x="724797" y="2965299"/>
                <a:ext cx="367626" cy="303823"/>
              </a:xfrm>
              <a:prstGeom prst="bentConnector3">
                <a:avLst>
                  <a:gd name="adj1" fmla="val 5069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꺾인 연결선 22">
                <a:extLst>
                  <a:ext uri="{FF2B5EF4-FFF2-40B4-BE49-F238E27FC236}">
                    <a16:creationId xmlns:a16="http://schemas.microsoft.com/office/drawing/2014/main" id="{588D27CE-8269-428D-BFC5-F3924D6450FA}"/>
                  </a:ext>
                </a:extLst>
              </p:cNvPr>
              <p:cNvCxnSpPr/>
              <p:nvPr/>
            </p:nvCxnSpPr>
            <p:spPr>
              <a:xfrm rot="2066835">
                <a:off x="1208794" y="3297488"/>
                <a:ext cx="367626" cy="303823"/>
              </a:xfrm>
              <a:prstGeom prst="bentConnector3">
                <a:avLst>
                  <a:gd name="adj1" fmla="val 5069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0" name="꺾인 연결선 23">
                <a:extLst>
                  <a:ext uri="{FF2B5EF4-FFF2-40B4-BE49-F238E27FC236}">
                    <a16:creationId xmlns:a16="http://schemas.microsoft.com/office/drawing/2014/main" id="{1C9CA248-0648-4CD9-816D-F557E16D74DE}"/>
                  </a:ext>
                </a:extLst>
              </p:cNvPr>
              <p:cNvCxnSpPr/>
              <p:nvPr/>
            </p:nvCxnSpPr>
            <p:spPr>
              <a:xfrm rot="2066835" flipH="1">
                <a:off x="1049434" y="3188180"/>
                <a:ext cx="367626" cy="303823"/>
              </a:xfrm>
              <a:prstGeom prst="bentConnector3">
                <a:avLst>
                  <a:gd name="adj1" fmla="val 5069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1" name="꺾인 연결선 25">
                <a:extLst>
                  <a:ext uri="{FF2B5EF4-FFF2-40B4-BE49-F238E27FC236}">
                    <a16:creationId xmlns:a16="http://schemas.microsoft.com/office/drawing/2014/main" id="{1AFBCA0F-C479-4D90-AB7C-CFDF7994E84C}"/>
                  </a:ext>
                </a:extLst>
              </p:cNvPr>
              <p:cNvCxnSpPr>
                <a:cxnSpLocks/>
              </p:cNvCxnSpPr>
              <p:nvPr/>
            </p:nvCxnSpPr>
            <p:spPr>
              <a:xfrm rot="2066835">
                <a:off x="1692819" y="3628677"/>
                <a:ext cx="367626" cy="303823"/>
              </a:xfrm>
              <a:prstGeom prst="bentConnector3">
                <a:avLst>
                  <a:gd name="adj1" fmla="val 5069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2" name="꺾인 연결선 26">
                <a:extLst>
                  <a:ext uri="{FF2B5EF4-FFF2-40B4-BE49-F238E27FC236}">
                    <a16:creationId xmlns:a16="http://schemas.microsoft.com/office/drawing/2014/main" id="{160D241F-56B8-4502-AD22-A80822E74FCD}"/>
                  </a:ext>
                </a:extLst>
              </p:cNvPr>
              <p:cNvCxnSpPr/>
              <p:nvPr/>
            </p:nvCxnSpPr>
            <p:spPr>
              <a:xfrm rot="2066835" flipH="1">
                <a:off x="1533459" y="3519368"/>
                <a:ext cx="367626" cy="303823"/>
              </a:xfrm>
              <a:prstGeom prst="bentConnector3">
                <a:avLst>
                  <a:gd name="adj1" fmla="val 5069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3" name="TextBox 192">
                <a:extLst>
                  <a:ext uri="{FF2B5EF4-FFF2-40B4-BE49-F238E27FC236}">
                    <a16:creationId xmlns:a16="http://schemas.microsoft.com/office/drawing/2014/main" id="{45447984-1F4B-4963-BE2C-4710D6D1228E}"/>
                  </a:ext>
                </a:extLst>
              </p:cNvPr>
              <p:cNvSpPr txBox="1"/>
              <p:nvPr/>
            </p:nvSpPr>
            <p:spPr>
              <a:xfrm rot="2014771">
                <a:off x="493955" y="3719104"/>
                <a:ext cx="1495922" cy="338554"/>
              </a:xfrm>
              <a:prstGeom prst="rect">
                <a:avLst/>
              </a:prstGeom>
              <a:noFill/>
            </p:spPr>
            <p:txBody>
              <a:bodyPr wrap="none" rtlCol="0">
                <a:spAutoFit/>
              </a:bodyPr>
              <a:lstStyle/>
              <a:p>
                <a:r>
                  <a:rPr lang="en-MY" altLang="ko-KR" sz="1600" b="1" dirty="0">
                    <a:latin typeface="Arial" panose="020B0604020202020204" pitchFamily="34" charset="0"/>
                    <a:cs typeface="Arial" panose="020B0604020202020204" pitchFamily="34" charset="0"/>
                  </a:rPr>
                  <a:t>Laser </a:t>
                </a:r>
                <a:r>
                  <a:rPr lang="en-US" altLang="ko-KR" sz="1600" b="1" dirty="0">
                    <a:latin typeface="Arial" panose="020B0604020202020204" pitchFamily="34" charset="0"/>
                    <a:cs typeface="Arial" panose="020B0604020202020204" pitchFamily="34" charset="0"/>
                  </a:rPr>
                  <a:t>Pulses </a:t>
                </a:r>
                <a:endParaRPr lang="ko-KR" altLang="en-US" sz="1600" b="1" dirty="0">
                  <a:latin typeface="Arial" panose="020B0604020202020204" pitchFamily="34" charset="0"/>
                  <a:cs typeface="Arial" panose="020B0604020202020204" pitchFamily="34" charset="0"/>
                </a:endParaRPr>
              </a:p>
            </p:txBody>
          </p:sp>
          <p:sp>
            <p:nvSpPr>
              <p:cNvPr id="194" name="TextBox 193">
                <a:extLst>
                  <a:ext uri="{FF2B5EF4-FFF2-40B4-BE49-F238E27FC236}">
                    <a16:creationId xmlns:a16="http://schemas.microsoft.com/office/drawing/2014/main" id="{6847E4A1-EBE5-469A-B62A-E42992AD4585}"/>
                  </a:ext>
                </a:extLst>
              </p:cNvPr>
              <p:cNvSpPr txBox="1"/>
              <p:nvPr/>
            </p:nvSpPr>
            <p:spPr>
              <a:xfrm>
                <a:off x="3161971" y="4178185"/>
                <a:ext cx="1751275" cy="338554"/>
              </a:xfrm>
              <a:prstGeom prst="rect">
                <a:avLst/>
              </a:prstGeom>
              <a:noFill/>
            </p:spPr>
            <p:txBody>
              <a:bodyPr wrap="square" rtlCol="0">
                <a:spAutoFit/>
              </a:bodyPr>
              <a:lstStyle/>
              <a:p>
                <a:pPr algn="ctr"/>
                <a:r>
                  <a:rPr lang="en-US" altLang="ko-KR" sz="1600" b="1" dirty="0">
                    <a:latin typeface="Arial" panose="020B0604020202020204" pitchFamily="34" charset="0"/>
                    <a:cs typeface="Arial" panose="020B0604020202020204" pitchFamily="34" charset="0"/>
                  </a:rPr>
                  <a:t>Target rotation </a:t>
                </a:r>
                <a:endParaRPr lang="ko-KR" altLang="en-US" sz="1600" b="1" dirty="0">
                  <a:latin typeface="Arial" panose="020B0604020202020204" pitchFamily="34" charset="0"/>
                  <a:cs typeface="Arial" panose="020B0604020202020204" pitchFamily="34" charset="0"/>
                </a:endParaRPr>
              </a:p>
            </p:txBody>
          </p:sp>
          <p:grpSp>
            <p:nvGrpSpPr>
              <p:cNvPr id="196" name="그룹 195">
                <a:extLst>
                  <a:ext uri="{FF2B5EF4-FFF2-40B4-BE49-F238E27FC236}">
                    <a16:creationId xmlns:a16="http://schemas.microsoft.com/office/drawing/2014/main" id="{D5E26731-B2F3-476E-B189-AD3522FFD483}"/>
                  </a:ext>
                </a:extLst>
              </p:cNvPr>
              <p:cNvGrpSpPr/>
              <p:nvPr/>
            </p:nvGrpSpPr>
            <p:grpSpPr>
              <a:xfrm>
                <a:off x="3195862" y="2812703"/>
                <a:ext cx="1365995" cy="1153768"/>
                <a:chOff x="2578473" y="2035262"/>
                <a:chExt cx="1743530" cy="914400"/>
              </a:xfrm>
            </p:grpSpPr>
            <p:cxnSp>
              <p:nvCxnSpPr>
                <p:cNvPr id="218" name="꺾인 연결선 71">
                  <a:extLst>
                    <a:ext uri="{FF2B5EF4-FFF2-40B4-BE49-F238E27FC236}">
                      <a16:creationId xmlns:a16="http://schemas.microsoft.com/office/drawing/2014/main" id="{452700D1-6C7F-4276-BFDB-20DF36A6406D}"/>
                    </a:ext>
                  </a:extLst>
                </p:cNvPr>
                <p:cNvCxnSpPr/>
                <p:nvPr/>
              </p:nvCxnSpPr>
              <p:spPr>
                <a:xfrm>
                  <a:off x="2712592" y="2035262"/>
                  <a:ext cx="268235" cy="914400"/>
                </a:xfrm>
                <a:prstGeom prst="bentConnector3">
                  <a:avLst/>
                </a:prstGeom>
                <a:ln w="19050">
                  <a:solidFill>
                    <a:srgbClr val="20A3FC"/>
                  </a:solidFill>
                </a:ln>
              </p:spPr>
              <p:style>
                <a:lnRef idx="1">
                  <a:schemeClr val="accent1"/>
                </a:lnRef>
                <a:fillRef idx="0">
                  <a:schemeClr val="accent1"/>
                </a:fillRef>
                <a:effectRef idx="0">
                  <a:schemeClr val="accent1"/>
                </a:effectRef>
                <a:fontRef idx="minor">
                  <a:schemeClr val="tx1"/>
                </a:fontRef>
              </p:style>
            </p:cxnSp>
            <p:cxnSp>
              <p:nvCxnSpPr>
                <p:cNvPr id="219" name="꺾인 연결선 72">
                  <a:extLst>
                    <a:ext uri="{FF2B5EF4-FFF2-40B4-BE49-F238E27FC236}">
                      <a16:creationId xmlns:a16="http://schemas.microsoft.com/office/drawing/2014/main" id="{4FB7603A-8F18-4B99-B5D0-FBBA145F8D22}"/>
                    </a:ext>
                  </a:extLst>
                </p:cNvPr>
                <p:cNvCxnSpPr/>
                <p:nvPr/>
              </p:nvCxnSpPr>
              <p:spPr>
                <a:xfrm flipH="1">
                  <a:off x="2578473" y="2035262"/>
                  <a:ext cx="268235" cy="914400"/>
                </a:xfrm>
                <a:prstGeom prst="bentConnector3">
                  <a:avLst/>
                </a:prstGeom>
                <a:ln w="19050">
                  <a:solidFill>
                    <a:srgbClr val="20A3FC"/>
                  </a:solidFill>
                </a:ln>
              </p:spPr>
              <p:style>
                <a:lnRef idx="1">
                  <a:schemeClr val="accent1"/>
                </a:lnRef>
                <a:fillRef idx="0">
                  <a:schemeClr val="accent1"/>
                </a:fillRef>
                <a:effectRef idx="0">
                  <a:schemeClr val="accent1"/>
                </a:effectRef>
                <a:fontRef idx="minor">
                  <a:schemeClr val="tx1"/>
                </a:fontRef>
              </p:style>
            </p:cxnSp>
            <p:cxnSp>
              <p:nvCxnSpPr>
                <p:cNvPr id="220" name="꺾인 연결선 75">
                  <a:extLst>
                    <a:ext uri="{FF2B5EF4-FFF2-40B4-BE49-F238E27FC236}">
                      <a16:creationId xmlns:a16="http://schemas.microsoft.com/office/drawing/2014/main" id="{7D496952-DD6C-4F1B-BDE8-0BC5AD8E1D73}"/>
                    </a:ext>
                  </a:extLst>
                </p:cNvPr>
                <p:cNvCxnSpPr/>
                <p:nvPr/>
              </p:nvCxnSpPr>
              <p:spPr>
                <a:xfrm>
                  <a:off x="2980826" y="2035262"/>
                  <a:ext cx="268235" cy="914400"/>
                </a:xfrm>
                <a:prstGeom prst="bentConnector3">
                  <a:avLst/>
                </a:prstGeom>
                <a:ln w="19050">
                  <a:solidFill>
                    <a:srgbClr val="20A3FC"/>
                  </a:solidFill>
                </a:ln>
              </p:spPr>
              <p:style>
                <a:lnRef idx="1">
                  <a:schemeClr val="accent1"/>
                </a:lnRef>
                <a:fillRef idx="0">
                  <a:schemeClr val="accent1"/>
                </a:fillRef>
                <a:effectRef idx="0">
                  <a:schemeClr val="accent1"/>
                </a:effectRef>
                <a:fontRef idx="minor">
                  <a:schemeClr val="tx1"/>
                </a:fontRef>
              </p:style>
            </p:cxnSp>
            <p:cxnSp>
              <p:nvCxnSpPr>
                <p:cNvPr id="221" name="꺾인 연결선 76">
                  <a:extLst>
                    <a:ext uri="{FF2B5EF4-FFF2-40B4-BE49-F238E27FC236}">
                      <a16:creationId xmlns:a16="http://schemas.microsoft.com/office/drawing/2014/main" id="{411C9A95-00DA-41A7-B294-38AB98094712}"/>
                    </a:ext>
                  </a:extLst>
                </p:cNvPr>
                <p:cNvCxnSpPr/>
                <p:nvPr/>
              </p:nvCxnSpPr>
              <p:spPr>
                <a:xfrm flipH="1">
                  <a:off x="2846708" y="2035262"/>
                  <a:ext cx="268235" cy="914400"/>
                </a:xfrm>
                <a:prstGeom prst="bentConnector3">
                  <a:avLst/>
                </a:prstGeom>
                <a:ln w="19050">
                  <a:solidFill>
                    <a:srgbClr val="20A3FC"/>
                  </a:solidFill>
                </a:ln>
              </p:spPr>
              <p:style>
                <a:lnRef idx="1">
                  <a:schemeClr val="accent1"/>
                </a:lnRef>
                <a:fillRef idx="0">
                  <a:schemeClr val="accent1"/>
                </a:fillRef>
                <a:effectRef idx="0">
                  <a:schemeClr val="accent1"/>
                </a:effectRef>
                <a:fontRef idx="minor">
                  <a:schemeClr val="tx1"/>
                </a:fontRef>
              </p:style>
            </p:cxnSp>
            <p:cxnSp>
              <p:nvCxnSpPr>
                <p:cNvPr id="222" name="꺾인 연결선 83">
                  <a:extLst>
                    <a:ext uri="{FF2B5EF4-FFF2-40B4-BE49-F238E27FC236}">
                      <a16:creationId xmlns:a16="http://schemas.microsoft.com/office/drawing/2014/main" id="{BDA84150-BAED-4423-8F2D-DA99FE62259F}"/>
                    </a:ext>
                  </a:extLst>
                </p:cNvPr>
                <p:cNvCxnSpPr/>
                <p:nvPr/>
              </p:nvCxnSpPr>
              <p:spPr>
                <a:xfrm>
                  <a:off x="3249061" y="2035262"/>
                  <a:ext cx="268235" cy="914400"/>
                </a:xfrm>
                <a:prstGeom prst="bentConnector3">
                  <a:avLst/>
                </a:prstGeom>
                <a:ln w="19050">
                  <a:solidFill>
                    <a:srgbClr val="FF983B"/>
                  </a:solidFill>
                </a:ln>
              </p:spPr>
              <p:style>
                <a:lnRef idx="1">
                  <a:schemeClr val="accent1"/>
                </a:lnRef>
                <a:fillRef idx="0">
                  <a:schemeClr val="accent1"/>
                </a:fillRef>
                <a:effectRef idx="0">
                  <a:schemeClr val="accent1"/>
                </a:effectRef>
                <a:fontRef idx="minor">
                  <a:schemeClr val="tx1"/>
                </a:fontRef>
              </p:style>
            </p:cxnSp>
            <p:cxnSp>
              <p:nvCxnSpPr>
                <p:cNvPr id="223" name="꺾인 연결선 84">
                  <a:extLst>
                    <a:ext uri="{FF2B5EF4-FFF2-40B4-BE49-F238E27FC236}">
                      <a16:creationId xmlns:a16="http://schemas.microsoft.com/office/drawing/2014/main" id="{E09B28A8-2945-4C6E-8FD3-05FC32316B6F}"/>
                    </a:ext>
                  </a:extLst>
                </p:cNvPr>
                <p:cNvCxnSpPr/>
                <p:nvPr/>
              </p:nvCxnSpPr>
              <p:spPr>
                <a:xfrm flipH="1">
                  <a:off x="3114945" y="2035262"/>
                  <a:ext cx="268237" cy="914400"/>
                </a:xfrm>
                <a:prstGeom prst="bentConnector3">
                  <a:avLst/>
                </a:prstGeom>
                <a:ln w="19050">
                  <a:solidFill>
                    <a:srgbClr val="FF983B"/>
                  </a:solidFill>
                </a:ln>
              </p:spPr>
              <p:style>
                <a:lnRef idx="1">
                  <a:schemeClr val="accent1"/>
                </a:lnRef>
                <a:fillRef idx="0">
                  <a:schemeClr val="accent1"/>
                </a:fillRef>
                <a:effectRef idx="0">
                  <a:schemeClr val="accent1"/>
                </a:effectRef>
                <a:fontRef idx="minor">
                  <a:schemeClr val="tx1"/>
                </a:fontRef>
              </p:style>
            </p:cxnSp>
            <p:cxnSp>
              <p:nvCxnSpPr>
                <p:cNvPr id="224" name="꺾인 연결선 81">
                  <a:extLst>
                    <a:ext uri="{FF2B5EF4-FFF2-40B4-BE49-F238E27FC236}">
                      <a16:creationId xmlns:a16="http://schemas.microsoft.com/office/drawing/2014/main" id="{2F34E80E-21E2-48EF-A3DD-34F31286EF1F}"/>
                    </a:ext>
                  </a:extLst>
                </p:cNvPr>
                <p:cNvCxnSpPr/>
                <p:nvPr/>
              </p:nvCxnSpPr>
              <p:spPr>
                <a:xfrm>
                  <a:off x="3517297" y="2035262"/>
                  <a:ext cx="268237" cy="914400"/>
                </a:xfrm>
                <a:prstGeom prst="bentConnector3">
                  <a:avLst/>
                </a:prstGeom>
                <a:ln w="19050">
                  <a:solidFill>
                    <a:srgbClr val="FF983B"/>
                  </a:solidFill>
                </a:ln>
              </p:spPr>
              <p:style>
                <a:lnRef idx="1">
                  <a:schemeClr val="accent1"/>
                </a:lnRef>
                <a:fillRef idx="0">
                  <a:schemeClr val="accent1"/>
                </a:fillRef>
                <a:effectRef idx="0">
                  <a:schemeClr val="accent1"/>
                </a:effectRef>
                <a:fontRef idx="minor">
                  <a:schemeClr val="tx1"/>
                </a:fontRef>
              </p:style>
            </p:cxnSp>
            <p:cxnSp>
              <p:nvCxnSpPr>
                <p:cNvPr id="225" name="꺾인 연결선 82">
                  <a:extLst>
                    <a:ext uri="{FF2B5EF4-FFF2-40B4-BE49-F238E27FC236}">
                      <a16:creationId xmlns:a16="http://schemas.microsoft.com/office/drawing/2014/main" id="{AEBED1F5-1777-40BC-9CD0-98D0E7ECFDFF}"/>
                    </a:ext>
                  </a:extLst>
                </p:cNvPr>
                <p:cNvCxnSpPr/>
                <p:nvPr/>
              </p:nvCxnSpPr>
              <p:spPr>
                <a:xfrm flipH="1">
                  <a:off x="3383179" y="2035262"/>
                  <a:ext cx="268235" cy="914400"/>
                </a:xfrm>
                <a:prstGeom prst="bentConnector3">
                  <a:avLst/>
                </a:prstGeom>
                <a:ln w="19050">
                  <a:solidFill>
                    <a:srgbClr val="FF983B"/>
                  </a:solidFill>
                </a:ln>
              </p:spPr>
              <p:style>
                <a:lnRef idx="1">
                  <a:schemeClr val="accent1"/>
                </a:lnRef>
                <a:fillRef idx="0">
                  <a:schemeClr val="accent1"/>
                </a:fillRef>
                <a:effectRef idx="0">
                  <a:schemeClr val="accent1"/>
                </a:effectRef>
                <a:fontRef idx="minor">
                  <a:schemeClr val="tx1"/>
                </a:fontRef>
              </p:style>
            </p:cxnSp>
            <p:cxnSp>
              <p:nvCxnSpPr>
                <p:cNvPr id="226" name="꺾인 연결선 99">
                  <a:extLst>
                    <a:ext uri="{FF2B5EF4-FFF2-40B4-BE49-F238E27FC236}">
                      <a16:creationId xmlns:a16="http://schemas.microsoft.com/office/drawing/2014/main" id="{CE2B5D75-ECC6-4129-88E4-F27289FF96C9}"/>
                    </a:ext>
                  </a:extLst>
                </p:cNvPr>
                <p:cNvCxnSpPr/>
                <p:nvPr/>
              </p:nvCxnSpPr>
              <p:spPr>
                <a:xfrm>
                  <a:off x="3785534" y="2035262"/>
                  <a:ext cx="268234" cy="914400"/>
                </a:xfrm>
                <a:prstGeom prst="bentConnector3">
                  <a:avLst/>
                </a:prstGeom>
                <a:ln w="19050">
                  <a:solidFill>
                    <a:srgbClr val="89CD5A"/>
                  </a:solidFill>
                </a:ln>
              </p:spPr>
              <p:style>
                <a:lnRef idx="1">
                  <a:schemeClr val="accent1"/>
                </a:lnRef>
                <a:fillRef idx="0">
                  <a:schemeClr val="accent1"/>
                </a:fillRef>
                <a:effectRef idx="0">
                  <a:schemeClr val="accent1"/>
                </a:effectRef>
                <a:fontRef idx="minor">
                  <a:schemeClr val="tx1"/>
                </a:fontRef>
              </p:style>
            </p:cxnSp>
            <p:cxnSp>
              <p:nvCxnSpPr>
                <p:cNvPr id="227" name="꺾인 연결선 100">
                  <a:extLst>
                    <a:ext uri="{FF2B5EF4-FFF2-40B4-BE49-F238E27FC236}">
                      <a16:creationId xmlns:a16="http://schemas.microsoft.com/office/drawing/2014/main" id="{0607A601-040A-416A-8CE4-C9D8CA2E0E89}"/>
                    </a:ext>
                  </a:extLst>
                </p:cNvPr>
                <p:cNvCxnSpPr/>
                <p:nvPr/>
              </p:nvCxnSpPr>
              <p:spPr>
                <a:xfrm flipH="1">
                  <a:off x="3651416" y="2035262"/>
                  <a:ext cx="268234" cy="914400"/>
                </a:xfrm>
                <a:prstGeom prst="bentConnector3">
                  <a:avLst/>
                </a:prstGeom>
                <a:ln w="19050">
                  <a:solidFill>
                    <a:srgbClr val="89CD5A"/>
                  </a:solidFill>
                </a:ln>
              </p:spPr>
              <p:style>
                <a:lnRef idx="1">
                  <a:schemeClr val="accent1"/>
                </a:lnRef>
                <a:fillRef idx="0">
                  <a:schemeClr val="accent1"/>
                </a:fillRef>
                <a:effectRef idx="0">
                  <a:schemeClr val="accent1"/>
                </a:effectRef>
                <a:fontRef idx="minor">
                  <a:schemeClr val="tx1"/>
                </a:fontRef>
              </p:style>
            </p:cxnSp>
            <p:cxnSp>
              <p:nvCxnSpPr>
                <p:cNvPr id="228" name="꺾인 연결선 97">
                  <a:extLst>
                    <a:ext uri="{FF2B5EF4-FFF2-40B4-BE49-F238E27FC236}">
                      <a16:creationId xmlns:a16="http://schemas.microsoft.com/office/drawing/2014/main" id="{15F53CEA-8C41-4C47-82C0-7EFC28AE81A0}"/>
                    </a:ext>
                  </a:extLst>
                </p:cNvPr>
                <p:cNvCxnSpPr/>
                <p:nvPr/>
              </p:nvCxnSpPr>
              <p:spPr>
                <a:xfrm>
                  <a:off x="4053767" y="2035262"/>
                  <a:ext cx="268236" cy="914400"/>
                </a:xfrm>
                <a:prstGeom prst="bentConnector3">
                  <a:avLst/>
                </a:prstGeom>
                <a:ln w="19050">
                  <a:solidFill>
                    <a:srgbClr val="89CD5A"/>
                  </a:solidFill>
                </a:ln>
              </p:spPr>
              <p:style>
                <a:lnRef idx="1">
                  <a:schemeClr val="accent1"/>
                </a:lnRef>
                <a:fillRef idx="0">
                  <a:schemeClr val="accent1"/>
                </a:fillRef>
                <a:effectRef idx="0">
                  <a:schemeClr val="accent1"/>
                </a:effectRef>
                <a:fontRef idx="minor">
                  <a:schemeClr val="tx1"/>
                </a:fontRef>
              </p:style>
            </p:cxnSp>
            <p:cxnSp>
              <p:nvCxnSpPr>
                <p:cNvPr id="229" name="꺾인 연결선 98">
                  <a:extLst>
                    <a:ext uri="{FF2B5EF4-FFF2-40B4-BE49-F238E27FC236}">
                      <a16:creationId xmlns:a16="http://schemas.microsoft.com/office/drawing/2014/main" id="{9CC6E54D-ACC7-4CD7-8CBA-C3026166A03E}"/>
                    </a:ext>
                  </a:extLst>
                </p:cNvPr>
                <p:cNvCxnSpPr/>
                <p:nvPr/>
              </p:nvCxnSpPr>
              <p:spPr>
                <a:xfrm flipH="1">
                  <a:off x="3919649" y="2035262"/>
                  <a:ext cx="268236" cy="914400"/>
                </a:xfrm>
                <a:prstGeom prst="bentConnector3">
                  <a:avLst/>
                </a:prstGeom>
                <a:ln w="19050">
                  <a:solidFill>
                    <a:srgbClr val="89CD5A"/>
                  </a:solidFill>
                </a:ln>
              </p:spPr>
              <p:style>
                <a:lnRef idx="1">
                  <a:schemeClr val="accent1"/>
                </a:lnRef>
                <a:fillRef idx="0">
                  <a:schemeClr val="accent1"/>
                </a:fillRef>
                <a:effectRef idx="0">
                  <a:schemeClr val="accent1"/>
                </a:effectRef>
                <a:fontRef idx="minor">
                  <a:schemeClr val="tx1"/>
                </a:fontRef>
              </p:style>
            </p:cxnSp>
          </p:grpSp>
          <p:sp>
            <p:nvSpPr>
              <p:cNvPr id="198" name="직사각형 197">
                <a:extLst>
                  <a:ext uri="{FF2B5EF4-FFF2-40B4-BE49-F238E27FC236}">
                    <a16:creationId xmlns:a16="http://schemas.microsoft.com/office/drawing/2014/main" id="{28FCDC0A-0064-44CB-BE7F-6A048AB34028}"/>
                  </a:ext>
                </a:extLst>
              </p:cNvPr>
              <p:cNvSpPr/>
              <p:nvPr/>
            </p:nvSpPr>
            <p:spPr>
              <a:xfrm>
                <a:off x="2391538" y="5024381"/>
                <a:ext cx="288765" cy="288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891"/>
              </a:p>
            </p:txBody>
          </p:sp>
          <p:sp>
            <p:nvSpPr>
              <p:cNvPr id="199" name="TextBox 198">
                <a:extLst>
                  <a:ext uri="{FF2B5EF4-FFF2-40B4-BE49-F238E27FC236}">
                    <a16:creationId xmlns:a16="http://schemas.microsoft.com/office/drawing/2014/main" id="{296F025A-6FB6-45B7-A569-7279BE93FF52}"/>
                  </a:ext>
                </a:extLst>
              </p:cNvPr>
              <p:cNvSpPr txBox="1"/>
              <p:nvPr/>
            </p:nvSpPr>
            <p:spPr>
              <a:xfrm>
                <a:off x="654160" y="1752918"/>
                <a:ext cx="1130438" cy="338554"/>
              </a:xfrm>
              <a:prstGeom prst="rect">
                <a:avLst/>
              </a:prstGeom>
              <a:noFill/>
            </p:spPr>
            <p:txBody>
              <a:bodyPr wrap="none" rtlCol="0">
                <a:spAutoFit/>
              </a:bodyPr>
              <a:lstStyle/>
              <a:p>
                <a:r>
                  <a:rPr lang="en-US" altLang="ko-KR" sz="1600" b="1" dirty="0">
                    <a:latin typeface="Arial" panose="020B0604020202020204" pitchFamily="34" charset="0"/>
                    <a:cs typeface="Arial" panose="020B0604020202020204" pitchFamily="34" charset="0"/>
                  </a:rPr>
                  <a:t>Substrate</a:t>
                </a:r>
                <a:endParaRPr lang="ko-KR" altLang="en-US" sz="1600" b="1" dirty="0">
                  <a:latin typeface="Arial" panose="020B0604020202020204" pitchFamily="34" charset="0"/>
                  <a:cs typeface="Arial" panose="020B0604020202020204" pitchFamily="34" charset="0"/>
                </a:endParaRPr>
              </a:p>
            </p:txBody>
          </p:sp>
          <p:grpSp>
            <p:nvGrpSpPr>
              <p:cNvPr id="202" name="그룹 201">
                <a:extLst>
                  <a:ext uri="{FF2B5EF4-FFF2-40B4-BE49-F238E27FC236}">
                    <a16:creationId xmlns:a16="http://schemas.microsoft.com/office/drawing/2014/main" id="{54C9DEA7-C78A-4A90-B278-8C814E380828}"/>
                  </a:ext>
                </a:extLst>
              </p:cNvPr>
              <p:cNvGrpSpPr/>
              <p:nvPr/>
            </p:nvGrpSpPr>
            <p:grpSpPr>
              <a:xfrm>
                <a:off x="1018412" y="4644956"/>
                <a:ext cx="1042169" cy="1042169"/>
                <a:chOff x="8456388" y="23869822"/>
                <a:chExt cx="1063607" cy="1063607"/>
              </a:xfrm>
              <a:solidFill>
                <a:srgbClr val="20A3FC"/>
              </a:solidFill>
            </p:grpSpPr>
            <p:sp>
              <p:nvSpPr>
                <p:cNvPr id="209" name="타원 208">
                  <a:extLst>
                    <a:ext uri="{FF2B5EF4-FFF2-40B4-BE49-F238E27FC236}">
                      <a16:creationId xmlns:a16="http://schemas.microsoft.com/office/drawing/2014/main" id="{7A6D0536-9AAD-4AE6-9DC5-1DF27F7E3C5C}"/>
                    </a:ext>
                  </a:extLst>
                </p:cNvPr>
                <p:cNvSpPr/>
                <p:nvPr/>
              </p:nvSpPr>
              <p:spPr>
                <a:xfrm>
                  <a:off x="8456388" y="23869822"/>
                  <a:ext cx="1063607" cy="1063607"/>
                </a:xfrm>
                <a:prstGeom prst="ellipse">
                  <a:avLst/>
                </a:prstGeom>
                <a:solidFill>
                  <a:srgbClr val="FF983B"/>
                </a:solidFill>
                <a:ln>
                  <a:noFill/>
                </a:ln>
                <a:scene3d>
                  <a:camera prst="orthographicFront">
                    <a:rot lat="16870155" lon="1578336" rev="19995374"/>
                  </a:camera>
                  <a:lightRig rig="harsh" dir="t">
                    <a:rot lat="0" lon="0" rev="16200000"/>
                  </a:lightRig>
                </a:scene3d>
                <a:sp3d extrusionH="31750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891" dirty="0"/>
                </a:p>
              </p:txBody>
            </p:sp>
            <p:sp>
              <p:nvSpPr>
                <p:cNvPr id="210" name="TextBox 209">
                  <a:extLst>
                    <a:ext uri="{FF2B5EF4-FFF2-40B4-BE49-F238E27FC236}">
                      <a16:creationId xmlns:a16="http://schemas.microsoft.com/office/drawing/2014/main" id="{4651907D-FFA8-478B-AD70-1935E05349C5}"/>
                    </a:ext>
                  </a:extLst>
                </p:cNvPr>
                <p:cNvSpPr txBox="1"/>
                <p:nvPr/>
              </p:nvSpPr>
              <p:spPr>
                <a:xfrm>
                  <a:off x="8667376" y="24459670"/>
                  <a:ext cx="641631" cy="345518"/>
                </a:xfrm>
                <a:prstGeom prst="rect">
                  <a:avLst/>
                </a:prstGeom>
                <a:noFill/>
              </p:spPr>
              <p:txBody>
                <a:bodyPr wrap="none" rtlCol="0">
                  <a:spAutoFit/>
                </a:bodyPr>
                <a:lstStyle/>
                <a:p>
                  <a:r>
                    <a:rPr lang="en-US" altLang="ko-KR" sz="1600" b="1" dirty="0">
                      <a:latin typeface="Arial" panose="020B0604020202020204" pitchFamily="34" charset="0"/>
                      <a:cs typeface="Arial" panose="020B0604020202020204" pitchFamily="34" charset="0"/>
                    </a:rPr>
                    <a:t>SCO</a:t>
                  </a:r>
                  <a:endParaRPr lang="en-US" altLang="ko-KR" sz="1600" b="1" baseline="-25000" dirty="0">
                    <a:latin typeface="Arial" panose="020B0604020202020204" pitchFamily="34" charset="0"/>
                    <a:cs typeface="Arial" panose="020B0604020202020204" pitchFamily="34" charset="0"/>
                  </a:endParaRPr>
                </a:p>
              </p:txBody>
            </p:sp>
          </p:grpSp>
          <p:grpSp>
            <p:nvGrpSpPr>
              <p:cNvPr id="203" name="그룹 202">
                <a:extLst>
                  <a:ext uri="{FF2B5EF4-FFF2-40B4-BE49-F238E27FC236}">
                    <a16:creationId xmlns:a16="http://schemas.microsoft.com/office/drawing/2014/main" id="{782D4EF9-4092-480D-84FC-55D5A95435A0}"/>
                  </a:ext>
                </a:extLst>
              </p:cNvPr>
              <p:cNvGrpSpPr/>
              <p:nvPr/>
            </p:nvGrpSpPr>
            <p:grpSpPr>
              <a:xfrm>
                <a:off x="3167940" y="4644956"/>
                <a:ext cx="1042169" cy="1042169"/>
                <a:chOff x="8513295" y="23869822"/>
                <a:chExt cx="1063607" cy="1063607"/>
              </a:xfrm>
              <a:solidFill>
                <a:srgbClr val="FF983B"/>
              </a:solidFill>
            </p:grpSpPr>
            <p:sp>
              <p:nvSpPr>
                <p:cNvPr id="207" name="타원 206">
                  <a:extLst>
                    <a:ext uri="{FF2B5EF4-FFF2-40B4-BE49-F238E27FC236}">
                      <a16:creationId xmlns:a16="http://schemas.microsoft.com/office/drawing/2014/main" id="{E0C61F4E-0AEB-4E76-9EDD-291DE3583E2C}"/>
                    </a:ext>
                  </a:extLst>
                </p:cNvPr>
                <p:cNvSpPr/>
                <p:nvPr/>
              </p:nvSpPr>
              <p:spPr>
                <a:xfrm>
                  <a:off x="8513295" y="23869822"/>
                  <a:ext cx="1063607" cy="1063607"/>
                </a:xfrm>
                <a:prstGeom prst="ellipse">
                  <a:avLst/>
                </a:prstGeom>
                <a:solidFill>
                  <a:srgbClr val="7AC745"/>
                </a:solidFill>
                <a:ln>
                  <a:noFill/>
                </a:ln>
                <a:scene3d>
                  <a:camera prst="orthographicFront">
                    <a:rot lat="16870155" lon="1578336" rev="19995374"/>
                  </a:camera>
                  <a:lightRig rig="harsh" dir="t">
                    <a:rot lat="0" lon="0" rev="16200000"/>
                  </a:lightRig>
                </a:scene3d>
                <a:sp3d extrusionH="31750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891" dirty="0"/>
                </a:p>
              </p:txBody>
            </p:sp>
            <p:sp>
              <p:nvSpPr>
                <p:cNvPr id="208" name="TextBox 207">
                  <a:extLst>
                    <a:ext uri="{FF2B5EF4-FFF2-40B4-BE49-F238E27FC236}">
                      <a16:creationId xmlns:a16="http://schemas.microsoft.com/office/drawing/2014/main" id="{32F9C31F-C154-453B-974E-F783E6259CAC}"/>
                    </a:ext>
                  </a:extLst>
                </p:cNvPr>
                <p:cNvSpPr txBox="1"/>
                <p:nvPr/>
              </p:nvSpPr>
              <p:spPr>
                <a:xfrm>
                  <a:off x="8724283" y="24459670"/>
                  <a:ext cx="641631" cy="345518"/>
                </a:xfrm>
                <a:prstGeom prst="rect">
                  <a:avLst/>
                </a:prstGeom>
                <a:noFill/>
              </p:spPr>
              <p:txBody>
                <a:bodyPr wrap="none" rtlCol="0">
                  <a:spAutoFit/>
                </a:bodyPr>
                <a:lstStyle/>
                <a:p>
                  <a:r>
                    <a:rPr lang="en-US" altLang="ko-KR" sz="1600" b="1" dirty="0">
                      <a:latin typeface="Arial" panose="020B0604020202020204" pitchFamily="34" charset="0"/>
                      <a:cs typeface="Arial" panose="020B0604020202020204" pitchFamily="34" charset="0"/>
                    </a:rPr>
                    <a:t>SRO</a:t>
                  </a:r>
                  <a:endParaRPr lang="en-US" altLang="ko-KR" sz="1600" b="1" baseline="-25000" dirty="0">
                    <a:latin typeface="Arial" panose="020B0604020202020204" pitchFamily="34" charset="0"/>
                    <a:cs typeface="Arial" panose="020B0604020202020204" pitchFamily="34" charset="0"/>
                  </a:endParaRPr>
                </a:p>
              </p:txBody>
            </p:sp>
          </p:grpSp>
          <p:sp>
            <p:nvSpPr>
              <p:cNvPr id="204" name="원호 203">
                <a:extLst>
                  <a:ext uri="{FF2B5EF4-FFF2-40B4-BE49-F238E27FC236}">
                    <a16:creationId xmlns:a16="http://schemas.microsoft.com/office/drawing/2014/main" id="{8FF5E849-F4E8-4B1D-AD8C-00EDF06BDE80}"/>
                  </a:ext>
                </a:extLst>
              </p:cNvPr>
              <p:cNvSpPr/>
              <p:nvPr/>
            </p:nvSpPr>
            <p:spPr>
              <a:xfrm rot="8100000">
                <a:off x="2113498" y="4678495"/>
                <a:ext cx="906108" cy="906108"/>
              </a:xfrm>
              <a:prstGeom prst="arc">
                <a:avLst/>
              </a:prstGeom>
              <a:ln w="254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8891"/>
              </a:p>
            </p:txBody>
          </p:sp>
          <p:sp>
            <p:nvSpPr>
              <p:cNvPr id="205" name="원호 204">
                <a:extLst>
                  <a:ext uri="{FF2B5EF4-FFF2-40B4-BE49-F238E27FC236}">
                    <a16:creationId xmlns:a16="http://schemas.microsoft.com/office/drawing/2014/main" id="{8A25D40F-8FAB-4462-AB14-EB8D4CB2533A}"/>
                  </a:ext>
                </a:extLst>
              </p:cNvPr>
              <p:cNvSpPr/>
              <p:nvPr/>
            </p:nvSpPr>
            <p:spPr>
              <a:xfrm rot="17100000">
                <a:off x="1460998" y="4736785"/>
                <a:ext cx="759437" cy="641983"/>
              </a:xfrm>
              <a:prstGeom prst="arc">
                <a:avLst/>
              </a:prstGeom>
              <a:ln w="254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8891"/>
              </a:p>
            </p:txBody>
          </p:sp>
          <p:sp>
            <p:nvSpPr>
              <p:cNvPr id="206" name="원호 205">
                <a:extLst>
                  <a:ext uri="{FF2B5EF4-FFF2-40B4-BE49-F238E27FC236}">
                    <a16:creationId xmlns:a16="http://schemas.microsoft.com/office/drawing/2014/main" id="{5D867200-A86B-45F7-92D9-0B9B5C9BCA05}"/>
                  </a:ext>
                </a:extLst>
              </p:cNvPr>
              <p:cNvSpPr/>
              <p:nvPr/>
            </p:nvSpPr>
            <p:spPr>
              <a:xfrm>
                <a:off x="2871947" y="4676821"/>
                <a:ext cx="759437" cy="641983"/>
              </a:xfrm>
              <a:prstGeom prst="arc">
                <a:avLst/>
              </a:prstGeom>
              <a:ln w="254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8891"/>
              </a:p>
            </p:txBody>
          </p:sp>
          <p:cxnSp>
            <p:nvCxnSpPr>
              <p:cNvPr id="183" name="꺾인 연결선 18">
                <a:extLst>
                  <a:ext uri="{FF2B5EF4-FFF2-40B4-BE49-F238E27FC236}">
                    <a16:creationId xmlns:a16="http://schemas.microsoft.com/office/drawing/2014/main" id="{BB0DD71B-2512-48A6-B36A-BE6066868EFE}"/>
                  </a:ext>
                </a:extLst>
              </p:cNvPr>
              <p:cNvCxnSpPr/>
              <p:nvPr/>
            </p:nvCxnSpPr>
            <p:spPr>
              <a:xfrm rot="2066835" flipH="1">
                <a:off x="565437" y="2855991"/>
                <a:ext cx="367626" cy="303823"/>
              </a:xfrm>
              <a:prstGeom prst="bentConnector3">
                <a:avLst>
                  <a:gd name="adj1" fmla="val 5069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38" name="그룹 137">
            <a:extLst>
              <a:ext uri="{FF2B5EF4-FFF2-40B4-BE49-F238E27FC236}">
                <a16:creationId xmlns:a16="http://schemas.microsoft.com/office/drawing/2014/main" id="{40DA48F2-AD9C-EA53-466E-071DFFDBC9D4}"/>
              </a:ext>
            </a:extLst>
          </p:cNvPr>
          <p:cNvGrpSpPr/>
          <p:nvPr/>
        </p:nvGrpSpPr>
        <p:grpSpPr>
          <a:xfrm rot="5400000" flipH="1">
            <a:off x="5286796" y="3094382"/>
            <a:ext cx="851165" cy="352290"/>
            <a:chOff x="7675803" y="2507522"/>
            <a:chExt cx="2257962" cy="532095"/>
          </a:xfrm>
          <a:solidFill>
            <a:srgbClr val="C00000"/>
          </a:solidFill>
        </p:grpSpPr>
        <p:cxnSp>
          <p:nvCxnSpPr>
            <p:cNvPr id="139" name="직선 연결선 138">
              <a:extLst>
                <a:ext uri="{FF2B5EF4-FFF2-40B4-BE49-F238E27FC236}">
                  <a16:creationId xmlns:a16="http://schemas.microsoft.com/office/drawing/2014/main" id="{EF247BC4-9969-6469-12AA-A25807C22821}"/>
                </a:ext>
              </a:extLst>
            </p:cNvPr>
            <p:cNvCxnSpPr>
              <a:cxnSpLocks/>
            </p:cNvCxnSpPr>
            <p:nvPr/>
          </p:nvCxnSpPr>
          <p:spPr>
            <a:xfrm flipH="1">
              <a:off x="7750045" y="2987023"/>
              <a:ext cx="2177564" cy="0"/>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40" name="타원 139">
              <a:extLst>
                <a:ext uri="{FF2B5EF4-FFF2-40B4-BE49-F238E27FC236}">
                  <a16:creationId xmlns:a16="http://schemas.microsoft.com/office/drawing/2014/main" id="{6D45F993-2E10-3F88-7432-85CF999E83F6}"/>
                </a:ext>
              </a:extLst>
            </p:cNvPr>
            <p:cNvSpPr/>
            <p:nvPr/>
          </p:nvSpPr>
          <p:spPr>
            <a:xfrm>
              <a:off x="7675803" y="2934429"/>
              <a:ext cx="105188" cy="105188"/>
            </a:xfrm>
            <a:prstGeom prst="ellipse">
              <a:avLst/>
            </a:prstGeom>
            <a:grp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42" name="직선 연결선 141">
              <a:extLst>
                <a:ext uri="{FF2B5EF4-FFF2-40B4-BE49-F238E27FC236}">
                  <a16:creationId xmlns:a16="http://schemas.microsoft.com/office/drawing/2014/main" id="{F827A2D2-F575-6B9E-FE2A-FEEE2C415781}"/>
                </a:ext>
              </a:extLst>
            </p:cNvPr>
            <p:cNvCxnSpPr>
              <a:cxnSpLocks/>
            </p:cNvCxnSpPr>
            <p:nvPr/>
          </p:nvCxnSpPr>
          <p:spPr>
            <a:xfrm flipV="1">
              <a:off x="9933765" y="2507522"/>
              <a:ext cx="0" cy="506490"/>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3" name="타원 142">
            <a:extLst>
              <a:ext uri="{FF2B5EF4-FFF2-40B4-BE49-F238E27FC236}">
                <a16:creationId xmlns:a16="http://schemas.microsoft.com/office/drawing/2014/main" id="{98F11A19-7C68-8A26-D9C2-8A017CFDCBD6}"/>
              </a:ext>
            </a:extLst>
          </p:cNvPr>
          <p:cNvSpPr/>
          <p:nvPr/>
        </p:nvSpPr>
        <p:spPr>
          <a:xfrm flipH="1">
            <a:off x="5521636" y="3642452"/>
            <a:ext cx="105188" cy="10518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타원 174">
            <a:extLst>
              <a:ext uri="{FF2B5EF4-FFF2-40B4-BE49-F238E27FC236}">
                <a16:creationId xmlns:a16="http://schemas.microsoft.com/office/drawing/2014/main" id="{1C1E3E23-93BA-33AD-6890-BAA475F4D696}"/>
              </a:ext>
            </a:extLst>
          </p:cNvPr>
          <p:cNvSpPr/>
          <p:nvPr/>
        </p:nvSpPr>
        <p:spPr>
          <a:xfrm flipH="1">
            <a:off x="6970614" y="3747040"/>
            <a:ext cx="105188" cy="10518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9" name="정육면체 158">
            <a:extLst>
              <a:ext uri="{FF2B5EF4-FFF2-40B4-BE49-F238E27FC236}">
                <a16:creationId xmlns:a16="http://schemas.microsoft.com/office/drawing/2014/main" id="{63FA904E-FD79-33C0-EC5F-A5E63FD163A8}"/>
              </a:ext>
            </a:extLst>
          </p:cNvPr>
          <p:cNvSpPr/>
          <p:nvPr/>
        </p:nvSpPr>
        <p:spPr>
          <a:xfrm>
            <a:off x="5900400" y="2688931"/>
            <a:ext cx="1709695" cy="526826"/>
          </a:xfrm>
          <a:prstGeom prst="cube">
            <a:avLst>
              <a:gd name="adj" fmla="val 5221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latin typeface="Arial" panose="020B0604020202020204" pitchFamily="34" charset="0"/>
                <a:cs typeface="Arial" panose="020B0604020202020204" pitchFamily="34" charset="0"/>
              </a:rPr>
              <a:t>STO</a:t>
            </a:r>
            <a:endParaRPr lang="ko-KR" altLang="en-US" sz="1400" b="1" baseline="-25000" dirty="0">
              <a:latin typeface="Arial" panose="020B0604020202020204" pitchFamily="34" charset="0"/>
              <a:cs typeface="Arial" panose="020B0604020202020204" pitchFamily="34" charset="0"/>
            </a:endParaRPr>
          </a:p>
        </p:txBody>
      </p:sp>
      <p:sp>
        <p:nvSpPr>
          <p:cNvPr id="147" name="정육면체 146">
            <a:extLst>
              <a:ext uri="{FF2B5EF4-FFF2-40B4-BE49-F238E27FC236}">
                <a16:creationId xmlns:a16="http://schemas.microsoft.com/office/drawing/2014/main" id="{15911235-F048-431F-0174-649222A51366}"/>
              </a:ext>
            </a:extLst>
          </p:cNvPr>
          <p:cNvSpPr/>
          <p:nvPr/>
        </p:nvSpPr>
        <p:spPr>
          <a:xfrm>
            <a:off x="5900399" y="2448836"/>
            <a:ext cx="1709697" cy="526826"/>
          </a:xfrm>
          <a:prstGeom prst="cube">
            <a:avLst>
              <a:gd name="adj" fmla="val 52214"/>
            </a:avLst>
          </a:prstGeom>
          <a:solidFill>
            <a:srgbClr val="FF9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latin typeface="Arial" panose="020B0604020202020204" pitchFamily="34" charset="0"/>
                <a:cs typeface="Arial" panose="020B0604020202020204" pitchFamily="34" charset="0"/>
              </a:rPr>
              <a:t>SRO</a:t>
            </a:r>
            <a:endParaRPr lang="ko-KR" altLang="en-US" sz="1400" b="1" baseline="-25000" dirty="0">
              <a:latin typeface="Arial" panose="020B0604020202020204" pitchFamily="34" charset="0"/>
              <a:cs typeface="Arial" panose="020B0604020202020204" pitchFamily="34" charset="0"/>
            </a:endParaRPr>
          </a:p>
        </p:txBody>
      </p:sp>
      <p:sp>
        <p:nvSpPr>
          <p:cNvPr id="151" name="정육면체 150">
            <a:extLst>
              <a:ext uri="{FF2B5EF4-FFF2-40B4-BE49-F238E27FC236}">
                <a16:creationId xmlns:a16="http://schemas.microsoft.com/office/drawing/2014/main" id="{C9EA721F-6711-B878-3DC0-27C72AAA1EB5}"/>
              </a:ext>
            </a:extLst>
          </p:cNvPr>
          <p:cNvSpPr/>
          <p:nvPr/>
        </p:nvSpPr>
        <p:spPr>
          <a:xfrm>
            <a:off x="5900399" y="2211625"/>
            <a:ext cx="1709697" cy="526826"/>
          </a:xfrm>
          <a:prstGeom prst="cube">
            <a:avLst>
              <a:gd name="adj" fmla="val 52214"/>
            </a:avLst>
          </a:prstGeom>
          <a:solidFill>
            <a:srgbClr val="7AC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latin typeface="Arial" panose="020B0604020202020204" pitchFamily="34" charset="0"/>
                <a:cs typeface="Arial" panose="020B0604020202020204" pitchFamily="34" charset="0"/>
              </a:rPr>
              <a:t>SCO</a:t>
            </a:r>
            <a:r>
              <a:rPr lang="en-US" altLang="ko-KR" sz="1400" b="1" baseline="-25000" dirty="0">
                <a:latin typeface="Arial" panose="020B0604020202020204" pitchFamily="34" charset="0"/>
                <a:cs typeface="Arial" panose="020B0604020202020204" pitchFamily="34" charset="0"/>
              </a:rPr>
              <a:t>2.5</a:t>
            </a:r>
            <a:endParaRPr lang="ko-KR" altLang="en-US" sz="1400" b="1" baseline="-25000" dirty="0">
              <a:latin typeface="Arial" panose="020B0604020202020204" pitchFamily="34" charset="0"/>
              <a:cs typeface="Arial" panose="020B0604020202020204" pitchFamily="34" charset="0"/>
            </a:endParaRPr>
          </a:p>
        </p:txBody>
      </p:sp>
      <p:grpSp>
        <p:nvGrpSpPr>
          <p:cNvPr id="154" name="그룹 153">
            <a:extLst>
              <a:ext uri="{FF2B5EF4-FFF2-40B4-BE49-F238E27FC236}">
                <a16:creationId xmlns:a16="http://schemas.microsoft.com/office/drawing/2014/main" id="{9592DE64-967E-D2F9-F990-8B4C7236A723}"/>
              </a:ext>
            </a:extLst>
          </p:cNvPr>
          <p:cNvGrpSpPr/>
          <p:nvPr/>
        </p:nvGrpSpPr>
        <p:grpSpPr>
          <a:xfrm rot="5400000">
            <a:off x="6592079" y="4226511"/>
            <a:ext cx="1161998" cy="335338"/>
            <a:chOff x="7750045" y="2507521"/>
            <a:chExt cx="2183719" cy="506491"/>
          </a:xfrm>
          <a:solidFill>
            <a:srgbClr val="C00000"/>
          </a:solidFill>
        </p:grpSpPr>
        <p:cxnSp>
          <p:nvCxnSpPr>
            <p:cNvPr id="156" name="직선 연결선 155">
              <a:extLst>
                <a:ext uri="{FF2B5EF4-FFF2-40B4-BE49-F238E27FC236}">
                  <a16:creationId xmlns:a16="http://schemas.microsoft.com/office/drawing/2014/main" id="{B6847948-D2B6-CDC0-9051-4AEA605661FA}"/>
                </a:ext>
              </a:extLst>
            </p:cNvPr>
            <p:cNvCxnSpPr>
              <a:cxnSpLocks/>
            </p:cNvCxnSpPr>
            <p:nvPr/>
          </p:nvCxnSpPr>
          <p:spPr>
            <a:xfrm flipH="1">
              <a:off x="7750045" y="2987023"/>
              <a:ext cx="2177564" cy="0"/>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8" name="직선 연결선 157">
              <a:extLst>
                <a:ext uri="{FF2B5EF4-FFF2-40B4-BE49-F238E27FC236}">
                  <a16:creationId xmlns:a16="http://schemas.microsoft.com/office/drawing/2014/main" id="{A1AE077D-093A-FA80-55AB-49EBE82E70B1}"/>
                </a:ext>
              </a:extLst>
            </p:cNvPr>
            <p:cNvCxnSpPr>
              <a:cxnSpLocks/>
            </p:cNvCxnSpPr>
            <p:nvPr/>
          </p:nvCxnSpPr>
          <p:spPr>
            <a:xfrm flipV="1">
              <a:off x="9933764" y="2507521"/>
              <a:ext cx="0" cy="506491"/>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62" name="정육면체 161">
            <a:extLst>
              <a:ext uri="{FF2B5EF4-FFF2-40B4-BE49-F238E27FC236}">
                <a16:creationId xmlns:a16="http://schemas.microsoft.com/office/drawing/2014/main" id="{9E33FB32-7DC0-C8CC-DE76-BF69B3703476}"/>
              </a:ext>
            </a:extLst>
          </p:cNvPr>
          <p:cNvSpPr/>
          <p:nvPr/>
        </p:nvSpPr>
        <p:spPr>
          <a:xfrm>
            <a:off x="7400408" y="5105018"/>
            <a:ext cx="1709695" cy="526826"/>
          </a:xfrm>
          <a:prstGeom prst="cube">
            <a:avLst>
              <a:gd name="adj" fmla="val 5221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latin typeface="Arial" panose="020B0604020202020204" pitchFamily="34" charset="0"/>
                <a:cs typeface="Arial" panose="020B0604020202020204" pitchFamily="34" charset="0"/>
              </a:rPr>
              <a:t>STO</a:t>
            </a:r>
            <a:endParaRPr lang="ko-KR" altLang="en-US" sz="1400" b="1" baseline="-25000" dirty="0">
              <a:latin typeface="Arial" panose="020B0604020202020204" pitchFamily="34" charset="0"/>
              <a:cs typeface="Arial" panose="020B0604020202020204" pitchFamily="34" charset="0"/>
            </a:endParaRPr>
          </a:p>
        </p:txBody>
      </p:sp>
      <p:sp>
        <p:nvSpPr>
          <p:cNvPr id="164" name="정육면체 163">
            <a:extLst>
              <a:ext uri="{FF2B5EF4-FFF2-40B4-BE49-F238E27FC236}">
                <a16:creationId xmlns:a16="http://schemas.microsoft.com/office/drawing/2014/main" id="{F7FF694C-82D7-6D99-72A9-DA48C996069D}"/>
              </a:ext>
            </a:extLst>
          </p:cNvPr>
          <p:cNvSpPr/>
          <p:nvPr/>
        </p:nvSpPr>
        <p:spPr>
          <a:xfrm>
            <a:off x="7400407" y="4853072"/>
            <a:ext cx="1709696" cy="526827"/>
          </a:xfrm>
          <a:prstGeom prst="cube">
            <a:avLst>
              <a:gd name="adj" fmla="val 52214"/>
            </a:avLst>
          </a:prstGeom>
          <a:solidFill>
            <a:srgbClr val="20A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latin typeface="Arial" panose="020B0604020202020204" pitchFamily="34" charset="0"/>
                <a:cs typeface="Arial" panose="020B0604020202020204" pitchFamily="34" charset="0"/>
              </a:rPr>
              <a:t>SAO</a:t>
            </a:r>
            <a:endParaRPr lang="ko-KR" altLang="en-US" sz="1400" b="1" baseline="-25000" dirty="0">
              <a:latin typeface="Arial" panose="020B0604020202020204" pitchFamily="34" charset="0"/>
              <a:cs typeface="Arial" panose="020B0604020202020204" pitchFamily="34" charset="0"/>
            </a:endParaRPr>
          </a:p>
        </p:txBody>
      </p:sp>
      <p:sp>
        <p:nvSpPr>
          <p:cNvPr id="166" name="정육면체 165">
            <a:extLst>
              <a:ext uri="{FF2B5EF4-FFF2-40B4-BE49-F238E27FC236}">
                <a16:creationId xmlns:a16="http://schemas.microsoft.com/office/drawing/2014/main" id="{6C91A69C-F261-3EAE-DF58-F51D3DCD7C3E}"/>
              </a:ext>
            </a:extLst>
          </p:cNvPr>
          <p:cNvSpPr/>
          <p:nvPr/>
        </p:nvSpPr>
        <p:spPr>
          <a:xfrm>
            <a:off x="7400407" y="4601127"/>
            <a:ext cx="1709696" cy="526827"/>
          </a:xfrm>
          <a:prstGeom prst="cube">
            <a:avLst>
              <a:gd name="adj" fmla="val 52214"/>
            </a:avLst>
          </a:prstGeom>
          <a:solidFill>
            <a:srgbClr val="FF9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latin typeface="Arial" panose="020B0604020202020204" pitchFamily="34" charset="0"/>
                <a:cs typeface="Arial" panose="020B0604020202020204" pitchFamily="34" charset="0"/>
              </a:rPr>
              <a:t>SRO</a:t>
            </a:r>
            <a:endParaRPr lang="ko-KR" altLang="en-US" sz="1400" b="1" baseline="-25000" dirty="0">
              <a:latin typeface="Arial" panose="020B0604020202020204" pitchFamily="34" charset="0"/>
              <a:cs typeface="Arial" panose="020B0604020202020204" pitchFamily="34" charset="0"/>
            </a:endParaRPr>
          </a:p>
        </p:txBody>
      </p:sp>
      <p:sp>
        <p:nvSpPr>
          <p:cNvPr id="167" name="정육면체 166">
            <a:extLst>
              <a:ext uri="{FF2B5EF4-FFF2-40B4-BE49-F238E27FC236}">
                <a16:creationId xmlns:a16="http://schemas.microsoft.com/office/drawing/2014/main" id="{7A5E6585-331E-05D9-CF45-69CEB40D8EFD}"/>
              </a:ext>
            </a:extLst>
          </p:cNvPr>
          <p:cNvSpPr/>
          <p:nvPr/>
        </p:nvSpPr>
        <p:spPr>
          <a:xfrm>
            <a:off x="7400407" y="4354094"/>
            <a:ext cx="1709696" cy="526827"/>
          </a:xfrm>
          <a:prstGeom prst="cube">
            <a:avLst>
              <a:gd name="adj" fmla="val 52214"/>
            </a:avLst>
          </a:prstGeom>
          <a:solidFill>
            <a:srgbClr val="7AC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latin typeface="Arial" panose="020B0604020202020204" pitchFamily="34" charset="0"/>
                <a:cs typeface="Arial" panose="020B0604020202020204" pitchFamily="34" charset="0"/>
              </a:rPr>
              <a:t>SCO</a:t>
            </a:r>
            <a:r>
              <a:rPr lang="en-US" altLang="ko-KR" sz="1400" b="1" baseline="-25000" dirty="0">
                <a:latin typeface="Arial" panose="020B0604020202020204" pitchFamily="34" charset="0"/>
                <a:cs typeface="Arial" panose="020B0604020202020204" pitchFamily="34" charset="0"/>
              </a:rPr>
              <a:t>2.5</a:t>
            </a:r>
            <a:endParaRPr lang="ko-KR" altLang="en-US" sz="1400" b="1" baseline="-25000" dirty="0">
              <a:latin typeface="Arial" panose="020B0604020202020204" pitchFamily="34" charset="0"/>
              <a:cs typeface="Arial" panose="020B0604020202020204" pitchFamily="34" charset="0"/>
            </a:endParaRPr>
          </a:p>
        </p:txBody>
      </p:sp>
      <p:sp>
        <p:nvSpPr>
          <p:cNvPr id="176" name="모서리가 둥근 직사각형 23">
            <a:extLst>
              <a:ext uri="{FF2B5EF4-FFF2-40B4-BE49-F238E27FC236}">
                <a16:creationId xmlns:a16="http://schemas.microsoft.com/office/drawing/2014/main" id="{EC350307-9D6F-6269-2ED8-BFA382FF3147}"/>
              </a:ext>
            </a:extLst>
          </p:cNvPr>
          <p:cNvSpPr/>
          <p:nvPr/>
        </p:nvSpPr>
        <p:spPr>
          <a:xfrm>
            <a:off x="9819355" y="2785486"/>
            <a:ext cx="2120842" cy="1856858"/>
          </a:xfrm>
          <a:prstGeom prst="roundRect">
            <a:avLst>
              <a:gd name="adj" fmla="val 3266"/>
            </a:avLst>
          </a:pr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solidFill>
                <a:srgbClr val="C00000"/>
              </a:solidFill>
              <a:latin typeface="Calibri" panose="020F0502020204030204" pitchFamily="34" charset="0"/>
              <a:cs typeface="Calibri" panose="020F0502020204030204" pitchFamily="34" charset="0"/>
            </a:endParaRPr>
          </a:p>
        </p:txBody>
      </p:sp>
      <p:sp>
        <p:nvSpPr>
          <p:cNvPr id="178" name="정육면체 177">
            <a:extLst>
              <a:ext uri="{FF2B5EF4-FFF2-40B4-BE49-F238E27FC236}">
                <a16:creationId xmlns:a16="http://schemas.microsoft.com/office/drawing/2014/main" id="{F66A9374-4D12-4227-AA9D-34632D8DAD8C}"/>
              </a:ext>
            </a:extLst>
          </p:cNvPr>
          <p:cNvSpPr/>
          <p:nvPr/>
        </p:nvSpPr>
        <p:spPr>
          <a:xfrm>
            <a:off x="9996083" y="3692519"/>
            <a:ext cx="1709695" cy="526826"/>
          </a:xfrm>
          <a:prstGeom prst="cube">
            <a:avLst>
              <a:gd name="adj" fmla="val 5221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latin typeface="Arial" panose="020B0604020202020204" pitchFamily="34" charset="0"/>
                <a:cs typeface="Arial" panose="020B0604020202020204" pitchFamily="34" charset="0"/>
              </a:rPr>
              <a:t>Si</a:t>
            </a:r>
            <a:endParaRPr lang="ko-KR" altLang="en-US" sz="1400" b="1" baseline="-25000" dirty="0">
              <a:latin typeface="Arial" panose="020B0604020202020204" pitchFamily="34" charset="0"/>
              <a:cs typeface="Arial" panose="020B0604020202020204" pitchFamily="34" charset="0"/>
            </a:endParaRPr>
          </a:p>
        </p:txBody>
      </p:sp>
      <p:grpSp>
        <p:nvGrpSpPr>
          <p:cNvPr id="179" name="그룹 178">
            <a:extLst>
              <a:ext uri="{FF2B5EF4-FFF2-40B4-BE49-F238E27FC236}">
                <a16:creationId xmlns:a16="http://schemas.microsoft.com/office/drawing/2014/main" id="{5404A8D8-0B08-6184-89ED-1E93652D6B20}"/>
              </a:ext>
            </a:extLst>
          </p:cNvPr>
          <p:cNvGrpSpPr/>
          <p:nvPr/>
        </p:nvGrpSpPr>
        <p:grpSpPr>
          <a:xfrm>
            <a:off x="9996082" y="3207939"/>
            <a:ext cx="1709700" cy="775907"/>
            <a:chOff x="13152966" y="23474094"/>
            <a:chExt cx="1439584" cy="660513"/>
          </a:xfrm>
        </p:grpSpPr>
        <p:sp>
          <p:nvSpPr>
            <p:cNvPr id="181" name="정육면체 180">
              <a:extLst>
                <a:ext uri="{FF2B5EF4-FFF2-40B4-BE49-F238E27FC236}">
                  <a16:creationId xmlns:a16="http://schemas.microsoft.com/office/drawing/2014/main" id="{6E37B5FA-010A-F94D-B9EB-21533F903A68}"/>
                </a:ext>
              </a:extLst>
            </p:cNvPr>
            <p:cNvSpPr/>
            <p:nvPr/>
          </p:nvSpPr>
          <p:spPr>
            <a:xfrm>
              <a:off x="13152966" y="23686130"/>
              <a:ext cx="1439581" cy="448477"/>
            </a:xfrm>
            <a:prstGeom prst="cube">
              <a:avLst>
                <a:gd name="adj" fmla="val 52214"/>
              </a:avLst>
            </a:prstGeom>
            <a:solidFill>
              <a:srgbClr val="FF9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latin typeface="Arial" panose="020B0604020202020204" pitchFamily="34" charset="0"/>
                  <a:cs typeface="Arial" panose="020B0604020202020204" pitchFamily="34" charset="0"/>
                </a:rPr>
                <a:t>SRO</a:t>
              </a:r>
              <a:endParaRPr lang="ko-KR" altLang="en-US" sz="1400" b="1" baseline="-25000" dirty="0">
                <a:latin typeface="Arial" panose="020B0604020202020204" pitchFamily="34" charset="0"/>
                <a:cs typeface="Arial" panose="020B0604020202020204" pitchFamily="34" charset="0"/>
              </a:endParaRPr>
            </a:p>
          </p:txBody>
        </p:sp>
        <p:sp>
          <p:nvSpPr>
            <p:cNvPr id="232" name="정육면체 231">
              <a:extLst>
                <a:ext uri="{FF2B5EF4-FFF2-40B4-BE49-F238E27FC236}">
                  <a16:creationId xmlns:a16="http://schemas.microsoft.com/office/drawing/2014/main" id="{3C11B17A-DF58-8D48-57B1-46516722F68A}"/>
                </a:ext>
              </a:extLst>
            </p:cNvPr>
            <p:cNvSpPr/>
            <p:nvPr/>
          </p:nvSpPr>
          <p:spPr>
            <a:xfrm>
              <a:off x="13152969" y="23474094"/>
              <a:ext cx="1439581" cy="448477"/>
            </a:xfrm>
            <a:prstGeom prst="cube">
              <a:avLst>
                <a:gd name="adj" fmla="val 52214"/>
              </a:avLst>
            </a:prstGeom>
            <a:solidFill>
              <a:srgbClr val="7AC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latin typeface="Arial" panose="020B0604020202020204" pitchFamily="34" charset="0"/>
                  <a:cs typeface="Arial" panose="020B0604020202020204" pitchFamily="34" charset="0"/>
                </a:rPr>
                <a:t>SCO</a:t>
              </a:r>
              <a:r>
                <a:rPr lang="en-US" altLang="ko-KR" sz="1400" b="1" baseline="-25000" dirty="0">
                  <a:latin typeface="Arial" panose="020B0604020202020204" pitchFamily="34" charset="0"/>
                  <a:cs typeface="Arial" panose="020B0604020202020204" pitchFamily="34" charset="0"/>
                </a:rPr>
                <a:t>2.5</a:t>
              </a:r>
              <a:endParaRPr lang="ko-KR" altLang="en-US" sz="1400" b="1" baseline="-25000" dirty="0">
                <a:latin typeface="Arial" panose="020B0604020202020204" pitchFamily="34" charset="0"/>
                <a:cs typeface="Arial" panose="020B0604020202020204" pitchFamily="34" charset="0"/>
              </a:endParaRPr>
            </a:p>
          </p:txBody>
        </p:sp>
      </p:grpSp>
      <p:grpSp>
        <p:nvGrpSpPr>
          <p:cNvPr id="5" name="그룹 4">
            <a:extLst>
              <a:ext uri="{FF2B5EF4-FFF2-40B4-BE49-F238E27FC236}">
                <a16:creationId xmlns:a16="http://schemas.microsoft.com/office/drawing/2014/main" id="{6B7E1F56-248A-D1CB-A8B5-0D18A3177A40}"/>
              </a:ext>
            </a:extLst>
          </p:cNvPr>
          <p:cNvGrpSpPr/>
          <p:nvPr/>
        </p:nvGrpSpPr>
        <p:grpSpPr>
          <a:xfrm>
            <a:off x="4443245" y="1806238"/>
            <a:ext cx="4491395" cy="4599115"/>
            <a:chOff x="421851" y="1088010"/>
            <a:chExt cx="4491395" cy="4599115"/>
          </a:xfrm>
        </p:grpSpPr>
        <p:grpSp>
          <p:nvGrpSpPr>
            <p:cNvPr id="6" name="그룹 5">
              <a:extLst>
                <a:ext uri="{FF2B5EF4-FFF2-40B4-BE49-F238E27FC236}">
                  <a16:creationId xmlns:a16="http://schemas.microsoft.com/office/drawing/2014/main" id="{9B968931-2D90-98D8-6407-151CB313A7A6}"/>
                </a:ext>
              </a:extLst>
            </p:cNvPr>
            <p:cNvGrpSpPr/>
            <p:nvPr/>
          </p:nvGrpSpPr>
          <p:grpSpPr>
            <a:xfrm>
              <a:off x="1737646" y="1088010"/>
              <a:ext cx="1694888" cy="1694888"/>
              <a:chOff x="2138992" y="934734"/>
              <a:chExt cx="1694888" cy="1694888"/>
            </a:xfrm>
          </p:grpSpPr>
          <p:sp>
            <p:nvSpPr>
              <p:cNvPr id="46" name="직사각형 45">
                <a:extLst>
                  <a:ext uri="{FF2B5EF4-FFF2-40B4-BE49-F238E27FC236}">
                    <a16:creationId xmlns:a16="http://schemas.microsoft.com/office/drawing/2014/main" id="{B7658C0E-A747-364D-5FB9-FD4C1ED5F794}"/>
                  </a:ext>
                </a:extLst>
              </p:cNvPr>
              <p:cNvSpPr/>
              <p:nvPr/>
            </p:nvSpPr>
            <p:spPr>
              <a:xfrm>
                <a:off x="2473549" y="2043072"/>
                <a:ext cx="941571" cy="11149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200">
                  <a:latin typeface="Arial" panose="020B0604020202020204" pitchFamily="34" charset="0"/>
                  <a:cs typeface="Arial" panose="020B0604020202020204" pitchFamily="34" charset="0"/>
                </a:endParaRPr>
              </a:p>
            </p:txBody>
          </p:sp>
          <p:sp>
            <p:nvSpPr>
              <p:cNvPr id="47" name="타원 46">
                <a:extLst>
                  <a:ext uri="{FF2B5EF4-FFF2-40B4-BE49-F238E27FC236}">
                    <a16:creationId xmlns:a16="http://schemas.microsoft.com/office/drawing/2014/main" id="{67FB5FAD-CD24-7BCF-7A7B-88BED7DF012C}"/>
                  </a:ext>
                </a:extLst>
              </p:cNvPr>
              <p:cNvSpPr/>
              <p:nvPr/>
            </p:nvSpPr>
            <p:spPr>
              <a:xfrm>
                <a:off x="2138992" y="934734"/>
                <a:ext cx="1694888" cy="1694888"/>
              </a:xfrm>
              <a:prstGeom prst="ellipse">
                <a:avLst/>
              </a:prstGeom>
              <a:solidFill>
                <a:srgbClr val="AEAEAE"/>
              </a:solidFill>
              <a:ln>
                <a:noFill/>
              </a:ln>
              <a:scene3d>
                <a:camera prst="orthographicFront">
                  <a:rot lat="0" lon="16199975" rev="5400000"/>
                </a:camera>
                <a:lightRig rig="harsh" dir="t"/>
              </a:scene3d>
              <a:sp3d extrusionH="2794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grpSp>
        <p:grpSp>
          <p:nvGrpSpPr>
            <p:cNvPr id="7" name="그룹 6">
              <a:extLst>
                <a:ext uri="{FF2B5EF4-FFF2-40B4-BE49-F238E27FC236}">
                  <a16:creationId xmlns:a16="http://schemas.microsoft.com/office/drawing/2014/main" id="{1D5C9258-F7B8-D41A-65EA-D0169913698F}"/>
                </a:ext>
              </a:extLst>
            </p:cNvPr>
            <p:cNvGrpSpPr/>
            <p:nvPr/>
          </p:nvGrpSpPr>
          <p:grpSpPr>
            <a:xfrm>
              <a:off x="421851" y="1752918"/>
              <a:ext cx="4491395" cy="3934207"/>
              <a:chOff x="421851" y="1752918"/>
              <a:chExt cx="4491395" cy="3934207"/>
            </a:xfrm>
          </p:grpSpPr>
          <p:grpSp>
            <p:nvGrpSpPr>
              <p:cNvPr id="8" name="그룹 7">
                <a:extLst>
                  <a:ext uri="{FF2B5EF4-FFF2-40B4-BE49-F238E27FC236}">
                    <a16:creationId xmlns:a16="http://schemas.microsoft.com/office/drawing/2014/main" id="{EACF9C8A-AA5F-87B5-29A4-AB94EF73F862}"/>
                  </a:ext>
                </a:extLst>
              </p:cNvPr>
              <p:cNvGrpSpPr/>
              <p:nvPr/>
            </p:nvGrpSpPr>
            <p:grpSpPr>
              <a:xfrm>
                <a:off x="2064006" y="3992744"/>
                <a:ext cx="1042169" cy="1042169"/>
                <a:chOff x="8491654" y="23869822"/>
                <a:chExt cx="1063607" cy="1063607"/>
              </a:xfrm>
            </p:grpSpPr>
            <p:sp>
              <p:nvSpPr>
                <p:cNvPr id="44" name="타원 43">
                  <a:extLst>
                    <a:ext uri="{FF2B5EF4-FFF2-40B4-BE49-F238E27FC236}">
                      <a16:creationId xmlns:a16="http://schemas.microsoft.com/office/drawing/2014/main" id="{3CB2F55D-B2FB-6AD3-AEED-897ACD0A6254}"/>
                    </a:ext>
                  </a:extLst>
                </p:cNvPr>
                <p:cNvSpPr/>
                <p:nvPr/>
              </p:nvSpPr>
              <p:spPr>
                <a:xfrm>
                  <a:off x="8491654" y="23869822"/>
                  <a:ext cx="1063607" cy="1063607"/>
                </a:xfrm>
                <a:prstGeom prst="ellipse">
                  <a:avLst/>
                </a:prstGeom>
                <a:solidFill>
                  <a:srgbClr val="D9D9ED"/>
                </a:solidFill>
                <a:ln>
                  <a:noFill/>
                </a:ln>
                <a:scene3d>
                  <a:camera prst="orthographicFront">
                    <a:rot lat="16870155" lon="1578336" rev="19995374"/>
                  </a:camera>
                  <a:lightRig rig="harsh" dir="t">
                    <a:rot lat="0" lon="0" rev="16200000"/>
                  </a:lightRig>
                </a:scene3d>
                <a:sp3d extrusionH="31750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891" dirty="0"/>
                </a:p>
              </p:txBody>
            </p:sp>
            <p:sp>
              <p:nvSpPr>
                <p:cNvPr id="45" name="TextBox 44">
                  <a:extLst>
                    <a:ext uri="{FF2B5EF4-FFF2-40B4-BE49-F238E27FC236}">
                      <a16:creationId xmlns:a16="http://schemas.microsoft.com/office/drawing/2014/main" id="{A0581D17-52D7-239B-D0CE-E87D2A9AFF65}"/>
                    </a:ext>
                  </a:extLst>
                </p:cNvPr>
                <p:cNvSpPr txBox="1"/>
                <p:nvPr/>
              </p:nvSpPr>
              <p:spPr>
                <a:xfrm>
                  <a:off x="8708368" y="24459670"/>
                  <a:ext cx="641631" cy="345518"/>
                </a:xfrm>
                <a:prstGeom prst="rect">
                  <a:avLst/>
                </a:prstGeom>
                <a:noFill/>
              </p:spPr>
              <p:txBody>
                <a:bodyPr wrap="none" rtlCol="0">
                  <a:spAutoFit/>
                </a:bodyPr>
                <a:lstStyle/>
                <a:p>
                  <a:r>
                    <a:rPr lang="en-US" altLang="ko-KR" sz="1600" b="1" dirty="0">
                      <a:latin typeface="Arial" panose="020B0604020202020204" pitchFamily="34" charset="0"/>
                      <a:cs typeface="Arial" panose="020B0604020202020204" pitchFamily="34" charset="0"/>
                    </a:rPr>
                    <a:t>SAO</a:t>
                  </a:r>
                  <a:endParaRPr lang="ko-KR" altLang="en-US" sz="1600" b="1" baseline="-25000" dirty="0">
                    <a:latin typeface="Arial" panose="020B0604020202020204" pitchFamily="34" charset="0"/>
                    <a:cs typeface="Arial" panose="020B0604020202020204" pitchFamily="34" charset="0"/>
                  </a:endParaRPr>
                </a:p>
              </p:txBody>
            </p:sp>
          </p:grpSp>
          <p:sp>
            <p:nvSpPr>
              <p:cNvPr id="9" name="타원 8">
                <a:extLst>
                  <a:ext uri="{FF2B5EF4-FFF2-40B4-BE49-F238E27FC236}">
                    <a16:creationId xmlns:a16="http://schemas.microsoft.com/office/drawing/2014/main" id="{C7CAD8DD-54D2-4095-CA9A-C35059E51353}"/>
                  </a:ext>
                </a:extLst>
              </p:cNvPr>
              <p:cNvSpPr/>
              <p:nvPr/>
            </p:nvSpPr>
            <p:spPr>
              <a:xfrm>
                <a:off x="2102453" y="2361429"/>
                <a:ext cx="965275" cy="2092628"/>
              </a:xfrm>
              <a:prstGeom prst="ellipse">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200" dirty="0">
                  <a:latin typeface="Arial" panose="020B0604020202020204" pitchFamily="34" charset="0"/>
                  <a:cs typeface="Arial" panose="020B0604020202020204" pitchFamily="34" charset="0"/>
                </a:endParaRPr>
              </a:p>
            </p:txBody>
          </p:sp>
          <p:sp>
            <p:nvSpPr>
              <p:cNvPr id="10" name="타원 9">
                <a:extLst>
                  <a:ext uri="{FF2B5EF4-FFF2-40B4-BE49-F238E27FC236}">
                    <a16:creationId xmlns:a16="http://schemas.microsoft.com/office/drawing/2014/main" id="{BD6CEE0A-1442-E0EB-99EE-C9AC23D1D7D1}"/>
                  </a:ext>
                </a:extLst>
              </p:cNvPr>
              <p:cNvSpPr/>
              <p:nvPr/>
            </p:nvSpPr>
            <p:spPr>
              <a:xfrm>
                <a:off x="2222476" y="2936478"/>
                <a:ext cx="725228" cy="1572223"/>
              </a:xfrm>
              <a:prstGeom prst="ellipse">
                <a:avLst/>
              </a:prstGeom>
              <a:gradFill>
                <a:gsLst>
                  <a:gs pos="100000">
                    <a:schemeClr val="accent6">
                      <a:lumMod val="60000"/>
                      <a:lumOff val="40000"/>
                    </a:schemeClr>
                  </a:gs>
                  <a:gs pos="90000">
                    <a:srgbClr val="2E5D98"/>
                  </a:gs>
                  <a:gs pos="0">
                    <a:schemeClr val="accent5">
                      <a:lumMod val="0"/>
                      <a:lumOff val="100000"/>
                    </a:schemeClr>
                  </a:gs>
                  <a:gs pos="100000">
                    <a:schemeClr val="accent5">
                      <a:lumMod val="50000"/>
                    </a:schemeClr>
                  </a:gs>
                </a:gsLst>
                <a:path path="circle">
                  <a:fillToRect l="50000" t="-80000" r="50000" b="18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200" dirty="0">
                  <a:latin typeface="Arial" panose="020B0604020202020204" pitchFamily="34" charset="0"/>
                  <a:cs typeface="Arial" panose="020B0604020202020204" pitchFamily="34" charset="0"/>
                </a:endParaRPr>
              </a:p>
            </p:txBody>
          </p:sp>
          <p:cxnSp>
            <p:nvCxnSpPr>
              <p:cNvPr id="11" name="직선 화살표 연결선 10">
                <a:extLst>
                  <a:ext uri="{FF2B5EF4-FFF2-40B4-BE49-F238E27FC236}">
                    <a16:creationId xmlns:a16="http://schemas.microsoft.com/office/drawing/2014/main" id="{0C257D4D-82DB-7ACC-D97F-906F0B7CC539}"/>
                  </a:ext>
                </a:extLst>
              </p:cNvPr>
              <p:cNvCxnSpPr/>
              <p:nvPr/>
            </p:nvCxnSpPr>
            <p:spPr>
              <a:xfrm>
                <a:off x="421851" y="3091212"/>
                <a:ext cx="1942300" cy="13217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꺾인 연결선 16">
                <a:extLst>
                  <a:ext uri="{FF2B5EF4-FFF2-40B4-BE49-F238E27FC236}">
                    <a16:creationId xmlns:a16="http://schemas.microsoft.com/office/drawing/2014/main" id="{9274848F-986D-43F2-84A2-67C03FE17093}"/>
                  </a:ext>
                </a:extLst>
              </p:cNvPr>
              <p:cNvCxnSpPr/>
              <p:nvPr/>
            </p:nvCxnSpPr>
            <p:spPr>
              <a:xfrm rot="2066835">
                <a:off x="724797" y="2965299"/>
                <a:ext cx="367626" cy="303823"/>
              </a:xfrm>
              <a:prstGeom prst="bentConnector3">
                <a:avLst>
                  <a:gd name="adj1" fmla="val 5069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꺾인 연결선 22">
                <a:extLst>
                  <a:ext uri="{FF2B5EF4-FFF2-40B4-BE49-F238E27FC236}">
                    <a16:creationId xmlns:a16="http://schemas.microsoft.com/office/drawing/2014/main" id="{01DE2930-AD82-3302-C15B-5987C8C6DBD5}"/>
                  </a:ext>
                </a:extLst>
              </p:cNvPr>
              <p:cNvCxnSpPr/>
              <p:nvPr/>
            </p:nvCxnSpPr>
            <p:spPr>
              <a:xfrm rot="2066835">
                <a:off x="1208794" y="3297488"/>
                <a:ext cx="367626" cy="303823"/>
              </a:xfrm>
              <a:prstGeom prst="bentConnector3">
                <a:avLst>
                  <a:gd name="adj1" fmla="val 5069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꺾인 연결선 23">
                <a:extLst>
                  <a:ext uri="{FF2B5EF4-FFF2-40B4-BE49-F238E27FC236}">
                    <a16:creationId xmlns:a16="http://schemas.microsoft.com/office/drawing/2014/main" id="{70D5C629-FC10-06A2-E4AB-B91F73D3F040}"/>
                  </a:ext>
                </a:extLst>
              </p:cNvPr>
              <p:cNvCxnSpPr/>
              <p:nvPr/>
            </p:nvCxnSpPr>
            <p:spPr>
              <a:xfrm rot="2066835" flipH="1">
                <a:off x="1049434" y="3188180"/>
                <a:ext cx="367626" cy="303823"/>
              </a:xfrm>
              <a:prstGeom prst="bentConnector3">
                <a:avLst>
                  <a:gd name="adj1" fmla="val 5069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꺾인 연결선 25">
                <a:extLst>
                  <a:ext uri="{FF2B5EF4-FFF2-40B4-BE49-F238E27FC236}">
                    <a16:creationId xmlns:a16="http://schemas.microsoft.com/office/drawing/2014/main" id="{032CD150-4FD1-6DC1-0CB7-CC4B44F19CDF}"/>
                  </a:ext>
                </a:extLst>
              </p:cNvPr>
              <p:cNvCxnSpPr>
                <a:cxnSpLocks/>
              </p:cNvCxnSpPr>
              <p:nvPr/>
            </p:nvCxnSpPr>
            <p:spPr>
              <a:xfrm rot="2066835">
                <a:off x="1692819" y="3628677"/>
                <a:ext cx="367626" cy="303823"/>
              </a:xfrm>
              <a:prstGeom prst="bentConnector3">
                <a:avLst>
                  <a:gd name="adj1" fmla="val 5069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꺾인 연결선 26">
                <a:extLst>
                  <a:ext uri="{FF2B5EF4-FFF2-40B4-BE49-F238E27FC236}">
                    <a16:creationId xmlns:a16="http://schemas.microsoft.com/office/drawing/2014/main" id="{222D1961-7EA7-52E5-FB2D-463A7ED135E3}"/>
                  </a:ext>
                </a:extLst>
              </p:cNvPr>
              <p:cNvCxnSpPr/>
              <p:nvPr/>
            </p:nvCxnSpPr>
            <p:spPr>
              <a:xfrm rot="2066835" flipH="1">
                <a:off x="1533459" y="3519368"/>
                <a:ext cx="367626" cy="303823"/>
              </a:xfrm>
              <a:prstGeom prst="bentConnector3">
                <a:avLst>
                  <a:gd name="adj1" fmla="val 5069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795AB3D-39F1-69B4-EA6F-2D4EFDC2177A}"/>
                  </a:ext>
                </a:extLst>
              </p:cNvPr>
              <p:cNvSpPr txBox="1"/>
              <p:nvPr/>
            </p:nvSpPr>
            <p:spPr>
              <a:xfrm rot="2014771">
                <a:off x="493955" y="3719104"/>
                <a:ext cx="1495922" cy="338554"/>
              </a:xfrm>
              <a:prstGeom prst="rect">
                <a:avLst/>
              </a:prstGeom>
              <a:noFill/>
            </p:spPr>
            <p:txBody>
              <a:bodyPr wrap="none" rtlCol="0">
                <a:spAutoFit/>
              </a:bodyPr>
              <a:lstStyle/>
              <a:p>
                <a:r>
                  <a:rPr lang="en-MY" altLang="ko-KR" sz="1600" b="1" dirty="0">
                    <a:latin typeface="Arial" panose="020B0604020202020204" pitchFamily="34" charset="0"/>
                    <a:cs typeface="Arial" panose="020B0604020202020204" pitchFamily="34" charset="0"/>
                  </a:rPr>
                  <a:t>Laser </a:t>
                </a:r>
                <a:r>
                  <a:rPr lang="en-US" altLang="ko-KR" sz="1600" b="1" dirty="0">
                    <a:latin typeface="Arial" panose="020B0604020202020204" pitchFamily="34" charset="0"/>
                    <a:cs typeface="Arial" panose="020B0604020202020204" pitchFamily="34" charset="0"/>
                  </a:rPr>
                  <a:t>Pulses </a:t>
                </a:r>
                <a:endParaRPr lang="ko-KR" altLang="en-US" sz="16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A634FD0-2131-D3B4-4CFE-FD6FDCF6A1FC}"/>
                  </a:ext>
                </a:extLst>
              </p:cNvPr>
              <p:cNvSpPr txBox="1"/>
              <p:nvPr/>
            </p:nvSpPr>
            <p:spPr>
              <a:xfrm>
                <a:off x="3161971" y="4178185"/>
                <a:ext cx="1751275" cy="338554"/>
              </a:xfrm>
              <a:prstGeom prst="rect">
                <a:avLst/>
              </a:prstGeom>
              <a:noFill/>
            </p:spPr>
            <p:txBody>
              <a:bodyPr wrap="square" rtlCol="0">
                <a:spAutoFit/>
              </a:bodyPr>
              <a:lstStyle/>
              <a:p>
                <a:pPr algn="ctr"/>
                <a:r>
                  <a:rPr lang="en-US" altLang="ko-KR" sz="1600" b="1" dirty="0">
                    <a:latin typeface="Arial" panose="020B0604020202020204" pitchFamily="34" charset="0"/>
                    <a:cs typeface="Arial" panose="020B0604020202020204" pitchFamily="34" charset="0"/>
                  </a:rPr>
                  <a:t>Target rotation </a:t>
                </a:r>
                <a:endParaRPr lang="ko-KR" altLang="en-US" sz="1600" b="1" dirty="0">
                  <a:latin typeface="Arial" panose="020B0604020202020204" pitchFamily="34" charset="0"/>
                  <a:cs typeface="Arial" panose="020B0604020202020204" pitchFamily="34" charset="0"/>
                </a:endParaRPr>
              </a:p>
            </p:txBody>
          </p:sp>
          <p:grpSp>
            <p:nvGrpSpPr>
              <p:cNvPr id="19" name="그룹 18">
                <a:extLst>
                  <a:ext uri="{FF2B5EF4-FFF2-40B4-BE49-F238E27FC236}">
                    <a16:creationId xmlns:a16="http://schemas.microsoft.com/office/drawing/2014/main" id="{C1B992CB-A5FB-830D-7F17-7C7FB55F23A9}"/>
                  </a:ext>
                </a:extLst>
              </p:cNvPr>
              <p:cNvGrpSpPr/>
              <p:nvPr/>
            </p:nvGrpSpPr>
            <p:grpSpPr>
              <a:xfrm>
                <a:off x="3195862" y="2812703"/>
                <a:ext cx="1365995" cy="1153768"/>
                <a:chOff x="2578473" y="2035262"/>
                <a:chExt cx="1743530" cy="914400"/>
              </a:xfrm>
            </p:grpSpPr>
            <p:cxnSp>
              <p:nvCxnSpPr>
                <p:cNvPr id="32" name="꺾인 연결선 71">
                  <a:extLst>
                    <a:ext uri="{FF2B5EF4-FFF2-40B4-BE49-F238E27FC236}">
                      <a16:creationId xmlns:a16="http://schemas.microsoft.com/office/drawing/2014/main" id="{03761228-426B-648F-8383-5A0D11B53932}"/>
                    </a:ext>
                  </a:extLst>
                </p:cNvPr>
                <p:cNvCxnSpPr/>
                <p:nvPr/>
              </p:nvCxnSpPr>
              <p:spPr>
                <a:xfrm>
                  <a:off x="2712592" y="2035262"/>
                  <a:ext cx="268235" cy="914400"/>
                </a:xfrm>
                <a:prstGeom prst="bentConnector3">
                  <a:avLst/>
                </a:prstGeom>
                <a:ln w="19050">
                  <a:solidFill>
                    <a:srgbClr val="B2B2F0"/>
                  </a:solidFill>
                </a:ln>
              </p:spPr>
              <p:style>
                <a:lnRef idx="1">
                  <a:schemeClr val="accent1"/>
                </a:lnRef>
                <a:fillRef idx="0">
                  <a:schemeClr val="accent1"/>
                </a:fillRef>
                <a:effectRef idx="0">
                  <a:schemeClr val="accent1"/>
                </a:effectRef>
                <a:fontRef idx="minor">
                  <a:schemeClr val="tx1"/>
                </a:fontRef>
              </p:style>
            </p:cxnSp>
            <p:cxnSp>
              <p:nvCxnSpPr>
                <p:cNvPr id="33" name="꺾인 연결선 72">
                  <a:extLst>
                    <a:ext uri="{FF2B5EF4-FFF2-40B4-BE49-F238E27FC236}">
                      <a16:creationId xmlns:a16="http://schemas.microsoft.com/office/drawing/2014/main" id="{BE561245-911C-5327-ADCE-72E9D560D2B7}"/>
                    </a:ext>
                  </a:extLst>
                </p:cNvPr>
                <p:cNvCxnSpPr/>
                <p:nvPr/>
              </p:nvCxnSpPr>
              <p:spPr>
                <a:xfrm flipH="1">
                  <a:off x="2578473" y="2035262"/>
                  <a:ext cx="268235" cy="914400"/>
                </a:xfrm>
                <a:prstGeom prst="bentConnector3">
                  <a:avLst/>
                </a:prstGeom>
                <a:ln w="19050">
                  <a:solidFill>
                    <a:srgbClr val="B2B2F0"/>
                  </a:solidFill>
                </a:ln>
              </p:spPr>
              <p:style>
                <a:lnRef idx="1">
                  <a:schemeClr val="accent1"/>
                </a:lnRef>
                <a:fillRef idx="0">
                  <a:schemeClr val="accent1"/>
                </a:fillRef>
                <a:effectRef idx="0">
                  <a:schemeClr val="accent1"/>
                </a:effectRef>
                <a:fontRef idx="minor">
                  <a:schemeClr val="tx1"/>
                </a:fontRef>
              </p:style>
            </p:cxnSp>
            <p:cxnSp>
              <p:nvCxnSpPr>
                <p:cNvPr id="34" name="꺾인 연결선 75">
                  <a:extLst>
                    <a:ext uri="{FF2B5EF4-FFF2-40B4-BE49-F238E27FC236}">
                      <a16:creationId xmlns:a16="http://schemas.microsoft.com/office/drawing/2014/main" id="{C5B81D0A-239A-C93B-965E-EA898723F9D7}"/>
                    </a:ext>
                  </a:extLst>
                </p:cNvPr>
                <p:cNvCxnSpPr/>
                <p:nvPr/>
              </p:nvCxnSpPr>
              <p:spPr>
                <a:xfrm>
                  <a:off x="2980826" y="2035262"/>
                  <a:ext cx="268235" cy="914400"/>
                </a:xfrm>
                <a:prstGeom prst="bentConnector3">
                  <a:avLst/>
                </a:prstGeom>
                <a:ln w="19050">
                  <a:solidFill>
                    <a:srgbClr val="B2B2F0"/>
                  </a:solidFill>
                </a:ln>
              </p:spPr>
              <p:style>
                <a:lnRef idx="1">
                  <a:schemeClr val="accent1"/>
                </a:lnRef>
                <a:fillRef idx="0">
                  <a:schemeClr val="accent1"/>
                </a:fillRef>
                <a:effectRef idx="0">
                  <a:schemeClr val="accent1"/>
                </a:effectRef>
                <a:fontRef idx="minor">
                  <a:schemeClr val="tx1"/>
                </a:fontRef>
              </p:style>
            </p:cxnSp>
            <p:cxnSp>
              <p:nvCxnSpPr>
                <p:cNvPr id="35" name="꺾인 연결선 76">
                  <a:extLst>
                    <a:ext uri="{FF2B5EF4-FFF2-40B4-BE49-F238E27FC236}">
                      <a16:creationId xmlns:a16="http://schemas.microsoft.com/office/drawing/2014/main" id="{52026DC1-6B21-2377-FD40-13D0AEE553D4}"/>
                    </a:ext>
                  </a:extLst>
                </p:cNvPr>
                <p:cNvCxnSpPr/>
                <p:nvPr/>
              </p:nvCxnSpPr>
              <p:spPr>
                <a:xfrm flipH="1">
                  <a:off x="2846708" y="2035262"/>
                  <a:ext cx="268235" cy="914400"/>
                </a:xfrm>
                <a:prstGeom prst="bentConnector3">
                  <a:avLst/>
                </a:prstGeom>
                <a:ln w="19050">
                  <a:solidFill>
                    <a:srgbClr val="B2B2F0"/>
                  </a:solidFill>
                </a:ln>
              </p:spPr>
              <p:style>
                <a:lnRef idx="1">
                  <a:schemeClr val="accent1"/>
                </a:lnRef>
                <a:fillRef idx="0">
                  <a:schemeClr val="accent1"/>
                </a:fillRef>
                <a:effectRef idx="0">
                  <a:schemeClr val="accent1"/>
                </a:effectRef>
                <a:fontRef idx="minor">
                  <a:schemeClr val="tx1"/>
                </a:fontRef>
              </p:style>
            </p:cxnSp>
            <p:cxnSp>
              <p:nvCxnSpPr>
                <p:cNvPr id="36" name="꺾인 연결선 83">
                  <a:extLst>
                    <a:ext uri="{FF2B5EF4-FFF2-40B4-BE49-F238E27FC236}">
                      <a16:creationId xmlns:a16="http://schemas.microsoft.com/office/drawing/2014/main" id="{505D450B-00EA-D6A7-DFCC-5D22BC5A596B}"/>
                    </a:ext>
                  </a:extLst>
                </p:cNvPr>
                <p:cNvCxnSpPr/>
                <p:nvPr/>
              </p:nvCxnSpPr>
              <p:spPr>
                <a:xfrm>
                  <a:off x="3249061" y="2035262"/>
                  <a:ext cx="268235" cy="914400"/>
                </a:xfrm>
                <a:prstGeom prst="bentConnector3">
                  <a:avLst/>
                </a:prstGeom>
                <a:ln w="19050">
                  <a:solidFill>
                    <a:srgbClr val="6F6F84"/>
                  </a:solidFill>
                </a:ln>
              </p:spPr>
              <p:style>
                <a:lnRef idx="1">
                  <a:schemeClr val="accent1"/>
                </a:lnRef>
                <a:fillRef idx="0">
                  <a:schemeClr val="accent1"/>
                </a:fillRef>
                <a:effectRef idx="0">
                  <a:schemeClr val="accent1"/>
                </a:effectRef>
                <a:fontRef idx="minor">
                  <a:schemeClr val="tx1"/>
                </a:fontRef>
              </p:style>
            </p:cxnSp>
            <p:cxnSp>
              <p:nvCxnSpPr>
                <p:cNvPr id="37" name="꺾인 연결선 84">
                  <a:extLst>
                    <a:ext uri="{FF2B5EF4-FFF2-40B4-BE49-F238E27FC236}">
                      <a16:creationId xmlns:a16="http://schemas.microsoft.com/office/drawing/2014/main" id="{BA080630-41CE-E726-9BE8-526AC15E46F7}"/>
                    </a:ext>
                  </a:extLst>
                </p:cNvPr>
                <p:cNvCxnSpPr/>
                <p:nvPr/>
              </p:nvCxnSpPr>
              <p:spPr>
                <a:xfrm flipH="1">
                  <a:off x="3114945" y="2035262"/>
                  <a:ext cx="268237" cy="914400"/>
                </a:xfrm>
                <a:prstGeom prst="bentConnector3">
                  <a:avLst/>
                </a:prstGeom>
                <a:ln w="19050">
                  <a:solidFill>
                    <a:srgbClr val="6F6F84"/>
                  </a:solidFill>
                </a:ln>
              </p:spPr>
              <p:style>
                <a:lnRef idx="1">
                  <a:schemeClr val="accent1"/>
                </a:lnRef>
                <a:fillRef idx="0">
                  <a:schemeClr val="accent1"/>
                </a:fillRef>
                <a:effectRef idx="0">
                  <a:schemeClr val="accent1"/>
                </a:effectRef>
                <a:fontRef idx="minor">
                  <a:schemeClr val="tx1"/>
                </a:fontRef>
              </p:style>
            </p:cxnSp>
            <p:cxnSp>
              <p:nvCxnSpPr>
                <p:cNvPr id="38" name="꺾인 연결선 81">
                  <a:extLst>
                    <a:ext uri="{FF2B5EF4-FFF2-40B4-BE49-F238E27FC236}">
                      <a16:creationId xmlns:a16="http://schemas.microsoft.com/office/drawing/2014/main" id="{330BD896-8F1D-D3B1-E9E4-A63CE2D4305E}"/>
                    </a:ext>
                  </a:extLst>
                </p:cNvPr>
                <p:cNvCxnSpPr/>
                <p:nvPr/>
              </p:nvCxnSpPr>
              <p:spPr>
                <a:xfrm>
                  <a:off x="3517297" y="2035262"/>
                  <a:ext cx="268237" cy="914400"/>
                </a:xfrm>
                <a:prstGeom prst="bentConnector3">
                  <a:avLst/>
                </a:prstGeom>
                <a:ln w="19050">
                  <a:solidFill>
                    <a:srgbClr val="6F6F84"/>
                  </a:solidFill>
                </a:ln>
              </p:spPr>
              <p:style>
                <a:lnRef idx="1">
                  <a:schemeClr val="accent1"/>
                </a:lnRef>
                <a:fillRef idx="0">
                  <a:schemeClr val="accent1"/>
                </a:fillRef>
                <a:effectRef idx="0">
                  <a:schemeClr val="accent1"/>
                </a:effectRef>
                <a:fontRef idx="minor">
                  <a:schemeClr val="tx1"/>
                </a:fontRef>
              </p:style>
            </p:cxnSp>
            <p:cxnSp>
              <p:nvCxnSpPr>
                <p:cNvPr id="39" name="꺾인 연결선 82">
                  <a:extLst>
                    <a:ext uri="{FF2B5EF4-FFF2-40B4-BE49-F238E27FC236}">
                      <a16:creationId xmlns:a16="http://schemas.microsoft.com/office/drawing/2014/main" id="{27817100-C1B8-C0D9-2F43-561936B4B710}"/>
                    </a:ext>
                  </a:extLst>
                </p:cNvPr>
                <p:cNvCxnSpPr/>
                <p:nvPr/>
              </p:nvCxnSpPr>
              <p:spPr>
                <a:xfrm flipH="1">
                  <a:off x="3383179" y="2035262"/>
                  <a:ext cx="268235" cy="914400"/>
                </a:xfrm>
                <a:prstGeom prst="bentConnector3">
                  <a:avLst/>
                </a:prstGeom>
                <a:ln w="19050">
                  <a:solidFill>
                    <a:srgbClr val="6F6F84"/>
                  </a:solidFill>
                </a:ln>
              </p:spPr>
              <p:style>
                <a:lnRef idx="1">
                  <a:schemeClr val="accent1"/>
                </a:lnRef>
                <a:fillRef idx="0">
                  <a:schemeClr val="accent1"/>
                </a:fillRef>
                <a:effectRef idx="0">
                  <a:schemeClr val="accent1"/>
                </a:effectRef>
                <a:fontRef idx="minor">
                  <a:schemeClr val="tx1"/>
                </a:fontRef>
              </p:style>
            </p:cxnSp>
            <p:cxnSp>
              <p:nvCxnSpPr>
                <p:cNvPr id="40" name="꺾인 연결선 99">
                  <a:extLst>
                    <a:ext uri="{FF2B5EF4-FFF2-40B4-BE49-F238E27FC236}">
                      <a16:creationId xmlns:a16="http://schemas.microsoft.com/office/drawing/2014/main" id="{41F2A956-1158-9C39-19F3-D706A9CE0173}"/>
                    </a:ext>
                  </a:extLst>
                </p:cNvPr>
                <p:cNvCxnSpPr/>
                <p:nvPr/>
              </p:nvCxnSpPr>
              <p:spPr>
                <a:xfrm>
                  <a:off x="3785534" y="2035262"/>
                  <a:ext cx="268234" cy="914400"/>
                </a:xfrm>
                <a:prstGeom prst="bentConnector3">
                  <a:avLst/>
                </a:prstGeom>
                <a:ln w="19050">
                  <a:solidFill>
                    <a:srgbClr val="FFBF00"/>
                  </a:solidFill>
                </a:ln>
              </p:spPr>
              <p:style>
                <a:lnRef idx="1">
                  <a:schemeClr val="accent1"/>
                </a:lnRef>
                <a:fillRef idx="0">
                  <a:schemeClr val="accent1"/>
                </a:fillRef>
                <a:effectRef idx="0">
                  <a:schemeClr val="accent1"/>
                </a:effectRef>
                <a:fontRef idx="minor">
                  <a:schemeClr val="tx1"/>
                </a:fontRef>
              </p:style>
            </p:cxnSp>
            <p:cxnSp>
              <p:nvCxnSpPr>
                <p:cNvPr id="41" name="꺾인 연결선 100">
                  <a:extLst>
                    <a:ext uri="{FF2B5EF4-FFF2-40B4-BE49-F238E27FC236}">
                      <a16:creationId xmlns:a16="http://schemas.microsoft.com/office/drawing/2014/main" id="{0272902C-5DDF-FF26-EC79-0E75B503A9C2}"/>
                    </a:ext>
                  </a:extLst>
                </p:cNvPr>
                <p:cNvCxnSpPr/>
                <p:nvPr/>
              </p:nvCxnSpPr>
              <p:spPr>
                <a:xfrm flipH="1">
                  <a:off x="3651416" y="2035262"/>
                  <a:ext cx="268234" cy="914400"/>
                </a:xfrm>
                <a:prstGeom prst="bentConnector3">
                  <a:avLst/>
                </a:prstGeom>
                <a:ln w="19050">
                  <a:solidFill>
                    <a:srgbClr val="FFBF00"/>
                  </a:solidFill>
                </a:ln>
              </p:spPr>
              <p:style>
                <a:lnRef idx="1">
                  <a:schemeClr val="accent1"/>
                </a:lnRef>
                <a:fillRef idx="0">
                  <a:schemeClr val="accent1"/>
                </a:fillRef>
                <a:effectRef idx="0">
                  <a:schemeClr val="accent1"/>
                </a:effectRef>
                <a:fontRef idx="minor">
                  <a:schemeClr val="tx1"/>
                </a:fontRef>
              </p:style>
            </p:cxnSp>
            <p:cxnSp>
              <p:nvCxnSpPr>
                <p:cNvPr id="42" name="꺾인 연결선 97">
                  <a:extLst>
                    <a:ext uri="{FF2B5EF4-FFF2-40B4-BE49-F238E27FC236}">
                      <a16:creationId xmlns:a16="http://schemas.microsoft.com/office/drawing/2014/main" id="{3BAFC818-3F2D-07ED-4AC4-0CC72FB94881}"/>
                    </a:ext>
                  </a:extLst>
                </p:cNvPr>
                <p:cNvCxnSpPr/>
                <p:nvPr/>
              </p:nvCxnSpPr>
              <p:spPr>
                <a:xfrm>
                  <a:off x="4053767" y="2035262"/>
                  <a:ext cx="268236" cy="914400"/>
                </a:xfrm>
                <a:prstGeom prst="bentConnector3">
                  <a:avLst/>
                </a:prstGeom>
                <a:ln w="19050">
                  <a:solidFill>
                    <a:srgbClr val="FFBF00"/>
                  </a:solidFill>
                </a:ln>
              </p:spPr>
              <p:style>
                <a:lnRef idx="1">
                  <a:schemeClr val="accent1"/>
                </a:lnRef>
                <a:fillRef idx="0">
                  <a:schemeClr val="accent1"/>
                </a:fillRef>
                <a:effectRef idx="0">
                  <a:schemeClr val="accent1"/>
                </a:effectRef>
                <a:fontRef idx="minor">
                  <a:schemeClr val="tx1"/>
                </a:fontRef>
              </p:style>
            </p:cxnSp>
            <p:cxnSp>
              <p:nvCxnSpPr>
                <p:cNvPr id="43" name="꺾인 연결선 98">
                  <a:extLst>
                    <a:ext uri="{FF2B5EF4-FFF2-40B4-BE49-F238E27FC236}">
                      <a16:creationId xmlns:a16="http://schemas.microsoft.com/office/drawing/2014/main" id="{BC13E74F-C4D4-8EC1-DEB7-47DC9C1A9B46}"/>
                    </a:ext>
                  </a:extLst>
                </p:cNvPr>
                <p:cNvCxnSpPr/>
                <p:nvPr/>
              </p:nvCxnSpPr>
              <p:spPr>
                <a:xfrm flipH="1">
                  <a:off x="3919649" y="2035262"/>
                  <a:ext cx="268236" cy="914400"/>
                </a:xfrm>
                <a:prstGeom prst="bentConnector3">
                  <a:avLst/>
                </a:prstGeom>
                <a:ln w="19050">
                  <a:solidFill>
                    <a:srgbClr val="FFBF00"/>
                  </a:solidFill>
                </a:ln>
              </p:spPr>
              <p:style>
                <a:lnRef idx="1">
                  <a:schemeClr val="accent1"/>
                </a:lnRef>
                <a:fillRef idx="0">
                  <a:schemeClr val="accent1"/>
                </a:fillRef>
                <a:effectRef idx="0">
                  <a:schemeClr val="accent1"/>
                </a:effectRef>
                <a:fontRef idx="minor">
                  <a:schemeClr val="tx1"/>
                </a:fontRef>
              </p:style>
            </p:cxnSp>
          </p:grpSp>
          <p:sp>
            <p:nvSpPr>
              <p:cNvPr id="20" name="직사각형 19">
                <a:extLst>
                  <a:ext uri="{FF2B5EF4-FFF2-40B4-BE49-F238E27FC236}">
                    <a16:creationId xmlns:a16="http://schemas.microsoft.com/office/drawing/2014/main" id="{15DAF1BF-DA38-0D96-6F18-18881D7D7722}"/>
                  </a:ext>
                </a:extLst>
              </p:cNvPr>
              <p:cNvSpPr/>
              <p:nvPr/>
            </p:nvSpPr>
            <p:spPr>
              <a:xfrm>
                <a:off x="2391538" y="5024381"/>
                <a:ext cx="288765" cy="288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891"/>
              </a:p>
            </p:txBody>
          </p:sp>
          <p:sp>
            <p:nvSpPr>
              <p:cNvPr id="21" name="TextBox 20">
                <a:extLst>
                  <a:ext uri="{FF2B5EF4-FFF2-40B4-BE49-F238E27FC236}">
                    <a16:creationId xmlns:a16="http://schemas.microsoft.com/office/drawing/2014/main" id="{C973CE69-799F-B969-53F3-4230B05DAC03}"/>
                  </a:ext>
                </a:extLst>
              </p:cNvPr>
              <p:cNvSpPr txBox="1"/>
              <p:nvPr/>
            </p:nvSpPr>
            <p:spPr>
              <a:xfrm>
                <a:off x="654160" y="1752918"/>
                <a:ext cx="1130438" cy="338554"/>
              </a:xfrm>
              <a:prstGeom prst="rect">
                <a:avLst/>
              </a:prstGeom>
              <a:noFill/>
            </p:spPr>
            <p:txBody>
              <a:bodyPr wrap="none" rtlCol="0">
                <a:spAutoFit/>
              </a:bodyPr>
              <a:lstStyle/>
              <a:p>
                <a:r>
                  <a:rPr lang="en-US" altLang="ko-KR" sz="1600" b="1" dirty="0">
                    <a:latin typeface="Arial" panose="020B0604020202020204" pitchFamily="34" charset="0"/>
                    <a:cs typeface="Arial" panose="020B0604020202020204" pitchFamily="34" charset="0"/>
                  </a:rPr>
                  <a:t>Substrate</a:t>
                </a:r>
                <a:endParaRPr lang="ko-KR" altLang="en-US" sz="1600" b="1" dirty="0">
                  <a:latin typeface="Arial" panose="020B0604020202020204" pitchFamily="34" charset="0"/>
                  <a:cs typeface="Arial" panose="020B0604020202020204" pitchFamily="34" charset="0"/>
                </a:endParaRPr>
              </a:p>
            </p:txBody>
          </p:sp>
          <p:grpSp>
            <p:nvGrpSpPr>
              <p:cNvPr id="22" name="그룹 21">
                <a:extLst>
                  <a:ext uri="{FF2B5EF4-FFF2-40B4-BE49-F238E27FC236}">
                    <a16:creationId xmlns:a16="http://schemas.microsoft.com/office/drawing/2014/main" id="{A84A3680-CE48-ED03-0BB0-12BBE9500CBD}"/>
                  </a:ext>
                </a:extLst>
              </p:cNvPr>
              <p:cNvGrpSpPr/>
              <p:nvPr/>
            </p:nvGrpSpPr>
            <p:grpSpPr>
              <a:xfrm>
                <a:off x="1018412" y="4644956"/>
                <a:ext cx="1042169" cy="1042169"/>
                <a:chOff x="8456388" y="23869822"/>
                <a:chExt cx="1063607" cy="1063607"/>
              </a:xfrm>
              <a:solidFill>
                <a:srgbClr val="20A3FC"/>
              </a:solidFill>
            </p:grpSpPr>
            <p:sp>
              <p:nvSpPr>
                <p:cNvPr id="30" name="타원 29">
                  <a:extLst>
                    <a:ext uri="{FF2B5EF4-FFF2-40B4-BE49-F238E27FC236}">
                      <a16:creationId xmlns:a16="http://schemas.microsoft.com/office/drawing/2014/main" id="{47CEE04F-21E1-05E3-78E2-88CF8A7288C5}"/>
                    </a:ext>
                  </a:extLst>
                </p:cNvPr>
                <p:cNvSpPr/>
                <p:nvPr/>
              </p:nvSpPr>
              <p:spPr>
                <a:xfrm>
                  <a:off x="8456388" y="23869822"/>
                  <a:ext cx="1063607" cy="1063607"/>
                </a:xfrm>
                <a:prstGeom prst="ellipse">
                  <a:avLst/>
                </a:prstGeom>
                <a:solidFill>
                  <a:srgbClr val="FFBF00"/>
                </a:solidFill>
                <a:ln>
                  <a:noFill/>
                </a:ln>
                <a:scene3d>
                  <a:camera prst="orthographicFront">
                    <a:rot lat="16870155" lon="1578336" rev="19995374"/>
                  </a:camera>
                  <a:lightRig rig="harsh" dir="t">
                    <a:rot lat="0" lon="0" rev="16200000"/>
                  </a:lightRig>
                </a:scene3d>
                <a:sp3d extrusionH="31750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891" dirty="0"/>
                </a:p>
              </p:txBody>
            </p:sp>
            <p:sp>
              <p:nvSpPr>
                <p:cNvPr id="31" name="TextBox 30">
                  <a:extLst>
                    <a:ext uri="{FF2B5EF4-FFF2-40B4-BE49-F238E27FC236}">
                      <a16:creationId xmlns:a16="http://schemas.microsoft.com/office/drawing/2014/main" id="{79AFB88E-CA3B-AF4B-794C-50690BAD2A16}"/>
                    </a:ext>
                  </a:extLst>
                </p:cNvPr>
                <p:cNvSpPr txBox="1"/>
                <p:nvPr/>
              </p:nvSpPr>
              <p:spPr>
                <a:xfrm>
                  <a:off x="8667376" y="24459670"/>
                  <a:ext cx="641631" cy="345518"/>
                </a:xfrm>
                <a:prstGeom prst="rect">
                  <a:avLst/>
                </a:prstGeom>
                <a:noFill/>
              </p:spPr>
              <p:txBody>
                <a:bodyPr wrap="none" rtlCol="0">
                  <a:spAutoFit/>
                </a:bodyPr>
                <a:lstStyle/>
                <a:p>
                  <a:r>
                    <a:rPr lang="en-US" altLang="ko-KR" sz="1600" b="1" dirty="0">
                      <a:latin typeface="Arial" panose="020B0604020202020204" pitchFamily="34" charset="0"/>
                      <a:cs typeface="Arial" panose="020B0604020202020204" pitchFamily="34" charset="0"/>
                    </a:rPr>
                    <a:t>SCO</a:t>
                  </a:r>
                  <a:endParaRPr lang="en-US" altLang="ko-KR" sz="1600" b="1" baseline="-25000" dirty="0">
                    <a:latin typeface="Arial" panose="020B0604020202020204" pitchFamily="34" charset="0"/>
                    <a:cs typeface="Arial" panose="020B0604020202020204" pitchFamily="34" charset="0"/>
                  </a:endParaRPr>
                </a:p>
              </p:txBody>
            </p:sp>
          </p:grpSp>
          <p:grpSp>
            <p:nvGrpSpPr>
              <p:cNvPr id="23" name="그룹 22">
                <a:extLst>
                  <a:ext uri="{FF2B5EF4-FFF2-40B4-BE49-F238E27FC236}">
                    <a16:creationId xmlns:a16="http://schemas.microsoft.com/office/drawing/2014/main" id="{4C5B45C8-F001-036A-B68B-6ABFF86D42D7}"/>
                  </a:ext>
                </a:extLst>
              </p:cNvPr>
              <p:cNvGrpSpPr/>
              <p:nvPr/>
            </p:nvGrpSpPr>
            <p:grpSpPr>
              <a:xfrm>
                <a:off x="3167940" y="4644956"/>
                <a:ext cx="1042169" cy="1042169"/>
                <a:chOff x="8513295" y="23869822"/>
                <a:chExt cx="1063607" cy="1063607"/>
              </a:xfrm>
              <a:solidFill>
                <a:srgbClr val="FF983B"/>
              </a:solidFill>
            </p:grpSpPr>
            <p:sp>
              <p:nvSpPr>
                <p:cNvPr id="28" name="타원 27">
                  <a:extLst>
                    <a:ext uri="{FF2B5EF4-FFF2-40B4-BE49-F238E27FC236}">
                      <a16:creationId xmlns:a16="http://schemas.microsoft.com/office/drawing/2014/main" id="{4A735575-0668-5BB9-7104-7E5CF778875E}"/>
                    </a:ext>
                  </a:extLst>
                </p:cNvPr>
                <p:cNvSpPr/>
                <p:nvPr/>
              </p:nvSpPr>
              <p:spPr>
                <a:xfrm>
                  <a:off x="8513295" y="23869822"/>
                  <a:ext cx="1063607" cy="1063607"/>
                </a:xfrm>
                <a:prstGeom prst="ellipse">
                  <a:avLst/>
                </a:prstGeom>
                <a:solidFill>
                  <a:srgbClr val="636377"/>
                </a:solidFill>
                <a:ln>
                  <a:noFill/>
                </a:ln>
                <a:scene3d>
                  <a:camera prst="orthographicFront">
                    <a:rot lat="16870155" lon="1578336" rev="19995374"/>
                  </a:camera>
                  <a:lightRig rig="harsh" dir="t">
                    <a:rot lat="0" lon="0" rev="16200000"/>
                  </a:lightRig>
                </a:scene3d>
                <a:sp3d extrusionH="31750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891" dirty="0"/>
                </a:p>
              </p:txBody>
            </p:sp>
            <p:sp>
              <p:nvSpPr>
                <p:cNvPr id="29" name="TextBox 28">
                  <a:extLst>
                    <a:ext uri="{FF2B5EF4-FFF2-40B4-BE49-F238E27FC236}">
                      <a16:creationId xmlns:a16="http://schemas.microsoft.com/office/drawing/2014/main" id="{C9D555B6-9D65-9E03-332C-29BC07586F97}"/>
                    </a:ext>
                  </a:extLst>
                </p:cNvPr>
                <p:cNvSpPr txBox="1"/>
                <p:nvPr/>
              </p:nvSpPr>
              <p:spPr>
                <a:xfrm>
                  <a:off x="8724283" y="24459670"/>
                  <a:ext cx="641631" cy="345518"/>
                </a:xfrm>
                <a:prstGeom prst="rect">
                  <a:avLst/>
                </a:prstGeom>
                <a:noFill/>
              </p:spPr>
              <p:txBody>
                <a:bodyPr wrap="none" rtlCol="0">
                  <a:spAutoFit/>
                </a:bodyPr>
                <a:lstStyle/>
                <a:p>
                  <a:r>
                    <a:rPr lang="en-US" altLang="ko-KR" sz="1600" b="1" dirty="0">
                      <a:latin typeface="Arial" panose="020B0604020202020204" pitchFamily="34" charset="0"/>
                      <a:cs typeface="Arial" panose="020B0604020202020204" pitchFamily="34" charset="0"/>
                    </a:rPr>
                    <a:t>SRO</a:t>
                  </a:r>
                  <a:endParaRPr lang="en-US" altLang="ko-KR" sz="1600" b="1" baseline="-25000" dirty="0">
                    <a:latin typeface="Arial" panose="020B0604020202020204" pitchFamily="34" charset="0"/>
                    <a:cs typeface="Arial" panose="020B0604020202020204" pitchFamily="34" charset="0"/>
                  </a:endParaRPr>
                </a:p>
              </p:txBody>
            </p:sp>
          </p:grpSp>
          <p:sp>
            <p:nvSpPr>
              <p:cNvPr id="24" name="원호 23">
                <a:extLst>
                  <a:ext uri="{FF2B5EF4-FFF2-40B4-BE49-F238E27FC236}">
                    <a16:creationId xmlns:a16="http://schemas.microsoft.com/office/drawing/2014/main" id="{680545F3-0D96-FB35-EEA1-C2DD09213DC8}"/>
                  </a:ext>
                </a:extLst>
              </p:cNvPr>
              <p:cNvSpPr/>
              <p:nvPr/>
            </p:nvSpPr>
            <p:spPr>
              <a:xfrm rot="8100000">
                <a:off x="2113498" y="4678495"/>
                <a:ext cx="906108" cy="906108"/>
              </a:xfrm>
              <a:prstGeom prst="arc">
                <a:avLst/>
              </a:prstGeom>
              <a:ln w="254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8891"/>
              </a:p>
            </p:txBody>
          </p:sp>
          <p:sp>
            <p:nvSpPr>
              <p:cNvPr id="25" name="원호 24">
                <a:extLst>
                  <a:ext uri="{FF2B5EF4-FFF2-40B4-BE49-F238E27FC236}">
                    <a16:creationId xmlns:a16="http://schemas.microsoft.com/office/drawing/2014/main" id="{FE5466A0-FE1B-15E7-282C-158A883CD740}"/>
                  </a:ext>
                </a:extLst>
              </p:cNvPr>
              <p:cNvSpPr/>
              <p:nvPr/>
            </p:nvSpPr>
            <p:spPr>
              <a:xfrm rot="17100000">
                <a:off x="1460998" y="4736785"/>
                <a:ext cx="759437" cy="641983"/>
              </a:xfrm>
              <a:prstGeom prst="arc">
                <a:avLst/>
              </a:prstGeom>
              <a:ln w="254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8891"/>
              </a:p>
            </p:txBody>
          </p:sp>
          <p:sp>
            <p:nvSpPr>
              <p:cNvPr id="26" name="원호 25">
                <a:extLst>
                  <a:ext uri="{FF2B5EF4-FFF2-40B4-BE49-F238E27FC236}">
                    <a16:creationId xmlns:a16="http://schemas.microsoft.com/office/drawing/2014/main" id="{35150E8A-EB61-4356-EBC8-E893F8DDD492}"/>
                  </a:ext>
                </a:extLst>
              </p:cNvPr>
              <p:cNvSpPr/>
              <p:nvPr/>
            </p:nvSpPr>
            <p:spPr>
              <a:xfrm>
                <a:off x="2871947" y="4676821"/>
                <a:ext cx="759437" cy="641983"/>
              </a:xfrm>
              <a:prstGeom prst="arc">
                <a:avLst/>
              </a:prstGeom>
              <a:ln w="254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8891"/>
              </a:p>
            </p:txBody>
          </p:sp>
          <p:cxnSp>
            <p:nvCxnSpPr>
              <p:cNvPr id="27" name="꺾인 연결선 18">
                <a:extLst>
                  <a:ext uri="{FF2B5EF4-FFF2-40B4-BE49-F238E27FC236}">
                    <a16:creationId xmlns:a16="http://schemas.microsoft.com/office/drawing/2014/main" id="{2B134191-D82C-7E22-F2BD-4A8D97622A37}"/>
                  </a:ext>
                </a:extLst>
              </p:cNvPr>
              <p:cNvCxnSpPr/>
              <p:nvPr/>
            </p:nvCxnSpPr>
            <p:spPr>
              <a:xfrm rot="2066835" flipH="1">
                <a:off x="565437" y="2855991"/>
                <a:ext cx="367626" cy="303823"/>
              </a:xfrm>
              <a:prstGeom prst="bentConnector3">
                <a:avLst>
                  <a:gd name="adj1" fmla="val 5069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87617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개체 4">
            <a:extLst>
              <a:ext uri="{FF2B5EF4-FFF2-40B4-BE49-F238E27FC236}">
                <a16:creationId xmlns:a16="http://schemas.microsoft.com/office/drawing/2014/main" id="{05410D22-2569-D094-0EBC-5213B86FCCC2}"/>
              </a:ext>
            </a:extLst>
          </p:cNvPr>
          <p:cNvGraphicFramePr>
            <a:graphicFrameLocks noChangeAspect="1"/>
          </p:cNvGraphicFramePr>
          <p:nvPr>
            <p:extLst>
              <p:ext uri="{D42A27DB-BD31-4B8C-83A1-F6EECF244321}">
                <p14:modId xmlns:p14="http://schemas.microsoft.com/office/powerpoint/2010/main" val="2060927268"/>
              </p:ext>
            </p:extLst>
          </p:nvPr>
        </p:nvGraphicFramePr>
        <p:xfrm>
          <a:off x="-455373" y="1029973"/>
          <a:ext cx="5980113" cy="4576762"/>
        </p:xfrm>
        <a:graphic>
          <a:graphicData uri="http://schemas.openxmlformats.org/presentationml/2006/ole">
            <mc:AlternateContent xmlns:mc="http://schemas.openxmlformats.org/markup-compatibility/2006">
              <mc:Choice xmlns:v="urn:schemas-microsoft-com:vml" Requires="v">
                <p:oleObj name="Graph" r:id="rId3" imgW="9802440" imgH="7502760" progId="Origin95.Graph">
                  <p:embed/>
                </p:oleObj>
              </mc:Choice>
              <mc:Fallback>
                <p:oleObj name="Graph" r:id="rId3" imgW="9802440" imgH="7502760" progId="Origin95.Graph">
                  <p:embed/>
                  <p:pic>
                    <p:nvPicPr>
                      <p:cNvPr id="0" name=""/>
                      <p:cNvPicPr/>
                      <p:nvPr/>
                    </p:nvPicPr>
                    <p:blipFill>
                      <a:blip r:embed="rId4"/>
                      <a:stretch>
                        <a:fillRect/>
                      </a:stretch>
                    </p:blipFill>
                    <p:spPr>
                      <a:xfrm>
                        <a:off x="-455373" y="1029973"/>
                        <a:ext cx="5980113" cy="4576762"/>
                      </a:xfrm>
                      <a:prstGeom prst="rect">
                        <a:avLst/>
                      </a:prstGeom>
                    </p:spPr>
                  </p:pic>
                </p:oleObj>
              </mc:Fallback>
            </mc:AlternateContent>
          </a:graphicData>
        </a:graphic>
      </p:graphicFrame>
      <p:pic>
        <p:nvPicPr>
          <p:cNvPr id="3" name="그림 2">
            <a:extLst>
              <a:ext uri="{FF2B5EF4-FFF2-40B4-BE49-F238E27FC236}">
                <a16:creationId xmlns:a16="http://schemas.microsoft.com/office/drawing/2014/main" id="{36CA91B5-A841-FC37-2D83-F854090974AA}"/>
              </a:ext>
            </a:extLst>
          </p:cNvPr>
          <p:cNvPicPr>
            <a:picLocks noChangeAspect="1"/>
          </p:cNvPicPr>
          <p:nvPr/>
        </p:nvPicPr>
        <p:blipFill rotWithShape="1">
          <a:blip r:embed="rId5"/>
          <a:srcRect l="6383" t="51686" r="75333" b="6077"/>
          <a:stretch/>
        </p:blipFill>
        <p:spPr>
          <a:xfrm>
            <a:off x="8434950" y="1561961"/>
            <a:ext cx="3167988" cy="3246106"/>
          </a:xfrm>
          <a:prstGeom prst="rect">
            <a:avLst/>
          </a:prstGeom>
        </p:spPr>
      </p:pic>
      <p:pic>
        <p:nvPicPr>
          <p:cNvPr id="14" name="그림 13">
            <a:extLst>
              <a:ext uri="{FF2B5EF4-FFF2-40B4-BE49-F238E27FC236}">
                <a16:creationId xmlns:a16="http://schemas.microsoft.com/office/drawing/2014/main" id="{2C40633B-C895-BFAA-3B23-C954B648399E}"/>
              </a:ext>
            </a:extLst>
          </p:cNvPr>
          <p:cNvPicPr>
            <a:picLocks noChangeAspect="1"/>
          </p:cNvPicPr>
          <p:nvPr/>
        </p:nvPicPr>
        <p:blipFill>
          <a:blip r:embed="rId6"/>
          <a:stretch>
            <a:fillRect/>
          </a:stretch>
        </p:blipFill>
        <p:spPr>
          <a:xfrm>
            <a:off x="4860785" y="1073937"/>
            <a:ext cx="2788186" cy="4228138"/>
          </a:xfrm>
          <a:prstGeom prst="rect">
            <a:avLst/>
          </a:prstGeom>
        </p:spPr>
      </p:pic>
      <p:sp>
        <p:nvSpPr>
          <p:cNvPr id="21" name="직사각형 20">
            <a:extLst>
              <a:ext uri="{FF2B5EF4-FFF2-40B4-BE49-F238E27FC236}">
                <a16:creationId xmlns:a16="http://schemas.microsoft.com/office/drawing/2014/main" id="{676A4CDC-DEF6-3FCA-F739-3CB4EF6FAECB}"/>
              </a:ext>
            </a:extLst>
          </p:cNvPr>
          <p:cNvSpPr/>
          <p:nvPr/>
        </p:nvSpPr>
        <p:spPr>
          <a:xfrm>
            <a:off x="4998140" y="1922488"/>
            <a:ext cx="262867" cy="179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FD83842-C9C7-A098-4BD3-03C29C4981FA}"/>
              </a:ext>
            </a:extLst>
          </p:cNvPr>
          <p:cNvSpPr txBox="1"/>
          <p:nvPr/>
        </p:nvSpPr>
        <p:spPr>
          <a:xfrm>
            <a:off x="409486" y="5499523"/>
            <a:ext cx="11373026" cy="90794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XRD, TEM, and RSM results </a:t>
            </a:r>
            <a:r>
              <a:rPr lang="en-US" altLang="ko-KR" dirty="0">
                <a:latin typeface="Arial" panose="020B0604020202020204" pitchFamily="34" charset="0"/>
                <a:cs typeface="Arial" panose="020B0604020202020204" pitchFamily="34" charset="0"/>
              </a:rPr>
              <a:t>verified</a:t>
            </a:r>
            <a:r>
              <a:rPr lang="en-US" dirty="0">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epitaxial grow</a:t>
            </a:r>
            <a:r>
              <a:rPr lang="en-US" altLang="ko-KR" b="1" dirty="0">
                <a:solidFill>
                  <a:srgbClr val="0000FF"/>
                </a:solidFill>
                <a:latin typeface="Arial" panose="020B0604020202020204" pitchFamily="34" charset="0"/>
                <a:cs typeface="Arial" panose="020B0604020202020204" pitchFamily="34" charset="0"/>
              </a:rPr>
              <a:t>th</a:t>
            </a:r>
            <a:r>
              <a:rPr lang="en-US" altLang="ko-KR" dirty="0">
                <a:solidFill>
                  <a:srgbClr val="0000FF"/>
                </a:solidFill>
                <a:latin typeface="Arial" panose="020B0604020202020204" pitchFamily="34" charset="0"/>
                <a:cs typeface="Arial" panose="020B0604020202020204" pitchFamily="34" charset="0"/>
              </a:rPr>
              <a:t> </a:t>
            </a:r>
            <a:r>
              <a:rPr lang="en-US" altLang="ko-KR" dirty="0">
                <a:latin typeface="Arial" panose="020B0604020202020204" pitchFamily="34" charset="0"/>
                <a:cs typeface="Arial" panose="020B0604020202020204" pitchFamily="34" charset="0"/>
              </a:rPr>
              <a:t>of</a:t>
            </a:r>
            <a:r>
              <a:rPr lang="en-US" dirty="0">
                <a:solidFill>
                  <a:srgbClr val="0000FF"/>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SCO</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/SRO on STO(110) substrate</a:t>
            </a:r>
            <a:r>
              <a:rPr lang="en-US" altLang="ko-K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dirty="0">
                <a:latin typeface="Arial" panose="020B0604020202020204" pitchFamily="34" charset="0"/>
                <a:cs typeface="Arial" panose="020B0604020202020204" pitchFamily="34" charset="0"/>
              </a:rPr>
              <a:t>In the TEM image, the distinct oxygen vacancy channels indicate the growth of </a:t>
            </a:r>
            <a:r>
              <a:rPr lang="en-US" altLang="ko-KR" b="1" dirty="0">
                <a:solidFill>
                  <a:srgbClr val="0000FF"/>
                </a:solidFill>
                <a:latin typeface="Arial" panose="020B0604020202020204" pitchFamily="34" charset="0"/>
                <a:cs typeface="Arial" panose="020B0604020202020204" pitchFamily="34" charset="0"/>
              </a:rPr>
              <a:t>Brown-millerite SCO</a:t>
            </a:r>
            <a:endParaRPr lang="en-US" b="1" dirty="0">
              <a:solidFill>
                <a:srgbClr val="0000FF"/>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35046BDA-6212-4C43-0304-E2B05D3DE3C8}"/>
              </a:ext>
            </a:extLst>
          </p:cNvPr>
          <p:cNvSpPr txBox="1"/>
          <p:nvPr/>
        </p:nvSpPr>
        <p:spPr>
          <a:xfrm>
            <a:off x="4042997" y="1904114"/>
            <a:ext cx="1011866" cy="307777"/>
          </a:xfrm>
          <a:prstGeom prst="rect">
            <a:avLst/>
          </a:prstGeom>
          <a:noFill/>
        </p:spPr>
        <p:txBody>
          <a:bodyPr wrap="square" rtlCol="0">
            <a:spAutoFit/>
          </a:bodyPr>
          <a:lstStyle/>
          <a:p>
            <a:r>
              <a:rPr lang="en-US" sz="1400" b="1" dirty="0">
                <a:solidFill>
                  <a:srgbClr val="FF0000"/>
                </a:solidFill>
                <a:latin typeface="Arial" panose="020B0604020202020204" pitchFamily="34" charset="0"/>
                <a:cs typeface="Arial" panose="020B0604020202020204" pitchFamily="34" charset="0"/>
              </a:rPr>
              <a:t>SRO</a:t>
            </a:r>
          </a:p>
        </p:txBody>
      </p:sp>
      <p:sp>
        <p:nvSpPr>
          <p:cNvPr id="35" name="TextBox 34">
            <a:extLst>
              <a:ext uri="{FF2B5EF4-FFF2-40B4-BE49-F238E27FC236}">
                <a16:creationId xmlns:a16="http://schemas.microsoft.com/office/drawing/2014/main" id="{F5ABA2A9-9C80-1851-3595-29518A13D561}"/>
              </a:ext>
            </a:extLst>
          </p:cNvPr>
          <p:cNvSpPr txBox="1"/>
          <p:nvPr/>
        </p:nvSpPr>
        <p:spPr>
          <a:xfrm>
            <a:off x="4042997" y="1513721"/>
            <a:ext cx="1011866" cy="307777"/>
          </a:xfrm>
          <a:prstGeom prst="rect">
            <a:avLst/>
          </a:prstGeom>
          <a:noFill/>
        </p:spPr>
        <p:txBody>
          <a:bodyPr wrap="square" rtlCol="0">
            <a:spAutoFit/>
          </a:bodyPr>
          <a:lstStyle/>
          <a:p>
            <a:r>
              <a:rPr lang="en-US" sz="1400" b="1" dirty="0">
                <a:solidFill>
                  <a:srgbClr val="7030A0"/>
                </a:solidFill>
                <a:latin typeface="Arial" panose="020B0604020202020204" pitchFamily="34" charset="0"/>
                <a:cs typeface="Arial" panose="020B0604020202020204" pitchFamily="34" charset="0"/>
              </a:rPr>
              <a:t>STO</a:t>
            </a:r>
          </a:p>
        </p:txBody>
      </p:sp>
      <p:sp>
        <p:nvSpPr>
          <p:cNvPr id="36" name="TextBox 35">
            <a:extLst>
              <a:ext uri="{FF2B5EF4-FFF2-40B4-BE49-F238E27FC236}">
                <a16:creationId xmlns:a16="http://schemas.microsoft.com/office/drawing/2014/main" id="{FE7AD75F-1412-182A-42EA-8023E28D0E16}"/>
              </a:ext>
            </a:extLst>
          </p:cNvPr>
          <p:cNvSpPr txBox="1"/>
          <p:nvPr/>
        </p:nvSpPr>
        <p:spPr>
          <a:xfrm>
            <a:off x="4042997" y="1708917"/>
            <a:ext cx="1011866" cy="307777"/>
          </a:xfrm>
          <a:prstGeom prst="rect">
            <a:avLst/>
          </a:prstGeom>
          <a:noFill/>
        </p:spPr>
        <p:txBody>
          <a:bodyPr wrap="square" rtlCol="0">
            <a:spAutoFit/>
          </a:bodyPr>
          <a:lstStyle/>
          <a:p>
            <a:r>
              <a:rPr lang="en-US" sz="1400" b="1" dirty="0">
                <a:solidFill>
                  <a:srgbClr val="0000FF"/>
                </a:solidFill>
                <a:latin typeface="Arial" panose="020B0604020202020204" pitchFamily="34" charset="0"/>
                <a:cs typeface="Arial" panose="020B0604020202020204" pitchFamily="34" charset="0"/>
              </a:rPr>
              <a:t>SCO</a:t>
            </a:r>
            <a:r>
              <a:rPr lang="en-US" sz="1400" b="1" baseline="-25000" dirty="0">
                <a:solidFill>
                  <a:srgbClr val="0000FF"/>
                </a:solidFill>
                <a:latin typeface="Arial" panose="020B0604020202020204" pitchFamily="34" charset="0"/>
                <a:cs typeface="Arial" panose="020B0604020202020204" pitchFamily="34" charset="0"/>
              </a:rPr>
              <a:t>2.5</a:t>
            </a:r>
          </a:p>
        </p:txBody>
      </p:sp>
      <p:pic>
        <p:nvPicPr>
          <p:cNvPr id="2" name="그림 1">
            <a:extLst>
              <a:ext uri="{FF2B5EF4-FFF2-40B4-BE49-F238E27FC236}">
                <a16:creationId xmlns:a16="http://schemas.microsoft.com/office/drawing/2014/main" id="{DADB47D9-262B-99A0-9F74-FDD6275BA044}"/>
              </a:ext>
            </a:extLst>
          </p:cNvPr>
          <p:cNvPicPr>
            <a:picLocks noChangeAspect="1"/>
          </p:cNvPicPr>
          <p:nvPr/>
        </p:nvPicPr>
        <p:blipFill rotWithShape="1">
          <a:blip r:embed="rId5"/>
          <a:srcRect l="1023" t="10805" r="72105" b="52997"/>
          <a:stretch/>
        </p:blipFill>
        <p:spPr>
          <a:xfrm>
            <a:off x="1444733" y="2798678"/>
            <a:ext cx="2180447" cy="1302907"/>
          </a:xfrm>
          <a:prstGeom prst="rect">
            <a:avLst/>
          </a:prstGeom>
        </p:spPr>
      </p:pic>
      <p:pic>
        <p:nvPicPr>
          <p:cNvPr id="4" name="그림 3">
            <a:extLst>
              <a:ext uri="{FF2B5EF4-FFF2-40B4-BE49-F238E27FC236}">
                <a16:creationId xmlns:a16="http://schemas.microsoft.com/office/drawing/2014/main" id="{CEA87FC1-5907-7084-578A-EF91E87B454B}"/>
              </a:ext>
            </a:extLst>
          </p:cNvPr>
          <p:cNvPicPr>
            <a:picLocks noChangeAspect="1"/>
          </p:cNvPicPr>
          <p:nvPr/>
        </p:nvPicPr>
        <p:blipFill rotWithShape="1">
          <a:blip r:embed="rId5"/>
          <a:srcRect l="-119" t="69164" r="93975" b="7272"/>
          <a:stretch/>
        </p:blipFill>
        <p:spPr>
          <a:xfrm>
            <a:off x="7620000" y="3056607"/>
            <a:ext cx="949721" cy="1615766"/>
          </a:xfrm>
          <a:prstGeom prst="rect">
            <a:avLst/>
          </a:prstGeom>
        </p:spPr>
      </p:pic>
      <p:sp>
        <p:nvSpPr>
          <p:cNvPr id="7" name="슬라이드 번호 개체 틀 6">
            <a:extLst>
              <a:ext uri="{FF2B5EF4-FFF2-40B4-BE49-F238E27FC236}">
                <a16:creationId xmlns:a16="http://schemas.microsoft.com/office/drawing/2014/main" id="{2EEC863E-3C36-3ED4-7148-1A53D882728F}"/>
              </a:ext>
            </a:extLst>
          </p:cNvPr>
          <p:cNvSpPr>
            <a:spLocks noGrp="1"/>
          </p:cNvSpPr>
          <p:nvPr>
            <p:ph type="sldNum" sz="quarter" idx="12"/>
          </p:nvPr>
        </p:nvSpPr>
        <p:spPr/>
        <p:txBody>
          <a:bodyPr/>
          <a:lstStyle/>
          <a:p>
            <a:fld id="{B3E27330-0CB1-4348-B94F-8CBB99D9ECB2}" type="slidenum">
              <a:rPr lang="en-US" smtClean="0"/>
              <a:pPr/>
              <a:t>8</a:t>
            </a:fld>
            <a:endParaRPr lang="en-US" dirty="0"/>
          </a:p>
        </p:txBody>
      </p:sp>
      <p:pic>
        <p:nvPicPr>
          <p:cNvPr id="8" name="그림 7">
            <a:extLst>
              <a:ext uri="{FF2B5EF4-FFF2-40B4-BE49-F238E27FC236}">
                <a16:creationId xmlns:a16="http://schemas.microsoft.com/office/drawing/2014/main" id="{8A8482EE-8478-51B0-EA48-6EB54B45F7DF}"/>
              </a:ext>
            </a:extLst>
          </p:cNvPr>
          <p:cNvPicPr>
            <a:picLocks noChangeAspect="1"/>
          </p:cNvPicPr>
          <p:nvPr/>
        </p:nvPicPr>
        <p:blipFill rotWithShape="1">
          <a:blip r:embed="rId7"/>
          <a:srcRect l="7878" t="88169" r="27593"/>
          <a:stretch/>
        </p:blipFill>
        <p:spPr>
          <a:xfrm>
            <a:off x="1179947" y="2764222"/>
            <a:ext cx="173777" cy="159296"/>
          </a:xfrm>
          <a:prstGeom prst="rect">
            <a:avLst/>
          </a:prstGeom>
        </p:spPr>
      </p:pic>
      <p:pic>
        <p:nvPicPr>
          <p:cNvPr id="12" name="그림 11">
            <a:extLst>
              <a:ext uri="{FF2B5EF4-FFF2-40B4-BE49-F238E27FC236}">
                <a16:creationId xmlns:a16="http://schemas.microsoft.com/office/drawing/2014/main" id="{BE0B0F40-C54F-3059-7D81-394AEE7E5E10}"/>
              </a:ext>
            </a:extLst>
          </p:cNvPr>
          <p:cNvPicPr>
            <a:picLocks noChangeAspect="1"/>
          </p:cNvPicPr>
          <p:nvPr/>
        </p:nvPicPr>
        <p:blipFill rotWithShape="1">
          <a:blip r:embed="rId7"/>
          <a:srcRect l="7878" t="88169" r="27593"/>
          <a:stretch/>
        </p:blipFill>
        <p:spPr>
          <a:xfrm>
            <a:off x="3869431" y="1992413"/>
            <a:ext cx="195595" cy="179296"/>
          </a:xfrm>
          <a:prstGeom prst="rect">
            <a:avLst/>
          </a:prstGeom>
        </p:spPr>
      </p:pic>
      <p:pic>
        <p:nvPicPr>
          <p:cNvPr id="17" name="그림 16">
            <a:extLst>
              <a:ext uri="{FF2B5EF4-FFF2-40B4-BE49-F238E27FC236}">
                <a16:creationId xmlns:a16="http://schemas.microsoft.com/office/drawing/2014/main" id="{8496722D-0073-604E-F7BE-6D437BD59DE3}"/>
              </a:ext>
            </a:extLst>
          </p:cNvPr>
          <p:cNvPicPr>
            <a:picLocks noChangeAspect="1"/>
          </p:cNvPicPr>
          <p:nvPr/>
        </p:nvPicPr>
        <p:blipFill rotWithShape="1">
          <a:blip r:embed="rId7"/>
          <a:srcRect l="10566" t="56051" r="24905" b="32118"/>
          <a:stretch/>
        </p:blipFill>
        <p:spPr>
          <a:xfrm>
            <a:off x="1253720" y="2470952"/>
            <a:ext cx="200007" cy="183341"/>
          </a:xfrm>
          <a:prstGeom prst="rect">
            <a:avLst/>
          </a:prstGeom>
        </p:spPr>
      </p:pic>
      <p:pic>
        <p:nvPicPr>
          <p:cNvPr id="19" name="그림 18">
            <a:extLst>
              <a:ext uri="{FF2B5EF4-FFF2-40B4-BE49-F238E27FC236}">
                <a16:creationId xmlns:a16="http://schemas.microsoft.com/office/drawing/2014/main" id="{8D0322ED-1486-81BF-4A37-75812CAA335A}"/>
              </a:ext>
            </a:extLst>
          </p:cNvPr>
          <p:cNvPicPr>
            <a:picLocks noChangeAspect="1"/>
          </p:cNvPicPr>
          <p:nvPr/>
        </p:nvPicPr>
        <p:blipFill rotWithShape="1">
          <a:blip r:embed="rId7"/>
          <a:srcRect l="10566" t="56051" r="24905" b="32118"/>
          <a:stretch/>
        </p:blipFill>
        <p:spPr>
          <a:xfrm>
            <a:off x="3881828" y="1774822"/>
            <a:ext cx="200007" cy="183341"/>
          </a:xfrm>
          <a:prstGeom prst="rect">
            <a:avLst/>
          </a:prstGeom>
        </p:spPr>
      </p:pic>
      <p:pic>
        <p:nvPicPr>
          <p:cNvPr id="22" name="그림 21">
            <a:extLst>
              <a:ext uri="{FF2B5EF4-FFF2-40B4-BE49-F238E27FC236}">
                <a16:creationId xmlns:a16="http://schemas.microsoft.com/office/drawing/2014/main" id="{E43E7B48-73E6-79B7-AC40-52AA4151E00A}"/>
              </a:ext>
            </a:extLst>
          </p:cNvPr>
          <p:cNvPicPr>
            <a:picLocks noChangeAspect="1"/>
          </p:cNvPicPr>
          <p:nvPr/>
        </p:nvPicPr>
        <p:blipFill rotWithShape="1">
          <a:blip r:embed="rId8"/>
          <a:srcRect l="24471" t="4105" r="22345" b="85651"/>
          <a:stretch/>
        </p:blipFill>
        <p:spPr>
          <a:xfrm>
            <a:off x="1363415" y="2042625"/>
            <a:ext cx="165523" cy="165523"/>
          </a:xfrm>
          <a:prstGeom prst="rect">
            <a:avLst/>
          </a:prstGeom>
        </p:spPr>
      </p:pic>
      <p:pic>
        <p:nvPicPr>
          <p:cNvPr id="29" name="그림 28">
            <a:extLst>
              <a:ext uri="{FF2B5EF4-FFF2-40B4-BE49-F238E27FC236}">
                <a16:creationId xmlns:a16="http://schemas.microsoft.com/office/drawing/2014/main" id="{E39348F4-00F0-79EE-6A1D-2D4C0F205ABC}"/>
              </a:ext>
            </a:extLst>
          </p:cNvPr>
          <p:cNvPicPr>
            <a:picLocks noChangeAspect="1"/>
          </p:cNvPicPr>
          <p:nvPr/>
        </p:nvPicPr>
        <p:blipFill rotWithShape="1">
          <a:blip r:embed="rId7"/>
          <a:srcRect l="7878" t="88169" r="27593"/>
          <a:stretch/>
        </p:blipFill>
        <p:spPr>
          <a:xfrm>
            <a:off x="3594098" y="3188006"/>
            <a:ext cx="173777" cy="159296"/>
          </a:xfrm>
          <a:prstGeom prst="rect">
            <a:avLst/>
          </a:prstGeom>
        </p:spPr>
      </p:pic>
      <p:pic>
        <p:nvPicPr>
          <p:cNvPr id="30" name="그림 29">
            <a:extLst>
              <a:ext uri="{FF2B5EF4-FFF2-40B4-BE49-F238E27FC236}">
                <a16:creationId xmlns:a16="http://schemas.microsoft.com/office/drawing/2014/main" id="{7938052B-D866-110C-D293-C9D1763541FC}"/>
              </a:ext>
            </a:extLst>
          </p:cNvPr>
          <p:cNvPicPr>
            <a:picLocks noChangeAspect="1"/>
          </p:cNvPicPr>
          <p:nvPr/>
        </p:nvPicPr>
        <p:blipFill rotWithShape="1">
          <a:blip r:embed="rId7"/>
          <a:srcRect l="10566" t="56051" r="24905" b="32118"/>
          <a:stretch/>
        </p:blipFill>
        <p:spPr>
          <a:xfrm>
            <a:off x="3650629" y="2866439"/>
            <a:ext cx="200007" cy="183341"/>
          </a:xfrm>
          <a:prstGeom prst="rect">
            <a:avLst/>
          </a:prstGeom>
        </p:spPr>
      </p:pic>
      <p:pic>
        <p:nvPicPr>
          <p:cNvPr id="33" name="그림 32">
            <a:extLst>
              <a:ext uri="{FF2B5EF4-FFF2-40B4-BE49-F238E27FC236}">
                <a16:creationId xmlns:a16="http://schemas.microsoft.com/office/drawing/2014/main" id="{D7353461-A20A-D6E7-D30C-D19076AF282D}"/>
              </a:ext>
            </a:extLst>
          </p:cNvPr>
          <p:cNvPicPr>
            <a:picLocks noChangeAspect="1"/>
          </p:cNvPicPr>
          <p:nvPr/>
        </p:nvPicPr>
        <p:blipFill rotWithShape="1">
          <a:blip r:embed="rId8"/>
          <a:srcRect l="24471" t="4105" r="22345" b="85651"/>
          <a:stretch/>
        </p:blipFill>
        <p:spPr>
          <a:xfrm>
            <a:off x="3767875" y="2066348"/>
            <a:ext cx="165523" cy="165523"/>
          </a:xfrm>
          <a:prstGeom prst="rect">
            <a:avLst/>
          </a:prstGeom>
        </p:spPr>
      </p:pic>
      <p:pic>
        <p:nvPicPr>
          <p:cNvPr id="34" name="그림 33">
            <a:extLst>
              <a:ext uri="{FF2B5EF4-FFF2-40B4-BE49-F238E27FC236}">
                <a16:creationId xmlns:a16="http://schemas.microsoft.com/office/drawing/2014/main" id="{3CE9707E-4A24-3553-11CB-607BCBBDB83D}"/>
              </a:ext>
            </a:extLst>
          </p:cNvPr>
          <p:cNvPicPr>
            <a:picLocks noChangeAspect="1"/>
          </p:cNvPicPr>
          <p:nvPr/>
        </p:nvPicPr>
        <p:blipFill rotWithShape="1">
          <a:blip r:embed="rId8"/>
          <a:srcRect l="24471" t="4105" r="22345" b="85651"/>
          <a:stretch/>
        </p:blipFill>
        <p:spPr>
          <a:xfrm>
            <a:off x="3903101" y="1599935"/>
            <a:ext cx="165523" cy="165523"/>
          </a:xfrm>
          <a:prstGeom prst="rect">
            <a:avLst/>
          </a:prstGeom>
        </p:spPr>
      </p:pic>
      <p:sp>
        <p:nvSpPr>
          <p:cNvPr id="6" name="TextBox 5">
            <a:extLst>
              <a:ext uri="{FF2B5EF4-FFF2-40B4-BE49-F238E27FC236}">
                <a16:creationId xmlns:a16="http://schemas.microsoft.com/office/drawing/2014/main" id="{92848DB4-DB2C-D73C-2E35-7E3DF6A1AD49}"/>
              </a:ext>
            </a:extLst>
          </p:cNvPr>
          <p:cNvSpPr txBox="1"/>
          <p:nvPr/>
        </p:nvSpPr>
        <p:spPr>
          <a:xfrm>
            <a:off x="186878" y="906825"/>
            <a:ext cx="7071172" cy="400110"/>
          </a:xfrm>
          <a:prstGeom prst="rect">
            <a:avLst/>
          </a:prstGeom>
          <a:noFill/>
        </p:spPr>
        <p:txBody>
          <a:bodyPr wrap="square" rtlCol="0">
            <a:spAutoFit/>
          </a:bodyPr>
          <a:lstStyle/>
          <a:p>
            <a:pPr marL="342900" indent="-342900">
              <a:buFont typeface="Wingdings" panose="05000000000000000000" pitchFamily="2" charset="2"/>
              <a:buChar char="v"/>
            </a:pPr>
            <a:r>
              <a:rPr lang="en-US" altLang="ko-KR" sz="2000" b="1" dirty="0">
                <a:latin typeface="Arial" panose="020B0604020202020204" pitchFamily="34" charset="0"/>
                <a:cs typeface="Arial" panose="020B0604020202020204" pitchFamily="34" charset="0"/>
              </a:rPr>
              <a:t>Structural analysis of</a:t>
            </a:r>
            <a:r>
              <a:rPr lang="ko-KR" altLang="en-US" sz="2000" b="1" dirty="0">
                <a:latin typeface="Arial" panose="020B0604020202020204" pitchFamily="34" charset="0"/>
                <a:cs typeface="Arial" panose="020B0604020202020204" pitchFamily="34" charset="0"/>
              </a:rPr>
              <a:t> </a:t>
            </a:r>
            <a:r>
              <a:rPr lang="en-US" altLang="ko-KR" sz="2000" b="1" dirty="0">
                <a:latin typeface="Arial" panose="020B0604020202020204" pitchFamily="34" charset="0"/>
                <a:cs typeface="Arial" panose="020B0604020202020204" pitchFamily="34" charset="0"/>
              </a:rPr>
              <a:t>SCO</a:t>
            </a:r>
            <a:r>
              <a:rPr lang="en-US" altLang="ko-KR" sz="2000" b="1" baseline="-25000" dirty="0">
                <a:latin typeface="Arial" panose="020B0604020202020204" pitchFamily="34" charset="0"/>
                <a:cs typeface="Arial" panose="020B0604020202020204" pitchFamily="34" charset="0"/>
              </a:rPr>
              <a:t>2.5</a:t>
            </a:r>
            <a:r>
              <a:rPr lang="en-US" altLang="ko-KR" sz="2000" b="1" dirty="0">
                <a:latin typeface="Arial" panose="020B0604020202020204" pitchFamily="34" charset="0"/>
                <a:cs typeface="Arial" panose="020B0604020202020204" pitchFamily="34" charset="0"/>
              </a:rPr>
              <a:t>/SRO/STO (XRD, TEM)</a:t>
            </a:r>
            <a:endParaRPr lang="ko-KR" altLang="en-US" sz="2000" b="1" dirty="0">
              <a:latin typeface="Arial" panose="020B0604020202020204" pitchFamily="34" charset="0"/>
              <a:cs typeface="Arial" panose="020B0604020202020204" pitchFamily="34" charset="0"/>
            </a:endParaRPr>
          </a:p>
        </p:txBody>
      </p:sp>
      <p:cxnSp>
        <p:nvCxnSpPr>
          <p:cNvPr id="25" name="직선 화살표 연결선 24">
            <a:extLst>
              <a:ext uri="{FF2B5EF4-FFF2-40B4-BE49-F238E27FC236}">
                <a16:creationId xmlns:a16="http://schemas.microsoft.com/office/drawing/2014/main" id="{3D034467-5DC4-4AC4-76E3-386F13C7BFD2}"/>
              </a:ext>
            </a:extLst>
          </p:cNvPr>
          <p:cNvCxnSpPr/>
          <p:nvPr/>
        </p:nvCxnSpPr>
        <p:spPr>
          <a:xfrm flipV="1">
            <a:off x="9649894" y="1909781"/>
            <a:ext cx="1194098" cy="1197896"/>
          </a:xfrm>
          <a:prstGeom prst="straightConnector1">
            <a:avLst/>
          </a:prstGeom>
          <a:ln w="381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434950" y="913983"/>
            <a:ext cx="4003868" cy="584775"/>
          </a:xfrm>
          <a:prstGeom prst="rect">
            <a:avLst/>
          </a:prstGeom>
          <a:noFill/>
        </p:spPr>
        <p:txBody>
          <a:bodyPr wrap="square" rtlCol="0">
            <a:spAutoFit/>
          </a:bodyPr>
          <a:lstStyle/>
          <a:p>
            <a:r>
              <a:rPr lang="en-US" altLang="ko-KR" sz="1600" b="1" dirty="0">
                <a:solidFill>
                  <a:srgbClr val="116ADE"/>
                </a:solidFill>
                <a:latin typeface="Arial" panose="020B0604020202020204" pitchFamily="34" charset="0"/>
                <a:cs typeface="Arial" panose="020B0604020202020204" pitchFamily="34" charset="0"/>
              </a:rPr>
              <a:t>SCO: SrCoO</a:t>
            </a:r>
            <a:r>
              <a:rPr lang="en-US" altLang="ko-KR" sz="1600" b="1" baseline="-25000" dirty="0">
                <a:solidFill>
                  <a:srgbClr val="116ADE"/>
                </a:solidFill>
                <a:latin typeface="Arial" panose="020B0604020202020204" pitchFamily="34" charset="0"/>
                <a:cs typeface="Arial" panose="020B0604020202020204" pitchFamily="34" charset="0"/>
              </a:rPr>
              <a:t>2.5</a:t>
            </a:r>
          </a:p>
          <a:p>
            <a:r>
              <a:rPr lang="en-US" altLang="ko-KR" sz="1600" b="1" dirty="0">
                <a:solidFill>
                  <a:srgbClr val="FF2020"/>
                </a:solidFill>
                <a:latin typeface="Arial" panose="020B0604020202020204" pitchFamily="34" charset="0"/>
                <a:cs typeface="Arial" panose="020B0604020202020204" pitchFamily="34" charset="0"/>
              </a:rPr>
              <a:t>SRO: SrRuO</a:t>
            </a:r>
            <a:r>
              <a:rPr lang="en-US" altLang="ko-KR" sz="1600" b="1" baseline="-25000" dirty="0">
                <a:solidFill>
                  <a:srgbClr val="FF2020"/>
                </a:solidFill>
                <a:latin typeface="Arial" panose="020B0604020202020204" pitchFamily="34" charset="0"/>
                <a:cs typeface="Arial" panose="020B0604020202020204" pitchFamily="34" charset="0"/>
              </a:rPr>
              <a:t>3</a:t>
            </a:r>
            <a:r>
              <a:rPr lang="en-US" altLang="ko-KR" sz="1600" b="1" baseline="-25000" dirty="0">
                <a:latin typeface="Arial" panose="020B0604020202020204" pitchFamily="34" charset="0"/>
                <a:cs typeface="Arial" panose="020B0604020202020204" pitchFamily="34" charset="0"/>
              </a:rPr>
              <a:t>          </a:t>
            </a:r>
            <a:r>
              <a:rPr lang="en-US" altLang="ko-KR" sz="1600" b="1" dirty="0">
                <a:solidFill>
                  <a:srgbClr val="810BFF"/>
                </a:solidFill>
                <a:latin typeface="Arial" panose="020B0604020202020204" pitchFamily="34" charset="0"/>
                <a:cs typeface="Arial" panose="020B0604020202020204" pitchFamily="34" charset="0"/>
              </a:rPr>
              <a:t>STO: SrTiO</a:t>
            </a:r>
            <a:r>
              <a:rPr lang="en-US" altLang="ko-KR" sz="1600" b="1" baseline="-25000" dirty="0">
                <a:solidFill>
                  <a:srgbClr val="810BFF"/>
                </a:solidFill>
                <a:latin typeface="Arial" panose="020B0604020202020204" pitchFamily="34" charset="0"/>
                <a:cs typeface="Arial" panose="020B0604020202020204" pitchFamily="34" charset="0"/>
              </a:rPr>
              <a:t>3</a:t>
            </a:r>
            <a:endParaRPr lang="ko-KR" altLang="en-US" sz="1600" b="1" baseline="-25000" dirty="0">
              <a:solidFill>
                <a:srgbClr val="810B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722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6B1D56D1-8B4B-5164-E831-1F799CC6ECB3}"/>
              </a:ext>
            </a:extLst>
          </p:cNvPr>
          <p:cNvPicPr>
            <a:picLocks noChangeAspect="1"/>
          </p:cNvPicPr>
          <p:nvPr/>
        </p:nvPicPr>
        <p:blipFill rotWithShape="1">
          <a:blip r:embed="rId3"/>
          <a:srcRect l="66578" t="3332" r="3604" b="60768"/>
          <a:stretch/>
        </p:blipFill>
        <p:spPr>
          <a:xfrm>
            <a:off x="3737150" y="1829379"/>
            <a:ext cx="4151279" cy="3051046"/>
          </a:xfrm>
          <a:custGeom>
            <a:avLst/>
            <a:gdLst>
              <a:gd name="connsiteX0" fmla="*/ 261771 w 2818504"/>
              <a:gd name="connsiteY0" fmla="*/ 0 h 2071502"/>
              <a:gd name="connsiteX1" fmla="*/ 2818504 w 2818504"/>
              <a:gd name="connsiteY1" fmla="*/ 0 h 2071502"/>
              <a:gd name="connsiteX2" fmla="*/ 2818504 w 2818504"/>
              <a:gd name="connsiteY2" fmla="*/ 2071502 h 2071502"/>
              <a:gd name="connsiteX3" fmla="*/ 0 w 2818504"/>
              <a:gd name="connsiteY3" fmla="*/ 2071502 h 2071502"/>
              <a:gd name="connsiteX4" fmla="*/ 0 w 2818504"/>
              <a:gd name="connsiteY4" fmla="*/ 247426 h 2071502"/>
              <a:gd name="connsiteX5" fmla="*/ 261771 w 2818504"/>
              <a:gd name="connsiteY5" fmla="*/ 247426 h 207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8504" h="2071502">
                <a:moveTo>
                  <a:pt x="261771" y="0"/>
                </a:moveTo>
                <a:lnTo>
                  <a:pt x="2818504" y="0"/>
                </a:lnTo>
                <a:lnTo>
                  <a:pt x="2818504" y="2071502"/>
                </a:lnTo>
                <a:lnTo>
                  <a:pt x="0" y="2071502"/>
                </a:lnTo>
                <a:lnTo>
                  <a:pt x="0" y="247426"/>
                </a:lnTo>
                <a:lnTo>
                  <a:pt x="261771" y="247426"/>
                </a:lnTo>
                <a:close/>
              </a:path>
            </a:pathLst>
          </a:custGeom>
        </p:spPr>
      </p:pic>
      <p:sp>
        <p:nvSpPr>
          <p:cNvPr id="21" name="TextBox 20">
            <a:extLst>
              <a:ext uri="{FF2B5EF4-FFF2-40B4-BE49-F238E27FC236}">
                <a16:creationId xmlns:a16="http://schemas.microsoft.com/office/drawing/2014/main" id="{AA81CEBC-76B3-CAC5-354A-3C60FC647A0F}"/>
              </a:ext>
            </a:extLst>
          </p:cNvPr>
          <p:cNvSpPr txBox="1"/>
          <p:nvPr/>
        </p:nvSpPr>
        <p:spPr>
          <a:xfrm>
            <a:off x="514339" y="5351451"/>
            <a:ext cx="11570200" cy="923330"/>
          </a:xfrm>
          <a:prstGeom prst="rect">
            <a:avLst/>
          </a:prstGeom>
          <a:noFill/>
        </p:spPr>
        <p:txBody>
          <a:bodyPr wrap="square" rtlCol="0">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SCO topotactic phase transition RRAM exhibits </a:t>
            </a:r>
            <a:r>
              <a:rPr lang="en-US" b="1" i="0" dirty="0">
                <a:solidFill>
                  <a:srgbClr val="0000FF"/>
                </a:solidFill>
                <a:effectLst/>
                <a:latin typeface="Arial" panose="020B0604020202020204" pitchFamily="34" charset="0"/>
                <a:cs typeface="Arial" panose="020B0604020202020204" pitchFamily="34" charset="0"/>
              </a:rPr>
              <a:t>stable resistive switching </a:t>
            </a:r>
            <a:r>
              <a:rPr lang="en-US" b="0" i="0" dirty="0">
                <a:effectLst/>
                <a:latin typeface="Arial" panose="020B0604020202020204" pitchFamily="34" charset="0"/>
                <a:cs typeface="Arial" panose="020B0604020202020204" pitchFamily="34" charset="0"/>
              </a:rPr>
              <a:t>properties for 60 cycles.</a:t>
            </a:r>
          </a:p>
          <a:p>
            <a:pPr marL="285750" indent="-285750">
              <a:buFont typeface="Arial" panose="020B0604020202020204" pitchFamily="34" charset="0"/>
              <a:buChar char="•"/>
            </a:pPr>
            <a:endParaRPr lang="en-US"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dirty="0">
                <a:latin typeface="Arial" panose="020B0604020202020204" pitchFamily="34" charset="0"/>
                <a:cs typeface="Arial" panose="020B0604020202020204" pitchFamily="34" charset="0"/>
              </a:rPr>
              <a:t>SET and RESET occur at a </a:t>
            </a:r>
            <a:r>
              <a:rPr lang="en-US" altLang="ko-KR" b="1" dirty="0">
                <a:solidFill>
                  <a:srgbClr val="0000FF"/>
                </a:solidFill>
                <a:latin typeface="Arial" panose="020B0604020202020204" pitchFamily="34" charset="0"/>
                <a:cs typeface="Arial" panose="020B0604020202020204" pitchFamily="34" charset="0"/>
              </a:rPr>
              <a:t>uniform voltage</a:t>
            </a:r>
            <a:endParaRPr lang="en-US" altLang="ko-KR" sz="1700" b="1" dirty="0">
              <a:solidFill>
                <a:srgbClr val="0000FF"/>
              </a:solidFill>
              <a:latin typeface="Arial" panose="020B0604020202020204" pitchFamily="34" charset="0"/>
              <a:cs typeface="Arial" panose="020B0604020202020204" pitchFamily="34" charset="0"/>
            </a:endParaRPr>
          </a:p>
        </p:txBody>
      </p:sp>
      <p:sp>
        <p:nvSpPr>
          <p:cNvPr id="3" name="슬라이드 번호 개체 틀 2">
            <a:extLst>
              <a:ext uri="{FF2B5EF4-FFF2-40B4-BE49-F238E27FC236}">
                <a16:creationId xmlns:a16="http://schemas.microsoft.com/office/drawing/2014/main" id="{474C037E-7A25-2CCE-F3ED-D68EEEF18FF7}"/>
              </a:ext>
            </a:extLst>
          </p:cNvPr>
          <p:cNvSpPr>
            <a:spLocks noGrp="1"/>
          </p:cNvSpPr>
          <p:nvPr>
            <p:ph type="sldNum" sz="quarter" idx="12"/>
          </p:nvPr>
        </p:nvSpPr>
        <p:spPr/>
        <p:txBody>
          <a:bodyPr/>
          <a:lstStyle/>
          <a:p>
            <a:fld id="{B3E27330-0CB1-4348-B94F-8CBB99D9ECB2}" type="slidenum">
              <a:rPr lang="en-US" smtClean="0"/>
              <a:pPr/>
              <a:t>9</a:t>
            </a:fld>
            <a:endParaRPr lang="en-US" dirty="0"/>
          </a:p>
        </p:txBody>
      </p:sp>
      <p:pic>
        <p:nvPicPr>
          <p:cNvPr id="2" name="그림 1">
            <a:extLst>
              <a:ext uri="{FF2B5EF4-FFF2-40B4-BE49-F238E27FC236}">
                <a16:creationId xmlns:a16="http://schemas.microsoft.com/office/drawing/2014/main" id="{F2CDA082-9E87-0A0C-4291-DB6FACEED796}"/>
              </a:ext>
            </a:extLst>
          </p:cNvPr>
          <p:cNvPicPr>
            <a:picLocks noChangeAspect="1"/>
          </p:cNvPicPr>
          <p:nvPr/>
        </p:nvPicPr>
        <p:blipFill rotWithShape="1">
          <a:blip r:embed="rId4">
            <a:extLst>
              <a:ext uri="{28A0092B-C50C-407E-A947-70E740481C1C}">
                <a14:useLocalDpi xmlns:a14="http://schemas.microsoft.com/office/drawing/2010/main" val="0"/>
              </a:ext>
            </a:extLst>
          </a:blip>
          <a:srcRect l="4814" t="41453" r="66792"/>
          <a:stretch/>
        </p:blipFill>
        <p:spPr bwMode="auto">
          <a:xfrm>
            <a:off x="8163462" y="1627301"/>
            <a:ext cx="3032377" cy="3447113"/>
          </a:xfrm>
          <a:prstGeom prst="rect">
            <a:avLst/>
          </a:prstGeom>
          <a:noFill/>
        </p:spPr>
      </p:pic>
      <p:sp>
        <p:nvSpPr>
          <p:cNvPr id="5" name="TextBox 4">
            <a:extLst>
              <a:ext uri="{FF2B5EF4-FFF2-40B4-BE49-F238E27FC236}">
                <a16:creationId xmlns:a16="http://schemas.microsoft.com/office/drawing/2014/main" id="{CB2A52CD-4389-91DA-1BEA-69AA856537AC}"/>
              </a:ext>
            </a:extLst>
          </p:cNvPr>
          <p:cNvSpPr txBox="1"/>
          <p:nvPr/>
        </p:nvSpPr>
        <p:spPr>
          <a:xfrm>
            <a:off x="144212" y="974801"/>
            <a:ext cx="6739188" cy="707886"/>
          </a:xfrm>
          <a:prstGeom prst="rect">
            <a:avLst/>
          </a:prstGeom>
          <a:noFill/>
        </p:spPr>
        <p:txBody>
          <a:bodyPr wrap="square" rtlCol="0">
            <a:spAutoFit/>
          </a:bodyPr>
          <a:lstStyle/>
          <a:p>
            <a:pPr marL="285750" indent="-285750">
              <a:buFont typeface="Wingdings" panose="05000000000000000000" pitchFamily="2" charset="2"/>
              <a:buChar char="v"/>
            </a:pPr>
            <a:r>
              <a:rPr lang="en-US" altLang="ko-KR" sz="2000" b="1" dirty="0">
                <a:latin typeface="Arial" panose="020B0604020202020204" pitchFamily="34" charset="0"/>
                <a:cs typeface="Arial" panose="020B0604020202020204" pitchFamily="34" charset="0"/>
              </a:rPr>
              <a:t>Resistive switching properties of SCO</a:t>
            </a:r>
            <a:r>
              <a:rPr lang="en-US" altLang="ko-KR" sz="2000" b="1" baseline="-25000" dirty="0">
                <a:latin typeface="Arial" panose="020B0604020202020204" pitchFamily="34" charset="0"/>
                <a:cs typeface="Arial" panose="020B0604020202020204" pitchFamily="34" charset="0"/>
              </a:rPr>
              <a:t>2.5</a:t>
            </a:r>
            <a:r>
              <a:rPr lang="en-US" altLang="ko-KR" sz="2000" b="1" dirty="0">
                <a:latin typeface="Arial" panose="020B0604020202020204" pitchFamily="34" charset="0"/>
                <a:cs typeface="Arial" panose="020B0604020202020204" pitchFamily="34" charset="0"/>
              </a:rPr>
              <a:t>/SRO device </a:t>
            </a:r>
            <a:endParaRPr lang="en-US" sz="2000" b="1" dirty="0">
              <a:latin typeface="Arial" panose="020B0604020202020204" pitchFamily="34" charset="0"/>
              <a:cs typeface="Arial" panose="020B0604020202020204" pitchFamily="34" charset="0"/>
            </a:endParaRPr>
          </a:p>
        </p:txBody>
      </p:sp>
      <p:grpSp>
        <p:nvGrpSpPr>
          <p:cNvPr id="9" name="그룹 8">
            <a:extLst>
              <a:ext uri="{FF2B5EF4-FFF2-40B4-BE49-F238E27FC236}">
                <a16:creationId xmlns:a16="http://schemas.microsoft.com/office/drawing/2014/main" id="{9BB61B91-B327-21CD-1263-BBFFC4421DA7}"/>
              </a:ext>
            </a:extLst>
          </p:cNvPr>
          <p:cNvGrpSpPr/>
          <p:nvPr/>
        </p:nvGrpSpPr>
        <p:grpSpPr>
          <a:xfrm>
            <a:off x="0" y="1386373"/>
            <a:ext cx="4543425" cy="359692"/>
            <a:chOff x="0" y="1530959"/>
            <a:chExt cx="6425256" cy="359692"/>
          </a:xfrm>
        </p:grpSpPr>
        <p:sp>
          <p:nvSpPr>
            <p:cNvPr id="7" name="직사각형 6">
              <a:extLst>
                <a:ext uri="{FF2B5EF4-FFF2-40B4-BE49-F238E27FC236}">
                  <a16:creationId xmlns:a16="http://schemas.microsoft.com/office/drawing/2014/main" id="{2BE48419-6F41-249B-E0C3-BB422BBD21C9}"/>
                </a:ext>
              </a:extLst>
            </p:cNvPr>
            <p:cNvSpPr/>
            <p:nvPr/>
          </p:nvSpPr>
          <p:spPr>
            <a:xfrm>
              <a:off x="0" y="1530959"/>
              <a:ext cx="6425256" cy="359692"/>
            </a:xfrm>
            <a:prstGeom prst="rect">
              <a:avLst/>
            </a:prstGeom>
            <a:gradFill flip="none" rotWithShape="1">
              <a:gsLst>
                <a:gs pos="0">
                  <a:schemeClr val="accent4">
                    <a:lumMod val="20000"/>
                    <a:lumOff val="80000"/>
                  </a:schemeClr>
                </a:gs>
                <a:gs pos="50000">
                  <a:schemeClr val="accent4">
                    <a:lumMod val="40000"/>
                    <a:lumOff val="60000"/>
                  </a:schemeClr>
                </a:gs>
                <a:gs pos="100000">
                  <a:schemeClr val="accent4">
                    <a:lumMod val="20000"/>
                    <a:lumOff val="80000"/>
                  </a:scheme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7C36601-0862-3A53-1F40-FCEB5B2FAD9E}"/>
                </a:ext>
              </a:extLst>
            </p:cNvPr>
            <p:cNvSpPr txBox="1"/>
            <p:nvPr/>
          </p:nvSpPr>
          <p:spPr>
            <a:xfrm>
              <a:off x="0" y="1541528"/>
              <a:ext cx="6425256" cy="323165"/>
            </a:xfrm>
            <a:prstGeom prst="rect">
              <a:avLst/>
            </a:prstGeom>
            <a:noFill/>
          </p:spPr>
          <p:txBody>
            <a:bodyPr wrap="square" rtlCol="0">
              <a:spAutoFit/>
            </a:bodyPr>
            <a:lstStyle/>
            <a:p>
              <a:pPr algn="ctr"/>
              <a:r>
                <a:rPr lang="en-US" sz="1500" b="1" dirty="0">
                  <a:latin typeface="Arial" panose="020B0604020202020204" pitchFamily="34" charset="0"/>
                  <a:cs typeface="Arial" panose="020B0604020202020204" pitchFamily="34" charset="0"/>
                </a:rPr>
                <a:t>Oxygen ions migration energy barrier by DFT</a:t>
              </a:r>
            </a:p>
          </p:txBody>
        </p:sp>
      </p:grpSp>
      <p:grpSp>
        <p:nvGrpSpPr>
          <p:cNvPr id="10" name="그룹 9">
            <a:extLst>
              <a:ext uri="{FF2B5EF4-FFF2-40B4-BE49-F238E27FC236}">
                <a16:creationId xmlns:a16="http://schemas.microsoft.com/office/drawing/2014/main" id="{BFAAE7C5-837A-8DB6-9907-1FBCC29158FF}"/>
              </a:ext>
            </a:extLst>
          </p:cNvPr>
          <p:cNvGrpSpPr/>
          <p:nvPr/>
        </p:nvGrpSpPr>
        <p:grpSpPr>
          <a:xfrm>
            <a:off x="689162" y="1675884"/>
            <a:ext cx="2772955" cy="3447114"/>
            <a:chOff x="154250" y="960886"/>
            <a:chExt cx="3191721" cy="5123722"/>
          </a:xfrm>
        </p:grpSpPr>
        <p:pic>
          <p:nvPicPr>
            <p:cNvPr id="11" name="그림 10">
              <a:extLst>
                <a:ext uri="{FF2B5EF4-FFF2-40B4-BE49-F238E27FC236}">
                  <a16:creationId xmlns:a16="http://schemas.microsoft.com/office/drawing/2014/main" id="{5275AB57-91EE-1BF1-1884-A8D53CC58F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1885" b="51841"/>
            <a:stretch/>
          </p:blipFill>
          <p:spPr bwMode="auto">
            <a:xfrm>
              <a:off x="156257" y="960886"/>
              <a:ext cx="3189714" cy="2561862"/>
            </a:xfrm>
            <a:custGeom>
              <a:avLst/>
              <a:gdLst>
                <a:gd name="connsiteX0" fmla="*/ 75304 w 2818504"/>
                <a:gd name="connsiteY0" fmla="*/ 93364 h 2263719"/>
                <a:gd name="connsiteX1" fmla="*/ 75304 w 2818504"/>
                <a:gd name="connsiteY1" fmla="*/ 383820 h 2263719"/>
                <a:gd name="connsiteX2" fmla="*/ 268941 w 2818504"/>
                <a:gd name="connsiteY2" fmla="*/ 383820 h 2263719"/>
                <a:gd name="connsiteX3" fmla="*/ 268941 w 2818504"/>
                <a:gd name="connsiteY3" fmla="*/ 93364 h 2263719"/>
                <a:gd name="connsiteX4" fmla="*/ 0 w 2818504"/>
                <a:gd name="connsiteY4" fmla="*/ 0 h 2263719"/>
                <a:gd name="connsiteX5" fmla="*/ 2818504 w 2818504"/>
                <a:gd name="connsiteY5" fmla="*/ 0 h 2263719"/>
                <a:gd name="connsiteX6" fmla="*/ 2818504 w 2818504"/>
                <a:gd name="connsiteY6" fmla="*/ 2263719 h 2263719"/>
                <a:gd name="connsiteX7" fmla="*/ 0 w 2818504"/>
                <a:gd name="connsiteY7" fmla="*/ 2263719 h 226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504" h="2263719">
                  <a:moveTo>
                    <a:pt x="75304" y="93364"/>
                  </a:moveTo>
                  <a:lnTo>
                    <a:pt x="75304" y="383820"/>
                  </a:lnTo>
                  <a:lnTo>
                    <a:pt x="268941" y="383820"/>
                  </a:lnTo>
                  <a:lnTo>
                    <a:pt x="268941" y="93364"/>
                  </a:lnTo>
                  <a:close/>
                  <a:moveTo>
                    <a:pt x="0" y="0"/>
                  </a:moveTo>
                  <a:lnTo>
                    <a:pt x="2818504" y="0"/>
                  </a:lnTo>
                  <a:lnTo>
                    <a:pt x="2818504" y="2263719"/>
                  </a:lnTo>
                  <a:lnTo>
                    <a:pt x="0" y="2263719"/>
                  </a:lnTo>
                  <a:close/>
                </a:path>
              </a:pathLst>
            </a:custGeom>
            <a:noFill/>
          </p:spPr>
        </p:pic>
        <p:pic>
          <p:nvPicPr>
            <p:cNvPr id="12" name="그림 11">
              <a:extLst>
                <a:ext uri="{FF2B5EF4-FFF2-40B4-BE49-F238E27FC236}">
                  <a16:creationId xmlns:a16="http://schemas.microsoft.com/office/drawing/2014/main" id="{8BA57588-881F-53DC-8CB4-434106E6FD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072" t="229" r="3813" b="51612"/>
            <a:stretch/>
          </p:blipFill>
          <p:spPr bwMode="auto">
            <a:xfrm>
              <a:off x="154250" y="3522747"/>
              <a:ext cx="3189714" cy="2561861"/>
            </a:xfrm>
            <a:custGeom>
              <a:avLst/>
              <a:gdLst>
                <a:gd name="connsiteX0" fmla="*/ 75304 w 2818504"/>
                <a:gd name="connsiteY0" fmla="*/ 93364 h 2263719"/>
                <a:gd name="connsiteX1" fmla="*/ 75304 w 2818504"/>
                <a:gd name="connsiteY1" fmla="*/ 383820 h 2263719"/>
                <a:gd name="connsiteX2" fmla="*/ 268941 w 2818504"/>
                <a:gd name="connsiteY2" fmla="*/ 383820 h 2263719"/>
                <a:gd name="connsiteX3" fmla="*/ 268941 w 2818504"/>
                <a:gd name="connsiteY3" fmla="*/ 93364 h 2263719"/>
                <a:gd name="connsiteX4" fmla="*/ 0 w 2818504"/>
                <a:gd name="connsiteY4" fmla="*/ 0 h 2263719"/>
                <a:gd name="connsiteX5" fmla="*/ 2818504 w 2818504"/>
                <a:gd name="connsiteY5" fmla="*/ 0 h 2263719"/>
                <a:gd name="connsiteX6" fmla="*/ 2818504 w 2818504"/>
                <a:gd name="connsiteY6" fmla="*/ 2263719 h 2263719"/>
                <a:gd name="connsiteX7" fmla="*/ 0 w 2818504"/>
                <a:gd name="connsiteY7" fmla="*/ 2263719 h 226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504" h="2263719">
                  <a:moveTo>
                    <a:pt x="75304" y="93364"/>
                  </a:moveTo>
                  <a:lnTo>
                    <a:pt x="75304" y="383820"/>
                  </a:lnTo>
                  <a:lnTo>
                    <a:pt x="268941" y="383820"/>
                  </a:lnTo>
                  <a:lnTo>
                    <a:pt x="268941" y="93364"/>
                  </a:lnTo>
                  <a:close/>
                  <a:moveTo>
                    <a:pt x="0" y="0"/>
                  </a:moveTo>
                  <a:lnTo>
                    <a:pt x="2818504" y="0"/>
                  </a:lnTo>
                  <a:lnTo>
                    <a:pt x="2818504" y="2263719"/>
                  </a:lnTo>
                  <a:lnTo>
                    <a:pt x="0" y="2263719"/>
                  </a:lnTo>
                  <a:close/>
                </a:path>
              </a:pathLst>
            </a:custGeom>
            <a:noFill/>
          </p:spPr>
        </p:pic>
      </p:grpSp>
      <p:sp>
        <p:nvSpPr>
          <p:cNvPr id="13" name="직사각형 12">
            <a:extLst>
              <a:ext uri="{FF2B5EF4-FFF2-40B4-BE49-F238E27FC236}">
                <a16:creationId xmlns:a16="http://schemas.microsoft.com/office/drawing/2014/main" id="{0FB09E70-CD0C-923B-85BE-55430B17B2E4}"/>
              </a:ext>
            </a:extLst>
          </p:cNvPr>
          <p:cNvSpPr/>
          <p:nvPr/>
        </p:nvSpPr>
        <p:spPr>
          <a:xfrm>
            <a:off x="2647950" y="1897113"/>
            <a:ext cx="723900" cy="178715"/>
          </a:xfrm>
          <a:prstGeom prst="rect">
            <a:avLst/>
          </a:prstGeom>
          <a:noFill/>
          <a:ln w="28575">
            <a:solidFill>
              <a:srgbClr val="0000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직사각형 15">
            <a:extLst>
              <a:ext uri="{FF2B5EF4-FFF2-40B4-BE49-F238E27FC236}">
                <a16:creationId xmlns:a16="http://schemas.microsoft.com/office/drawing/2014/main" id="{17AF667E-21E8-2E18-2C0D-B83E05D42662}"/>
              </a:ext>
            </a:extLst>
          </p:cNvPr>
          <p:cNvSpPr/>
          <p:nvPr/>
        </p:nvSpPr>
        <p:spPr>
          <a:xfrm>
            <a:off x="2647950" y="3595851"/>
            <a:ext cx="723900" cy="178715"/>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246185"/>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16379</TotalTime>
  <Words>2407</Words>
  <Application>Microsoft Office PowerPoint</Application>
  <PresentationFormat>와이드스크린</PresentationFormat>
  <Paragraphs>212</Paragraphs>
  <Slides>19</Slides>
  <Notes>18</Notes>
  <HiddenSlides>0</HiddenSlides>
  <MMClips>0</MMClips>
  <ScaleCrop>false</ScaleCrop>
  <HeadingPairs>
    <vt:vector size="8" baseType="variant">
      <vt:variant>
        <vt:lpstr>사용한 글꼴</vt:lpstr>
      </vt:variant>
      <vt:variant>
        <vt:i4>7</vt:i4>
      </vt:variant>
      <vt:variant>
        <vt:lpstr>테마</vt:lpstr>
      </vt:variant>
      <vt:variant>
        <vt:i4>1</vt:i4>
      </vt:variant>
      <vt:variant>
        <vt:lpstr>포함된 OLE 서버</vt:lpstr>
      </vt:variant>
      <vt:variant>
        <vt:i4>1</vt:i4>
      </vt:variant>
      <vt:variant>
        <vt:lpstr>슬라이드 제목</vt:lpstr>
      </vt:variant>
      <vt:variant>
        <vt:i4>19</vt:i4>
      </vt:variant>
    </vt:vector>
  </HeadingPairs>
  <TitlesOfParts>
    <vt:vector size="28" baseType="lpstr">
      <vt:lpstr>맑은 고딕</vt:lpstr>
      <vt:lpstr>Aptos</vt:lpstr>
      <vt:lpstr>Arial</vt:lpstr>
      <vt:lpstr>Arial Narrow</vt:lpstr>
      <vt:lpstr>Calibri</vt:lpstr>
      <vt:lpstr>Calibri Light</vt:lpstr>
      <vt:lpstr>Wingdings</vt:lpstr>
      <vt:lpstr>Office 테마</vt:lpstr>
      <vt:lpstr>Graph</vt:lpstr>
      <vt:lpstr>Fabrication of Hetero-epitaxy SrCoO2.5/SrRuO3 Freestanding Thin Films for RRAM Application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BiVO4 Photoanode Performance  by Insertion of an Epitaxial BiFeO3 Ferroelectric Layer</dc:title>
  <dc:creator>T34331</dc:creator>
  <cp:lastModifiedBy>최은석 최은석</cp:lastModifiedBy>
  <cp:revision>484</cp:revision>
  <dcterms:created xsi:type="dcterms:W3CDTF">2024-01-15T07:41:03Z</dcterms:created>
  <dcterms:modified xsi:type="dcterms:W3CDTF">2024-06-07T12:45:27Z</dcterms:modified>
</cp:coreProperties>
</file>