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28803600" cy="42808525"/>
  <p:notesSz cx="6802438" cy="99345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1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1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1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1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38" userDrawn="1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00FF"/>
    <a:srgbClr val="DF3127"/>
    <a:srgbClr val="CC0500"/>
    <a:srgbClr val="DE2D23"/>
    <a:srgbClr val="59615D"/>
    <a:srgbClr val="5A625E"/>
    <a:srgbClr val="000066"/>
    <a:srgbClr val="27547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935" autoAdjust="0"/>
  </p:normalViewPr>
  <p:slideViewPr>
    <p:cSldViewPr showGuides="1">
      <p:cViewPr>
        <p:scale>
          <a:sx n="33" d="100"/>
          <a:sy n="33" d="100"/>
        </p:scale>
        <p:origin x="1044" y="-3738"/>
      </p:cViewPr>
      <p:guideLst>
        <p:guide orient="horz" pos="13438"/>
        <p:guide pos="90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522" y="96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833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algn="l" defTabSz="914797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605" y="1"/>
            <a:ext cx="2948833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2" tIns="45761" rIns="91522" bIns="45761" numCol="1" anchor="t" anchorCtr="0" compatLnSpc="1">
            <a:prstTxWarp prst="textNoShape">
              <a:avLst/>
            </a:prstTxWarp>
          </a:bodyPr>
          <a:lstStyle>
            <a:lvl1pPr algn="r" defTabSz="914797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498"/>
            <a:ext cx="2948833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algn="l" defTabSz="914797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605" y="9436498"/>
            <a:ext cx="2948833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2" tIns="45761" rIns="91522" bIns="45761" numCol="1" anchor="b" anchorCtr="0" compatLnSpc="1">
            <a:prstTxWarp prst="textNoShape">
              <a:avLst/>
            </a:prstTxWarp>
          </a:bodyPr>
          <a:lstStyle>
            <a:lvl1pPr algn="r" defTabSz="914797">
              <a:defRPr sz="1200"/>
            </a:lvl1pPr>
          </a:lstStyle>
          <a:p>
            <a:fld id="{5D1DC802-9FEF-4A5E-A1FC-8CCBB00B66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259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248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3605" y="0"/>
            <a:ext cx="2947248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8BC7F954-FF75-4A2E-B185-BF4F974E658D}" type="datetimeFigureOut">
              <a:rPr lang="ko-KR" altLang="en-US"/>
              <a:pPr>
                <a:defRPr/>
              </a:pPr>
              <a:t>2024-03-18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9475" y="746125"/>
            <a:ext cx="25050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9" y="4719043"/>
            <a:ext cx="5442900" cy="447000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6499"/>
            <a:ext cx="2947248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3605" y="9436499"/>
            <a:ext cx="2947248" cy="496490"/>
          </a:xfrm>
          <a:prstGeom prst="rect">
            <a:avLst/>
          </a:prstGeom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BB1210-CFB9-44A3-84EF-FB82D61669C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471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1984" indent="-285379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1514" indent="-228303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598120" indent="-228303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4725" indent="-228303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1331" indent="-228303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67937" indent="-228303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4542" indent="-228303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1148" indent="-228303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D8627A02-3653-4145-A6B1-F2881A495239}" type="slidenum">
              <a:rPr lang="ko-KR" altLang="en-US" sz="1200"/>
              <a:pPr eaLnBrk="1" hangingPunct="1"/>
              <a:t>1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66729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21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B02C-5A08-4D6F-980E-CF398F6AF136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3E60B-DA0E-47DE-A468-7CE00F92AFD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03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3233" y="8095979"/>
            <a:ext cx="20412551" cy="17259167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35568" y="8095979"/>
            <a:ext cx="60767595" cy="17259167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48FE-13DE-4597-9A03-B273EB4C24F5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5DB46-2C02-449F-9725-55D1964D04D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40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28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9866" y="1714507"/>
            <a:ext cx="25923875" cy="713422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06348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89A4-8CB2-4764-9F38-524704AE088F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630DA-249A-478B-BA7F-5F35BDA41A3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06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75286" y="27508451"/>
            <a:ext cx="24483060" cy="8502248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75286" y="18144091"/>
            <a:ext cx="24483060" cy="9364360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285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6563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484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313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141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89695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3798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8626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7827-76EF-45F7-885D-BA38B450ACF5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214E7-1F49-494D-9FF1-0D239E5F23F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2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35576" y="47198384"/>
            <a:ext cx="40590072" cy="133489263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605700" y="47198384"/>
            <a:ext cx="40590075" cy="133489263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2464-D055-4F62-9E19-6E967F8C19D1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1E980-F94A-4BFB-B23E-6198FF81936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00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0180" y="1714331"/>
            <a:ext cx="25923240" cy="71347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0180" y="9582383"/>
            <a:ext cx="12726592" cy="3993477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285" indent="0">
              <a:buNone/>
              <a:defRPr sz="7700" b="1"/>
            </a:lvl2pPr>
            <a:lvl3pPr marL="3496563" indent="0">
              <a:buNone/>
              <a:defRPr sz="6900" b="1"/>
            </a:lvl3pPr>
            <a:lvl4pPr marL="5244848" indent="0">
              <a:buNone/>
              <a:defRPr sz="6100" b="1"/>
            </a:lvl4pPr>
            <a:lvl5pPr marL="6993133" indent="0">
              <a:buNone/>
              <a:defRPr sz="6100" b="1"/>
            </a:lvl5pPr>
            <a:lvl6pPr marL="8741418" indent="0">
              <a:buNone/>
              <a:defRPr sz="6100" b="1"/>
            </a:lvl6pPr>
            <a:lvl7pPr marL="10489695" indent="0">
              <a:buNone/>
              <a:defRPr sz="6100" b="1"/>
            </a:lvl7pPr>
            <a:lvl8pPr marL="12237980" indent="0">
              <a:buNone/>
              <a:defRPr sz="6100" b="1"/>
            </a:lvl8pPr>
            <a:lvl9pPr marL="13986266" indent="0">
              <a:buNone/>
              <a:defRPr sz="6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440180" y="13575861"/>
            <a:ext cx="12726592" cy="24664448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4631839" y="9582383"/>
            <a:ext cx="12731591" cy="3993477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285" indent="0">
              <a:buNone/>
              <a:defRPr sz="7700" b="1"/>
            </a:lvl2pPr>
            <a:lvl3pPr marL="3496563" indent="0">
              <a:buNone/>
              <a:defRPr sz="6900" b="1"/>
            </a:lvl3pPr>
            <a:lvl4pPr marL="5244848" indent="0">
              <a:buNone/>
              <a:defRPr sz="6100" b="1"/>
            </a:lvl4pPr>
            <a:lvl5pPr marL="6993133" indent="0">
              <a:buNone/>
              <a:defRPr sz="6100" b="1"/>
            </a:lvl5pPr>
            <a:lvl6pPr marL="8741418" indent="0">
              <a:buNone/>
              <a:defRPr sz="6100" b="1"/>
            </a:lvl6pPr>
            <a:lvl7pPr marL="10489695" indent="0">
              <a:buNone/>
              <a:defRPr sz="6100" b="1"/>
            </a:lvl7pPr>
            <a:lvl8pPr marL="12237980" indent="0">
              <a:buNone/>
              <a:defRPr sz="6100" b="1"/>
            </a:lvl8pPr>
            <a:lvl9pPr marL="13986266" indent="0">
              <a:buNone/>
              <a:defRPr sz="6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4631839" y="13575861"/>
            <a:ext cx="12731591" cy="24664448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B4CC-331A-41EA-8E1A-EEB852F1613D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660C-025B-4631-8F22-B9F4F15DE35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89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4691-2BF9-4239-B405-C073FD496614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4872-4BE2-47BF-B427-24E4D48905B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03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66D6-C8DE-4341-BB86-5BF2DFC96492}" type="datetimeFigureOut">
              <a:rPr lang="ko-KR" altLang="en-US"/>
              <a:pPr>
                <a:defRPr/>
              </a:pPr>
              <a:t>2024-03-18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250F2-15C6-4EDF-82B4-7195EACEDA0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34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0188" y="1704417"/>
            <a:ext cx="9476186" cy="7253664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261410" y="1704432"/>
            <a:ext cx="16102013" cy="36535886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440188" y="8958106"/>
            <a:ext cx="9476186" cy="29282222"/>
          </a:xfrm>
        </p:spPr>
        <p:txBody>
          <a:bodyPr/>
          <a:lstStyle>
            <a:lvl1pPr marL="0" indent="0">
              <a:buNone/>
              <a:defRPr sz="5400"/>
            </a:lvl1pPr>
            <a:lvl2pPr marL="1748285" indent="0">
              <a:buNone/>
              <a:defRPr sz="4600"/>
            </a:lvl2pPr>
            <a:lvl3pPr marL="3496563" indent="0">
              <a:buNone/>
              <a:defRPr sz="3800"/>
            </a:lvl3pPr>
            <a:lvl4pPr marL="5244848" indent="0">
              <a:buNone/>
              <a:defRPr sz="3400"/>
            </a:lvl4pPr>
            <a:lvl5pPr marL="6993133" indent="0">
              <a:buNone/>
              <a:defRPr sz="3400"/>
            </a:lvl5pPr>
            <a:lvl6pPr marL="8741418" indent="0">
              <a:buNone/>
              <a:defRPr sz="3400"/>
            </a:lvl6pPr>
            <a:lvl7pPr marL="10489695" indent="0">
              <a:buNone/>
              <a:defRPr sz="3400"/>
            </a:lvl7pPr>
            <a:lvl8pPr marL="12237980" indent="0">
              <a:buNone/>
              <a:defRPr sz="3400"/>
            </a:lvl8pPr>
            <a:lvl9pPr marL="13986266" indent="0">
              <a:buNone/>
              <a:defRPr sz="3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3010-4ECD-42AD-89B1-DB226C0547FF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8A7BF-5953-4DC8-8EA0-148F29C8010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54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45707" y="29965972"/>
            <a:ext cx="17282160" cy="353765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645707" y="3825026"/>
            <a:ext cx="17282160" cy="25685118"/>
          </a:xfrm>
        </p:spPr>
        <p:txBody>
          <a:bodyPr rtlCol="0">
            <a:normAutofit/>
          </a:bodyPr>
          <a:lstStyle>
            <a:lvl1pPr marL="0" indent="0">
              <a:buNone/>
              <a:defRPr sz="12200"/>
            </a:lvl1pPr>
            <a:lvl2pPr marL="1748285" indent="0">
              <a:buNone/>
              <a:defRPr sz="10700"/>
            </a:lvl2pPr>
            <a:lvl3pPr marL="3496563" indent="0">
              <a:buNone/>
              <a:defRPr sz="9200"/>
            </a:lvl3pPr>
            <a:lvl4pPr marL="5244848" indent="0">
              <a:buNone/>
              <a:defRPr sz="7700"/>
            </a:lvl4pPr>
            <a:lvl5pPr marL="6993133" indent="0">
              <a:buNone/>
              <a:defRPr sz="7700"/>
            </a:lvl5pPr>
            <a:lvl6pPr marL="8741418" indent="0">
              <a:buNone/>
              <a:defRPr sz="7700"/>
            </a:lvl6pPr>
            <a:lvl7pPr marL="10489695" indent="0">
              <a:buNone/>
              <a:defRPr sz="7700"/>
            </a:lvl7pPr>
            <a:lvl8pPr marL="12237980" indent="0">
              <a:buNone/>
              <a:defRPr sz="7700"/>
            </a:lvl8pPr>
            <a:lvl9pPr marL="13986266" indent="0">
              <a:buNone/>
              <a:defRPr sz="77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645707" y="33503617"/>
            <a:ext cx="17282160" cy="5024054"/>
          </a:xfrm>
        </p:spPr>
        <p:txBody>
          <a:bodyPr/>
          <a:lstStyle>
            <a:lvl1pPr marL="0" indent="0">
              <a:buNone/>
              <a:defRPr sz="5400"/>
            </a:lvl1pPr>
            <a:lvl2pPr marL="1748285" indent="0">
              <a:buNone/>
              <a:defRPr sz="4600"/>
            </a:lvl2pPr>
            <a:lvl3pPr marL="3496563" indent="0">
              <a:buNone/>
              <a:defRPr sz="3800"/>
            </a:lvl3pPr>
            <a:lvl4pPr marL="5244848" indent="0">
              <a:buNone/>
              <a:defRPr sz="3400"/>
            </a:lvl4pPr>
            <a:lvl5pPr marL="6993133" indent="0">
              <a:buNone/>
              <a:defRPr sz="3400"/>
            </a:lvl5pPr>
            <a:lvl6pPr marL="8741418" indent="0">
              <a:buNone/>
              <a:defRPr sz="3400"/>
            </a:lvl6pPr>
            <a:lvl7pPr marL="10489695" indent="0">
              <a:buNone/>
              <a:defRPr sz="3400"/>
            </a:lvl7pPr>
            <a:lvl8pPr marL="12237980" indent="0">
              <a:buNone/>
              <a:defRPr sz="3400"/>
            </a:lvl8pPr>
            <a:lvl9pPr marL="13986266" indent="0">
              <a:buNone/>
              <a:defRPr sz="3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C905-16DC-4578-A865-5B385CB3372F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245B5-DEA1-4DAB-8018-71AE3CCCAD0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11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1439863" y="1712913"/>
            <a:ext cx="25923875" cy="713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9659" tIns="174825" rIns="349659" bIns="1748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1439863" y="9988550"/>
            <a:ext cx="25923875" cy="282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9659" tIns="174825" rIns="349659" bIns="174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439863" y="39677975"/>
            <a:ext cx="6721475" cy="2279650"/>
          </a:xfrm>
          <a:prstGeom prst="rect">
            <a:avLst/>
          </a:prstGeom>
        </p:spPr>
        <p:txBody>
          <a:bodyPr vert="horz" lIns="349659" tIns="174825" rIns="349659" bIns="174825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9037ACE-4671-4F08-AC0D-5BEAA18EA712}" type="datetimeFigureOut">
              <a:rPr lang="ko-KR" altLang="en-US"/>
              <a:pPr>
                <a:defRPr/>
              </a:pPr>
              <a:t>2024-03-18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840913" y="39677975"/>
            <a:ext cx="9121775" cy="2279650"/>
          </a:xfrm>
          <a:prstGeom prst="rect">
            <a:avLst/>
          </a:prstGeom>
        </p:spPr>
        <p:txBody>
          <a:bodyPr vert="horz" lIns="349659" tIns="174825" rIns="349659" bIns="174825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0642263" y="39677975"/>
            <a:ext cx="6721475" cy="2279650"/>
          </a:xfrm>
          <a:prstGeom prst="rect">
            <a:avLst/>
          </a:prstGeom>
        </p:spPr>
        <p:txBody>
          <a:bodyPr vert="horz" wrap="square" lIns="349659" tIns="174825" rIns="349659" bIns="174825" numCol="1" anchor="ctr" anchorCtr="0" compatLnSpc="1">
            <a:prstTxWarp prst="textNoShape">
              <a:avLst/>
            </a:prstTxWarp>
          </a:bodyPr>
          <a:lstStyle>
            <a:lvl1pPr algn="r">
              <a:defRPr sz="4600">
                <a:solidFill>
                  <a:srgbClr val="898989"/>
                </a:solidFill>
              </a:defRPr>
            </a:lvl1pPr>
          </a:lstStyle>
          <a:p>
            <a:fld id="{CC8D0C84-0322-40A6-8E55-E1F10CEB5390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2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</p:sldLayoutIdLst>
  <p:txStyles>
    <p:titleStyle>
      <a:lvl1pPr algn="ctr" defTabSz="3495675" rtl="0" eaLnBrk="0" fontAlgn="base" latinLnBrk="1" hangingPunct="0">
        <a:spcBef>
          <a:spcPct val="0"/>
        </a:spcBef>
        <a:spcAft>
          <a:spcPct val="0"/>
        </a:spcAft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95675" rtl="0" eaLnBrk="0" fontAlgn="base" latinLnBrk="1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defTabSz="3495675" rtl="0" eaLnBrk="0" fontAlgn="base" latinLnBrk="1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defTabSz="3495675" rtl="0" eaLnBrk="0" fontAlgn="base" latinLnBrk="1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defTabSz="3495675" rtl="0" eaLnBrk="0" fontAlgn="base" latinLnBrk="1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defTabSz="3495675" rtl="0" fontAlgn="base" latinLnBrk="1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defTabSz="3495675" rtl="0" fontAlgn="base" latinLnBrk="1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defTabSz="3495675" rtl="0" fontAlgn="base" latinLnBrk="1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defTabSz="3495675" rtl="0" fontAlgn="base" latinLnBrk="1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1309688" indent="-1309688" algn="l" defTabSz="3495675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0038" indent="-1092200" algn="l" defTabSz="3495675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0388" indent="-873125" algn="l" defTabSz="3495675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18225" indent="-873125" algn="l" defTabSz="3495675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6063" indent="-873125" algn="l" defTabSz="3495675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5553" indent="-874143" algn="l" defTabSz="3496563" rtl="0" eaLnBrk="1" latinLnBrk="1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3838" indent="-874143" algn="l" defTabSz="3496563" rtl="0" eaLnBrk="1" latinLnBrk="1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2123" indent="-874143" algn="l" defTabSz="3496563" rtl="0" eaLnBrk="1" latinLnBrk="1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0408" indent="-874143" algn="l" defTabSz="3496563" rtl="0" eaLnBrk="1" latinLnBrk="1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3496563" rtl="0" eaLnBrk="1" latinLnBrk="1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285" algn="l" defTabSz="3496563" rtl="0" eaLnBrk="1" latinLnBrk="1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6563" algn="l" defTabSz="3496563" rtl="0" eaLnBrk="1" latinLnBrk="1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4848" algn="l" defTabSz="3496563" rtl="0" eaLnBrk="1" latinLnBrk="1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3133" algn="l" defTabSz="3496563" rtl="0" eaLnBrk="1" latinLnBrk="1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1418" algn="l" defTabSz="3496563" rtl="0" eaLnBrk="1" latinLnBrk="1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89695" algn="l" defTabSz="3496563" rtl="0" eaLnBrk="1" latinLnBrk="1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37980" algn="l" defTabSz="3496563" rtl="0" eaLnBrk="1" latinLnBrk="1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6266" algn="l" defTabSz="3496563" rtl="0" eaLnBrk="1" latinLnBrk="1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"/><Relationship Id="rId5" Type="http://schemas.openxmlformats.org/officeDocument/2006/relationships/image" Target="../media/image3.png"/><Relationship Id="rId4" Type="http://schemas.openxmlformats.org/officeDocument/2006/relationships/image" Target="../media/image2.TIF"/><Relationship Id="rId9" Type="http://schemas.openxmlformats.org/officeDocument/2006/relationships/image" Target="../media/image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직사각형 400"/>
          <p:cNvSpPr/>
          <p:nvPr/>
        </p:nvSpPr>
        <p:spPr>
          <a:xfrm>
            <a:off x="504000" y="41382745"/>
            <a:ext cx="27795600" cy="239517"/>
          </a:xfrm>
          <a:prstGeom prst="rect">
            <a:avLst/>
          </a:pr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>
              <a:latin typeface="+mn-ea"/>
            </a:endParaRPr>
          </a:p>
        </p:txBody>
      </p:sp>
      <p:sp>
        <p:nvSpPr>
          <p:cNvPr id="270" name="직사각형 269"/>
          <p:cNvSpPr/>
          <p:nvPr/>
        </p:nvSpPr>
        <p:spPr>
          <a:xfrm>
            <a:off x="14843185" y="33949161"/>
            <a:ext cx="13456800" cy="242680"/>
          </a:xfrm>
          <a:prstGeom prst="rect">
            <a:avLst/>
          </a:pr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>
              <a:latin typeface="+mn-ea"/>
            </a:endParaRPr>
          </a:p>
        </p:txBody>
      </p:sp>
      <p:sp>
        <p:nvSpPr>
          <p:cNvPr id="400" name="자유형 399"/>
          <p:cNvSpPr/>
          <p:nvPr/>
        </p:nvSpPr>
        <p:spPr>
          <a:xfrm>
            <a:off x="14843186" y="38860041"/>
            <a:ext cx="13456415" cy="242680"/>
          </a:xfrm>
          <a:custGeom>
            <a:avLst/>
            <a:gdLst>
              <a:gd name="connsiteX0" fmla="*/ 0 w 13456415"/>
              <a:gd name="connsiteY0" fmla="*/ 0 h 242680"/>
              <a:gd name="connsiteX1" fmla="*/ 13456415 w 13456415"/>
              <a:gd name="connsiteY1" fmla="*/ 0 h 242680"/>
              <a:gd name="connsiteX2" fmla="*/ 13456415 w 13456415"/>
              <a:gd name="connsiteY2" fmla="*/ 242680 h 242680"/>
              <a:gd name="connsiteX3" fmla="*/ 0 w 13456415"/>
              <a:gd name="connsiteY3" fmla="*/ 242680 h 24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56415" h="242680">
                <a:moveTo>
                  <a:pt x="0" y="0"/>
                </a:moveTo>
                <a:lnTo>
                  <a:pt x="13456415" y="0"/>
                </a:lnTo>
                <a:lnTo>
                  <a:pt x="13456415" y="242680"/>
                </a:lnTo>
                <a:lnTo>
                  <a:pt x="0" y="242680"/>
                </a:lnTo>
                <a:close/>
              </a:path>
            </a:pathLst>
          </a:cu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 sz="1600">
              <a:latin typeface="+mn-ea"/>
            </a:endParaRPr>
          </a:p>
        </p:txBody>
      </p:sp>
      <p:sp>
        <p:nvSpPr>
          <p:cNvPr id="389" name="직사각형 388"/>
          <p:cNvSpPr/>
          <p:nvPr/>
        </p:nvSpPr>
        <p:spPr>
          <a:xfrm>
            <a:off x="14843185" y="13559897"/>
            <a:ext cx="13456800" cy="242680"/>
          </a:xfrm>
          <a:prstGeom prst="rect">
            <a:avLst/>
          </a:pr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>
              <a:latin typeface="+mn-ea"/>
            </a:endParaRPr>
          </a:p>
        </p:txBody>
      </p:sp>
      <p:sp>
        <p:nvSpPr>
          <p:cNvPr id="14338" name="AutoShape 292"/>
          <p:cNvSpPr>
            <a:spLocks noChangeArrowheads="1"/>
          </p:cNvSpPr>
          <p:nvPr/>
        </p:nvSpPr>
        <p:spPr bwMode="auto">
          <a:xfrm>
            <a:off x="504000" y="328613"/>
            <a:ext cx="27793950" cy="6353175"/>
          </a:xfrm>
          <a:prstGeom prst="roundRect">
            <a:avLst>
              <a:gd name="adj" fmla="val 0"/>
            </a:avLst>
          </a:prstGeom>
          <a:solidFill>
            <a:srgbClr val="17375E"/>
          </a:solidFill>
          <a:ln>
            <a:noFill/>
          </a:ln>
        </p:spPr>
        <p:txBody>
          <a:bodyPr wrap="none" lIns="78309" tIns="39155" rIns="78309" bIns="39155" anchor="ctr"/>
          <a:lstStyle/>
          <a:p>
            <a:pPr algn="ctr" defTabSz="782638">
              <a:defRPr/>
            </a:pPr>
            <a:endParaRPr lang="ko-KR" altLang="en-US" sz="3200">
              <a:solidFill>
                <a:srgbClr val="CC0500"/>
              </a:solidFill>
              <a:latin typeface="+mn-ea"/>
              <a:ea typeface="+mn-ea"/>
            </a:endParaRPr>
          </a:p>
        </p:txBody>
      </p:sp>
      <p:sp>
        <p:nvSpPr>
          <p:cNvPr id="14340" name="Rectangle 132"/>
          <p:cNvSpPr>
            <a:spLocks noChangeArrowheads="1"/>
          </p:cNvSpPr>
          <p:nvPr/>
        </p:nvSpPr>
        <p:spPr bwMode="auto">
          <a:xfrm>
            <a:off x="4379119" y="1122363"/>
            <a:ext cx="23750587" cy="206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9" tIns="199304" rIns="398609" bIns="199304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/>
            <a:r>
              <a:rPr lang="en-US" altLang="ko-KR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Exploring Spiral Microfluidic Channels: Secondary Dean Flow Induction and Micro-Particle Separation via a Progressively Narrowing Upper Channel</a:t>
            </a:r>
          </a:p>
        </p:txBody>
      </p:sp>
      <p:sp>
        <p:nvSpPr>
          <p:cNvPr id="14341" name="Rectangle 133"/>
          <p:cNvSpPr>
            <a:spLocks noChangeArrowheads="1"/>
          </p:cNvSpPr>
          <p:nvPr/>
        </p:nvSpPr>
        <p:spPr bwMode="auto">
          <a:xfrm>
            <a:off x="4286250" y="3598915"/>
            <a:ext cx="23936325" cy="212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9" tIns="199304" rIns="398609" bIns="199304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lang="en-US" altLang="ko-KR" sz="4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Hoon Bae,</a:t>
            </a:r>
            <a:r>
              <a:rPr lang="en-US" altLang="ko-KR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Sung Lee, </a:t>
            </a:r>
            <a:r>
              <a:rPr lang="en-US" altLang="ko-KR" sz="4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ko-K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Yang*</a:t>
            </a:r>
          </a:p>
          <a:p>
            <a:pPr algn="ctr" eaLnBrk="1" latinLnBrk="0" hangingPunct="1"/>
            <a:r>
              <a:rPr lang="en-US" altLang="ko-KR" sz="3200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Mechanical Engineering,</a:t>
            </a:r>
            <a:r>
              <a:rPr lang="en-US" altLang="ko-KR" sz="3200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ko-KR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Biomedical Science &amp; Engineering, </a:t>
            </a:r>
            <a:endParaRPr lang="en-US" altLang="ko-KR" sz="3200" i="1" baseline="30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latinLnBrk="0" hangingPunct="1"/>
            <a:r>
              <a:rPr lang="en-US" altLang="ko-KR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Gwangju Institute of Science and Technology (GIST), Gwangju, 61005, Republic of Korea</a:t>
            </a:r>
            <a:endParaRPr lang="en-US" altLang="ko-KR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504000" y="7292279"/>
            <a:ext cx="27795600" cy="239517"/>
          </a:xfrm>
          <a:prstGeom prst="rect">
            <a:avLst/>
          </a:pr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>
              <a:latin typeface="+mn-ea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14843185" y="33573614"/>
            <a:ext cx="4234990" cy="993775"/>
          </a:xfrm>
          <a:prstGeom prst="rect">
            <a:avLst/>
          </a:pr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Conclusion</a:t>
            </a:r>
            <a:endParaRPr lang="ko-KR" altLang="en-US" sz="48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94" name="직사각형 93"/>
          <p:cNvSpPr/>
          <p:nvPr/>
        </p:nvSpPr>
        <p:spPr>
          <a:xfrm rot="5400000">
            <a:off x="937800" y="27082939"/>
            <a:ext cx="26928000" cy="324000"/>
          </a:xfrm>
          <a:prstGeom prst="rect">
            <a:avLst/>
          </a:pr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>
              <a:latin typeface="+mn-ea"/>
            </a:endParaRPr>
          </a:p>
        </p:txBody>
      </p:sp>
      <p:sp>
        <p:nvSpPr>
          <p:cNvPr id="130" name="직사각형 129"/>
          <p:cNvSpPr/>
          <p:nvPr/>
        </p:nvSpPr>
        <p:spPr>
          <a:xfrm>
            <a:off x="14843185" y="38484495"/>
            <a:ext cx="3786188" cy="993775"/>
          </a:xfrm>
          <a:prstGeom prst="rect">
            <a:avLst/>
          </a:pr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Reference</a:t>
            </a:r>
            <a:endParaRPr lang="ko-KR" altLang="en-US" sz="48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351" name="TextBox 133"/>
          <p:cNvSpPr txBox="1">
            <a:spLocks noChangeArrowheads="1"/>
          </p:cNvSpPr>
          <p:nvPr/>
        </p:nvSpPr>
        <p:spPr bwMode="auto">
          <a:xfrm>
            <a:off x="898526" y="8023576"/>
            <a:ext cx="2700654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 latinLnBrk="0"/>
            <a:r>
              <a:rPr lang="en-US" altLang="ko-K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Micro-particle separation based on size has become essential in numerous biomedical and environmental applications. A spiral channel geometry is often employed to induce a secondary flow that can provide high throughput and separation efficiency. The use of this geometry allows for efficient separation and high throughput. These devices are typically designed as channels with a simple two-dimensional cross-section, either rectangular or trapezoidal. This work investigates the secondary flow induced in a spiral channel with a cross-section continuously changing in the longitudinal direction. The separation efficiency is evaluated using beads of various sizes. The velocity of the secondary flow is five times greater than that of a conventional spiral channel. In the experiment using 4.1um-sized beads, the particles' equilibrium position is closer to the inner wall than in the conventional spiral channel, resulting in a separation efficiency of 96.2%, which is 89.3% higher.</a:t>
            </a:r>
            <a:endParaRPr lang="en-US" altLang="ko-K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11290300" y="41076783"/>
            <a:ext cx="6223000" cy="993775"/>
          </a:xfrm>
          <a:prstGeom prst="rect">
            <a:avLst/>
          </a:pr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Acknowledgement</a:t>
            </a:r>
            <a:endParaRPr lang="ko-KR" altLang="en-US" sz="48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363" name="Rectangle 2"/>
          <p:cNvSpPr>
            <a:spLocks noChangeArrowheads="1"/>
          </p:cNvSpPr>
          <p:nvPr/>
        </p:nvSpPr>
        <p:spPr bwMode="auto">
          <a:xfrm>
            <a:off x="14843185" y="39379953"/>
            <a:ext cx="1357109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514350" indent="-51435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 typeface="맑은 고딕" panose="020B0503020000020004" pitchFamily="50" charset="-127"/>
              <a:buAutoNum type="arabicPeriod"/>
            </a:pP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Rafeie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Mehdi, et al. "Multiplexing slanted spiral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microchannels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ultra-fast blood plasma separation." Lab on a Chip 16.15 (2016): 2791-2802.</a:t>
            </a:r>
          </a:p>
        </p:txBody>
      </p:sp>
      <p:pic>
        <p:nvPicPr>
          <p:cNvPr id="108" name="Picture 3"/>
          <p:cNvPicPr preferRelativeResize="0">
            <a:picLocks noChangeArrowheads="1"/>
          </p:cNvPicPr>
          <p:nvPr/>
        </p:nvPicPr>
        <p:blipFill>
          <a:blip r:embed="rId3" cstate="print"/>
          <a:srcRect l="1229" t="577" r="1358" b="948"/>
          <a:stretch>
            <a:fillRect/>
          </a:stretch>
        </p:blipFill>
        <p:spPr bwMode="auto">
          <a:xfrm>
            <a:off x="805867" y="1605760"/>
            <a:ext cx="3798881" cy="379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" name="직사각형 134"/>
          <p:cNvSpPr/>
          <p:nvPr/>
        </p:nvSpPr>
        <p:spPr>
          <a:xfrm>
            <a:off x="14843185" y="13184350"/>
            <a:ext cx="7000875" cy="993775"/>
          </a:xfrm>
          <a:prstGeom prst="rect">
            <a:avLst/>
          </a:pr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Experimental Result </a:t>
            </a:r>
            <a:endParaRPr lang="ko-KR" altLang="en-US" sz="48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66" name="직사각형 365"/>
          <p:cNvSpPr/>
          <p:nvPr/>
        </p:nvSpPr>
        <p:spPr>
          <a:xfrm>
            <a:off x="540544" y="41940878"/>
            <a:ext cx="27722512" cy="85846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This work was supported by the National Research Foundation of Korea(NRF) grant funded by the Korea government(MSIT). (No. NRF-2021R1A2C3008169) .</a:t>
            </a:r>
          </a:p>
        </p:txBody>
      </p:sp>
      <p:sp>
        <p:nvSpPr>
          <p:cNvPr id="158" name="직사각형 157"/>
          <p:cNvSpPr/>
          <p:nvPr/>
        </p:nvSpPr>
        <p:spPr>
          <a:xfrm>
            <a:off x="504000" y="13559897"/>
            <a:ext cx="13456800" cy="242680"/>
          </a:xfrm>
          <a:prstGeom prst="rect">
            <a:avLst/>
          </a:pr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>
              <a:latin typeface="+mn-ea"/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504000" y="13184350"/>
            <a:ext cx="4426968" cy="993775"/>
          </a:xfrm>
          <a:prstGeom prst="rect">
            <a:avLst/>
          </a:pr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Introduction</a:t>
            </a:r>
            <a:endParaRPr lang="ko-KR" altLang="en-US" sz="48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60" name="직사각형 284"/>
          <p:cNvSpPr>
            <a:spLocks noChangeArrowheads="1"/>
          </p:cNvSpPr>
          <p:nvPr/>
        </p:nvSpPr>
        <p:spPr bwMode="auto">
          <a:xfrm>
            <a:off x="504000" y="14224422"/>
            <a:ext cx="13655822" cy="911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/>
            <a:endParaRPr lang="en-US" altLang="ko-KR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3600" b="1" u="sng" dirty="0" smtClean="0">
                <a:latin typeface="Times New Roman" pitchFamily="18" charset="0"/>
                <a:cs typeface="Times New Roman" pitchFamily="18" charset="0"/>
              </a:rPr>
              <a:t>Micro-particle separation methods</a:t>
            </a:r>
          </a:p>
          <a:p>
            <a:pPr marL="1181100">
              <a:buFont typeface="Wingdings" panose="05000000000000000000" pitchFamily="2" charset="2"/>
              <a:buChar char="Ø"/>
            </a:pPr>
            <a:r>
              <a:rPr lang="en-US" altLang="ko-KR" sz="3600" dirty="0">
                <a:latin typeface="Times New Roman" pitchFamily="18" charset="0"/>
                <a:cs typeface="Times New Roman" pitchFamily="18" charset="0"/>
              </a:rPr>
              <a:t>Microfluidic systems typically leverage the disparities in the intrinsic properties of different cell populations to achieve separation and can be broadly classified as active or passive separation techniques.</a:t>
            </a:r>
            <a:endParaRPr lang="en-US" altLang="ko-KR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3600" b="1" u="sng" dirty="0" smtClean="0">
                <a:latin typeface="Times New Roman" pitchFamily="18" charset="0"/>
                <a:cs typeface="Times New Roman" pitchFamily="18" charset="0"/>
              </a:rPr>
              <a:t>Inertial particle-focusing</a:t>
            </a:r>
          </a:p>
          <a:p>
            <a:pPr marL="1181100">
              <a:buFont typeface="Wingdings" panose="05000000000000000000" pitchFamily="2" charset="2"/>
              <a:buChar char="Ø"/>
            </a:pPr>
            <a:r>
              <a:rPr lang="en-US" altLang="ko-KR" sz="3600" dirty="0" smtClean="0">
                <a:latin typeface="Times New Roman" pitchFamily="18" charset="0"/>
                <a:cs typeface="Times New Roman" pitchFamily="18" charset="0"/>
              </a:rPr>
              <a:t>Passive </a:t>
            </a:r>
            <a:r>
              <a:rPr lang="en-US" altLang="ko-KR" sz="3600" dirty="0">
                <a:latin typeface="Times New Roman" pitchFamily="18" charset="0"/>
                <a:cs typeface="Times New Roman" pitchFamily="18" charset="0"/>
              </a:rPr>
              <a:t>techniques depend only on the channel geometry and inherent hydrodynamic forces for </a:t>
            </a:r>
            <a:r>
              <a:rPr lang="en-US" altLang="ko-KR" sz="3600" dirty="0" smtClean="0">
                <a:latin typeface="Times New Roman" pitchFamily="18" charset="0"/>
                <a:cs typeface="Times New Roman" pitchFamily="18" charset="0"/>
              </a:rPr>
              <a:t>functionality</a:t>
            </a:r>
            <a:r>
              <a:rPr lang="en-US" altLang="ko-KR" sz="3600" baseline="30000" dirty="0" smtClean="0">
                <a:latin typeface="Times New Roman" pitchFamily="18" charset="0"/>
                <a:cs typeface="Times New Roman" pitchFamily="18" charset="0"/>
              </a:rPr>
              <a:t>[1</a:t>
            </a:r>
            <a:r>
              <a:rPr lang="en-US" altLang="ko-KR" sz="3600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ko-KR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ko-KR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1181100">
              <a:buFont typeface="Wingdings" panose="05000000000000000000" pitchFamily="2" charset="2"/>
              <a:buChar char="Ø"/>
            </a:pPr>
            <a:r>
              <a:rPr lang="en-US" altLang="ko-KR" sz="3600" dirty="0">
                <a:latin typeface="Times New Roman" pitchFamily="18" charset="0"/>
                <a:cs typeface="Times New Roman" pitchFamily="18" charset="0"/>
              </a:rPr>
              <a:t>It operates with a fast fluid flow; large samples can be processed quickly.</a:t>
            </a:r>
            <a:endParaRPr lang="en-US" altLang="ko-KR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3600" b="1" u="sng" dirty="0" smtClean="0">
                <a:latin typeface="Times New Roman" pitchFamily="18" charset="0"/>
                <a:cs typeface="Times New Roman" pitchFamily="18" charset="0"/>
              </a:rPr>
              <a:t>In this work</a:t>
            </a:r>
            <a:endParaRPr lang="en-US" altLang="ko-KR" sz="36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1295400" lvl="0">
              <a:buFont typeface="Wingdings" panose="05000000000000000000" pitchFamily="2" charset="2"/>
              <a:buChar char="Ø"/>
            </a:pPr>
            <a:r>
              <a:rPr lang="en-US" altLang="ko-KR" sz="36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altLang="ko-KR" sz="3600" dirty="0">
                <a:latin typeface="Times New Roman" pitchFamily="18" charset="0"/>
                <a:cs typeface="Times New Roman" pitchFamily="18" charset="0"/>
              </a:rPr>
              <a:t>investigated the secondary </a:t>
            </a:r>
            <a:r>
              <a:rPr lang="en-US" altLang="ko-KR" sz="3600" dirty="0" smtClean="0">
                <a:latin typeface="Times New Roman" pitchFamily="18" charset="0"/>
                <a:cs typeface="Times New Roman" pitchFamily="18" charset="0"/>
              </a:rPr>
              <a:t>flow(Dean flow) </a:t>
            </a:r>
            <a:r>
              <a:rPr lang="en-US" altLang="ko-KR" sz="3600" dirty="0">
                <a:latin typeface="Times New Roman" pitchFamily="18" charset="0"/>
                <a:cs typeface="Times New Roman" pitchFamily="18" charset="0"/>
              </a:rPr>
              <a:t>induced in a spiral channel whose cross-section changes in the longitudinal </a:t>
            </a:r>
            <a:r>
              <a:rPr lang="en-US" altLang="ko-KR" sz="3600" dirty="0" smtClean="0">
                <a:latin typeface="Times New Roman" pitchFamily="18" charset="0"/>
                <a:cs typeface="Times New Roman" pitchFamily="18" charset="0"/>
              </a:rPr>
              <a:t>direction(2.5 Dimensions</a:t>
            </a:r>
            <a:r>
              <a:rPr lang="en-US" altLang="ko-KR" sz="3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ko-KR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1295400" lvl="0">
              <a:buFont typeface="Wingdings" panose="05000000000000000000" pitchFamily="2" charset="2"/>
              <a:buChar char="Ø"/>
            </a:pPr>
            <a:r>
              <a:rPr lang="en-US" altLang="ko-KR" sz="36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ko-KR" sz="3600" dirty="0" smtClean="0">
                <a:latin typeface="Times New Roman" pitchFamily="18" charset="0"/>
                <a:cs typeface="Times New Roman" pitchFamily="18" charset="0"/>
              </a:rPr>
              <a:t>e improved </a:t>
            </a:r>
            <a:r>
              <a:rPr lang="en-US" altLang="ko-KR" sz="3600" dirty="0">
                <a:latin typeface="Times New Roman" pitchFamily="18" charset="0"/>
                <a:cs typeface="Times New Roman" pitchFamily="18" charset="0"/>
              </a:rPr>
              <a:t>the separation </a:t>
            </a:r>
            <a:r>
              <a:rPr lang="en-US" altLang="ko-KR" sz="3600" dirty="0" smtClean="0"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altLang="ko-KR" sz="3600" dirty="0">
                <a:latin typeface="Times New Roman" pitchFamily="18" charset="0"/>
                <a:cs typeface="Times New Roman" pitchFamily="18" charset="0"/>
              </a:rPr>
              <a:t>of spiral devices while maintaining the high-throughput </a:t>
            </a:r>
            <a:r>
              <a:rPr lang="en-US" altLang="ko-KR" sz="3600" dirty="0" smtClean="0">
                <a:latin typeface="Times New Roman" pitchFamily="18" charset="0"/>
                <a:cs typeface="Times New Roman" pitchFamily="18" charset="0"/>
              </a:rPr>
              <a:t>feature.</a:t>
            </a:r>
            <a:endParaRPr lang="en-US" altLang="ko-K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직사각형 160"/>
          <p:cNvSpPr/>
          <p:nvPr/>
        </p:nvSpPr>
        <p:spPr>
          <a:xfrm>
            <a:off x="504000" y="23940789"/>
            <a:ext cx="13456800" cy="241200"/>
          </a:xfrm>
          <a:prstGeom prst="rect">
            <a:avLst/>
          </a:pr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>
              <a:latin typeface="+mn-ea"/>
            </a:endParaRPr>
          </a:p>
        </p:txBody>
      </p:sp>
      <p:sp>
        <p:nvSpPr>
          <p:cNvPr id="417" name="직사각형 416"/>
          <p:cNvSpPr/>
          <p:nvPr/>
        </p:nvSpPr>
        <p:spPr>
          <a:xfrm>
            <a:off x="504000" y="23564502"/>
            <a:ext cx="5579095" cy="993775"/>
          </a:xfrm>
          <a:prstGeom prst="rect">
            <a:avLst/>
          </a:pr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Device </a:t>
            </a:r>
            <a:r>
              <a:rPr lang="en-US" altLang="ko-KR" sz="4800" b="1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Schematic</a:t>
            </a:r>
            <a:endParaRPr lang="ko-KR" altLang="en-US" sz="48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504000" y="6915150"/>
            <a:ext cx="3786188" cy="993775"/>
          </a:xfrm>
          <a:prstGeom prst="rect">
            <a:avLst/>
          </a:prstGeom>
          <a:solidFill>
            <a:srgbClr val="5961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48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Abstract</a:t>
            </a:r>
            <a:endParaRPr lang="ko-KR" altLang="en-US" sz="48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859253" y="22376242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  <a:endParaRPr lang="ko-KR" alt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467975" y="24788638"/>
            <a:ext cx="13320000" cy="5097225"/>
            <a:chOff x="467975" y="24788638"/>
            <a:chExt cx="13320000" cy="5097225"/>
          </a:xfrm>
        </p:grpSpPr>
        <p:sp>
          <p:nvSpPr>
            <p:cNvPr id="208" name="직사각형 44"/>
            <p:cNvSpPr>
              <a:spLocks noChangeArrowheads="1"/>
            </p:cNvSpPr>
            <p:nvPr/>
          </p:nvSpPr>
          <p:spPr bwMode="auto">
            <a:xfrm>
              <a:off x="504000" y="24788638"/>
              <a:ext cx="131170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571500" indent="-571500">
                <a:buFont typeface="Wingdings" pitchFamily="2" charset="2"/>
                <a:buChar char="l"/>
              </a:pPr>
              <a:r>
                <a:rPr lang="en-US" altLang="ko-KR" sz="36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Device </a:t>
              </a:r>
              <a:r>
                <a:rPr lang="en-US" altLang="ko-KR" sz="36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design </a:t>
              </a:r>
              <a:r>
                <a:rPr lang="en-US" altLang="ko-KR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(W 200</a:t>
              </a:r>
              <a:r>
                <a:rPr lang="en-US" altLang="ko-KR" sz="3600" dirty="0" smtClean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µm, Total H 60</a:t>
              </a:r>
              <a:r>
                <a:rPr lang="en-US" altLang="ko-KR" sz="3600" dirty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µm</a:t>
              </a:r>
              <a:r>
                <a:rPr lang="en-US" altLang="ko-KR" sz="3600" dirty="0" smtClean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, L 40mm) </a:t>
              </a:r>
              <a:endPara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467975" y="25460720"/>
              <a:ext cx="13320000" cy="4425143"/>
              <a:chOff x="401660" y="25582335"/>
              <a:chExt cx="13464866" cy="4425143"/>
            </a:xfrm>
          </p:grpSpPr>
          <p:sp>
            <p:nvSpPr>
              <p:cNvPr id="188" name="TextBox 187"/>
              <p:cNvSpPr txBox="1"/>
              <p:nvPr/>
            </p:nvSpPr>
            <p:spPr>
              <a:xfrm>
                <a:off x="401660" y="29453480"/>
                <a:ext cx="134568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latin typeface="Times New Roman" pitchFamily="18" charset="0"/>
                    <a:cs typeface="Times New Roman" pitchFamily="18" charset="0"/>
                  </a:rPr>
                  <a:t>Fig. 1.</a:t>
                </a:r>
                <a:r>
                  <a:rPr lang="en-US" altLang="ko-KR" sz="3600" dirty="0">
                    <a:latin typeface="Times New Roman" pitchFamily="18" charset="0"/>
                    <a:cs typeface="Times New Roman" pitchFamily="18" charset="0"/>
                  </a:rPr>
                  <a:t> Schematic of </a:t>
                </a:r>
                <a:r>
                  <a:rPr lang="en-US" altLang="ko-KR" sz="3600" dirty="0" smtClean="0">
                    <a:latin typeface="Times New Roman" pitchFamily="18" charset="0"/>
                    <a:cs typeface="Times New Roman" pitchFamily="18" charset="0"/>
                  </a:rPr>
                  <a:t>Decrescendo spiral channel.</a:t>
                </a:r>
                <a:endParaRPr lang="en-US" altLang="ko-KR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" name="그림 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286" b="51143"/>
              <a:stretch/>
            </p:blipFill>
            <p:spPr>
              <a:xfrm>
                <a:off x="456816" y="25582335"/>
                <a:ext cx="13409710" cy="3960000"/>
              </a:xfrm>
              <a:prstGeom prst="rect">
                <a:avLst/>
              </a:prstGeom>
            </p:spPr>
          </p:pic>
        </p:grpSp>
      </p:grpSp>
      <p:grpSp>
        <p:nvGrpSpPr>
          <p:cNvPr id="44" name="그룹 43"/>
          <p:cNvGrpSpPr/>
          <p:nvPr/>
        </p:nvGrpSpPr>
        <p:grpSpPr>
          <a:xfrm>
            <a:off x="502813" y="30033221"/>
            <a:ext cx="13655822" cy="11725526"/>
            <a:chOff x="502813" y="30033221"/>
            <a:chExt cx="13655822" cy="1172552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직사각형 14"/>
                <p:cNvSpPr/>
                <p:nvPr/>
              </p:nvSpPr>
              <p:spPr>
                <a:xfrm>
                  <a:off x="769279" y="38681301"/>
                  <a:ext cx="12849769" cy="30774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571500" indent="-571500">
                    <a:buFont typeface="Wingdings" panose="05000000000000000000" pitchFamily="2" charset="2"/>
                    <a:buChar char="Ø"/>
                  </a:pPr>
                  <a:r>
                    <a:rPr lang="en-US" altLang="ko-KR" sz="3600" dirty="0" smtClean="0">
                      <a:solidFill>
                        <a:srgbClr val="14141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equation of flow: </a:t>
                  </a:r>
                  <a14:m>
                    <m:oMath xmlns:m="http://schemas.openxmlformats.org/officeDocument/2006/math">
                      <m:r>
                        <a:rPr lang="ko-KR" altLang="en-US" sz="360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ko-KR" altLang="en-US" sz="3600" b="1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ko-KR" altLang="en-US" sz="3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3600" b="1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ko-KR" altLang="en-US" sz="360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ko-KR" altLang="en-US" sz="3600" b="1">
                          <a:latin typeface="Cambria Math" panose="02040503050406030204" pitchFamily="18" charset="0"/>
                        </a:rPr>
                        <m:t>𝐑</m:t>
                      </m:r>
                    </m:oMath>
                  </a14:m>
                  <a:endParaRPr lang="en-US" altLang="ko-KR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571500" indent="-571500">
                    <a:buFont typeface="Wingdings" panose="05000000000000000000" pitchFamily="2" charset="2"/>
                    <a:buChar char="Ø"/>
                  </a:pPr>
                  <a:r>
                    <a:rPr lang="en-US" altLang="ko-KR" sz="3600" dirty="0">
                      <a:solidFill>
                        <a:srgbClr val="14141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Resistance for a rectangular cross-section:</a:t>
                  </a:r>
                  <a:r>
                    <a:rPr lang="en-US" altLang="ko-KR" sz="3600" dirty="0" smtClean="0">
                      <a:solidFill>
                        <a:srgbClr val="141414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ko-KR" altLang="en-US" sz="36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ko-KR" alt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360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ko-KR" altLang="en-US" sz="3600" b="1">
                              <a:latin typeface="Cambria Math" panose="02040503050406030204" pitchFamily="18" charset="0"/>
                            </a:rPr>
                            <m:t>𝛈</m:t>
                          </m:r>
                          <m:r>
                            <a:rPr lang="ko-KR" altLang="en-US" sz="3600" b="1">
                              <a:latin typeface="Cambria Math" panose="02040503050406030204" pitchFamily="18" charset="0"/>
                            </a:rPr>
                            <m:t>𝐋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ko-KR" alt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3600">
                                  <a:latin typeface="Cambria Math" panose="02040503050406030204" pitchFamily="18" charset="0"/>
                                </a:rPr>
                                <m:t>1−0.63(</m:t>
                              </m:r>
                              <m:f>
                                <m:fPr>
                                  <m:type m:val="skw"/>
                                  <m:ctrlPr>
                                    <a:rPr lang="ko-KR" alt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3600" b="1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num>
                                <m:den>
                                  <m:r>
                                    <a:rPr lang="ko-KR" altLang="en-US" sz="36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ko-KR" altLang="en-US" sz="360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ko-KR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3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ko-KR" alt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36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ko-KR" altLang="en-US" sz="3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ko-KR" altLang="en-US" sz="3600" b="1">
                              <a:latin typeface="Cambria Math" panose="02040503050406030204" pitchFamily="18" charset="0"/>
                            </a:rPr>
                            <m:t>𝐰</m:t>
                          </m:r>
                        </m:den>
                      </m:f>
                    </m:oMath>
                  </a14:m>
                  <a:endParaRPr lang="ko-KR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571500" indent="-571500">
                    <a:buFont typeface="Wingdings" panose="05000000000000000000" pitchFamily="2" charset="2"/>
                    <a:buChar char="Ø"/>
                  </a:pPr>
                  <a:r>
                    <a:rPr lang="en-US" altLang="ko-KR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Dean number: </a:t>
                  </a:r>
                  <a14:m>
                    <m:oMath xmlns:m="http://schemas.openxmlformats.org/officeDocument/2006/math">
                      <m:r>
                        <a:rPr lang="ko-KR" altLang="en-US" sz="3600" b="1" i="1">
                          <a:latin typeface="Cambria Math" panose="02040503050406030204" pitchFamily="18" charset="0"/>
                        </a:rPr>
                        <m:t>𝑫𝒆</m:t>
                      </m:r>
                      <m:r>
                        <a:rPr lang="ko-KR" altLang="en-US" sz="3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o-KR" alt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3600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num>
                                <m:den>
                                  <m:r>
                                    <a:rPr lang="ko-KR" altLang="en-US" sz="3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ko-KR" altLang="en-US" sz="36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ko-KR" alt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3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ko-KR" altLang="en-US" sz="3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ko-KR" altLang="en-US" sz="3600" b="1" i="1">
                          <a:latin typeface="Cambria Math" panose="02040503050406030204" pitchFamily="18" charset="0"/>
                        </a:rPr>
                        <m:t>𝑹𝒆</m:t>
                      </m:r>
                      <m:r>
                        <a:rPr lang="ko-KR" altLang="en-US" sz="360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ko-KR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(H: hydraulic diameter)</a:t>
                  </a:r>
                  <a:endParaRPr lang="ko-KR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571500" indent="-571500">
                    <a:buFont typeface="Wingdings" panose="05000000000000000000" pitchFamily="2" charset="2"/>
                    <a:buChar char="Ø"/>
                  </a:pPr>
                  <a:endParaRPr lang="ko-KR" alt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5" name="직사각형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279" y="38681301"/>
                  <a:ext cx="12849769" cy="3077446"/>
                </a:xfrm>
                <a:prstGeom prst="rect">
                  <a:avLst/>
                </a:prstGeom>
                <a:blipFill>
                  <a:blip r:embed="rId5"/>
                  <a:stretch>
                    <a:fillRect l="-1281" t="-316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그룹 28"/>
            <p:cNvGrpSpPr/>
            <p:nvPr/>
          </p:nvGrpSpPr>
          <p:grpSpPr>
            <a:xfrm>
              <a:off x="502813" y="30033221"/>
              <a:ext cx="13655822" cy="7978145"/>
              <a:chOff x="502813" y="30033221"/>
              <a:chExt cx="13655822" cy="7978145"/>
            </a:xfrm>
          </p:grpSpPr>
          <p:sp>
            <p:nvSpPr>
              <p:cNvPr id="240" name="직사각형 44"/>
              <p:cNvSpPr>
                <a:spLocks noChangeArrowheads="1"/>
              </p:cNvSpPr>
              <p:nvPr/>
            </p:nvSpPr>
            <p:spPr bwMode="auto">
              <a:xfrm>
                <a:off x="502813" y="30033221"/>
                <a:ext cx="1365582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itchFamily="2" charset="2"/>
                  <a:buChar char="l"/>
                </a:pPr>
                <a:r>
                  <a:rPr lang="en-US" altLang="ko-KR" sz="3600" b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Working principle</a:t>
                </a:r>
              </a:p>
              <a:p>
                <a:pPr marL="533400">
                  <a:spcBef>
                    <a:spcPts val="0"/>
                  </a:spcBef>
                </a:pPr>
                <a:endParaRPr lang="en-US" altLang="ko-KR" sz="36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7" name="그룹 26"/>
              <p:cNvGrpSpPr/>
              <p:nvPr/>
            </p:nvGrpSpPr>
            <p:grpSpPr>
              <a:xfrm>
                <a:off x="670724" y="30725244"/>
                <a:ext cx="13320000" cy="7286122"/>
                <a:chOff x="500207" y="31420324"/>
                <a:chExt cx="13320000" cy="7286122"/>
              </a:xfrm>
            </p:grpSpPr>
            <p:pic>
              <p:nvPicPr>
                <p:cNvPr id="6" name="그림 5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428" t="24857" r="5704" b="38572"/>
                <a:stretch/>
              </p:blipFill>
              <p:spPr>
                <a:xfrm>
                  <a:off x="500207" y="31420324"/>
                  <a:ext cx="13320000" cy="6003381"/>
                </a:xfrm>
                <a:prstGeom prst="rect">
                  <a:avLst/>
                </a:prstGeom>
              </p:spPr>
            </p:pic>
            <p:sp>
              <p:nvSpPr>
                <p:cNvPr id="115" name="TextBox 114"/>
                <p:cNvSpPr txBox="1"/>
                <p:nvPr/>
              </p:nvSpPr>
              <p:spPr>
                <a:xfrm>
                  <a:off x="898526" y="37044453"/>
                  <a:ext cx="12722552" cy="16619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altLang="ko-KR" sz="3600" b="1" dirty="0">
                      <a:latin typeface="Times New Roman" panose="02020603050405020304" pitchFamily="18" charset="0"/>
                      <a:cs typeface="Times New Roman" pitchFamily="18" charset="0"/>
                    </a:rPr>
                    <a:t>Fig. </a:t>
                  </a:r>
                  <a:r>
                    <a:rPr lang="en-US" altLang="ko-KR" sz="3600" b="1" dirty="0" smtClean="0">
                      <a:latin typeface="Times New Roman" pitchFamily="18" charset="0"/>
                      <a:cs typeface="Times New Roman" pitchFamily="18" charset="0"/>
                    </a:rPr>
                    <a:t>2.</a:t>
                  </a:r>
                  <a:r>
                    <a:rPr lang="en-US" altLang="ko-KR" sz="3600" dirty="0" smtClean="0">
                      <a:latin typeface="Times New Roman" pitchFamily="18" charset="0"/>
                      <a:cs typeface="Times New Roman" pitchFamily="18" charset="0"/>
                    </a:rPr>
                    <a:t> Working principle (a</a:t>
                  </a:r>
                  <a:r>
                    <a:rPr lang="en-US" altLang="ko-KR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Top-view of Decrescendo straight channel (b</a:t>
                  </a:r>
                  <a:r>
                    <a:rPr lang="en-US" altLang="ko-KR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Wall-induced lift force. Shear gradient lift force. Induction of secondary flow(Dean flow)</a:t>
                  </a:r>
                  <a:endParaRPr lang="en-US" altLang="ko-KR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0" name="그룹 29"/>
          <p:cNvGrpSpPr/>
          <p:nvPr/>
        </p:nvGrpSpPr>
        <p:grpSpPr>
          <a:xfrm>
            <a:off x="14843185" y="14378222"/>
            <a:ext cx="13611226" cy="7657855"/>
            <a:chOff x="14843184" y="14378222"/>
            <a:chExt cx="13960415" cy="7657855"/>
          </a:xfrm>
        </p:grpSpPr>
        <p:grpSp>
          <p:nvGrpSpPr>
            <p:cNvPr id="31" name="그룹 30"/>
            <p:cNvGrpSpPr/>
            <p:nvPr/>
          </p:nvGrpSpPr>
          <p:grpSpPr>
            <a:xfrm>
              <a:off x="14843184" y="14378222"/>
              <a:ext cx="13960415" cy="7657855"/>
              <a:chOff x="14843184" y="14378222"/>
              <a:chExt cx="13960415" cy="7657855"/>
            </a:xfrm>
          </p:grpSpPr>
          <p:sp>
            <p:nvSpPr>
              <p:cNvPr id="362" name="직사각형 284"/>
              <p:cNvSpPr>
                <a:spLocks noChangeArrowheads="1"/>
              </p:cNvSpPr>
              <p:nvPr/>
            </p:nvSpPr>
            <p:spPr bwMode="auto">
              <a:xfrm>
                <a:off x="14843184" y="14378222"/>
                <a:ext cx="1396041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571500" indent="-571500" eaLnBrk="0" hangingPunct="0"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ko-KR" sz="3600" b="1" u="sng" dirty="0">
                    <a:latin typeface="Times New Roman" pitchFamily="18" charset="0"/>
                    <a:cs typeface="Times New Roman" pitchFamily="18" charset="0"/>
                  </a:rPr>
                  <a:t>Comparison of </a:t>
                </a:r>
                <a:r>
                  <a:rPr lang="en-US" altLang="ko-KR" sz="3600" b="1" u="sng" dirty="0" smtClean="0">
                    <a:latin typeface="Times New Roman" pitchFamily="18" charset="0"/>
                    <a:cs typeface="Times New Roman" pitchFamily="18" charset="0"/>
                  </a:rPr>
                  <a:t>secondary </a:t>
                </a:r>
                <a:r>
                  <a:rPr lang="en-US" altLang="ko-KR" sz="3600" b="1" u="sng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ko-KR" sz="3600" b="1" u="sng" dirty="0" smtClean="0">
                    <a:latin typeface="Times New Roman" pitchFamily="18" charset="0"/>
                    <a:cs typeface="Times New Roman" pitchFamily="18" charset="0"/>
                  </a:rPr>
                  <a:t>low </a:t>
                </a:r>
                <a:r>
                  <a:rPr lang="en-US" altLang="ko-KR" sz="3600" b="1" u="sng" dirty="0">
                    <a:latin typeface="Times New Roman" pitchFamily="18" charset="0"/>
                    <a:cs typeface="Times New Roman" pitchFamily="18" charset="0"/>
                  </a:rPr>
                  <a:t>with </a:t>
                </a:r>
                <a:r>
                  <a:rPr lang="en-US" altLang="ko-KR" sz="3600" b="1" u="sng" dirty="0" smtClean="0">
                    <a:latin typeface="Times New Roman" pitchFamily="18" charset="0"/>
                    <a:cs typeface="Times New Roman" pitchFamily="18" charset="0"/>
                  </a:rPr>
                  <a:t>conventional spiral channel</a:t>
                </a:r>
                <a:endParaRPr lang="en-US" altLang="ko-KR" sz="3600" b="1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4951896" y="19820086"/>
                <a:ext cx="13456800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altLang="ko-KR" sz="3600" b="1" dirty="0">
                    <a:latin typeface="Times New Roman" pitchFamily="18" charset="0"/>
                    <a:cs typeface="Times New Roman" pitchFamily="18" charset="0"/>
                  </a:rPr>
                  <a:t>Fig. </a:t>
                </a:r>
                <a:r>
                  <a:rPr lang="en-US" altLang="ko-KR" sz="3600" b="1" dirty="0" smtClean="0">
                    <a:latin typeface="Times New Roman" pitchFamily="18" charset="0"/>
                    <a:cs typeface="Times New Roman" pitchFamily="18" charset="0"/>
                  </a:rPr>
                  <a:t>3.</a:t>
                </a:r>
                <a:r>
                  <a:rPr lang="en-US" altLang="ko-KR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3600" dirty="0">
                    <a:latin typeface="Times New Roman" pitchFamily="18" charset="0"/>
                    <a:cs typeface="Times New Roman" pitchFamily="18" charset="0"/>
                  </a:rPr>
                  <a:t>A Velocity magnitude at the center of the dean flow induced in the cross-sections of AA’ and BB’ (a) A Rectangular-section spiral channel (b) A Decrescendo spiral channel with a lower channel height of 20μm and an upper channel height of 40μm.</a:t>
                </a:r>
              </a:p>
            </p:txBody>
          </p:sp>
        </p:grpSp>
        <p:pic>
          <p:nvPicPr>
            <p:cNvPr id="120" name="그림 119" descr="C:\Users\user\Desktop\배성훈_졸업논문_TIFF\2024KMEMS\슬라이드2.TIF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1" t="35373" r="21963" b="43602"/>
            <a:stretch/>
          </p:blipFill>
          <p:spPr bwMode="auto">
            <a:xfrm>
              <a:off x="14968177" y="14995550"/>
              <a:ext cx="13320000" cy="49379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5" name="그룹 44"/>
          <p:cNvGrpSpPr/>
          <p:nvPr/>
        </p:nvGrpSpPr>
        <p:grpSpPr>
          <a:xfrm>
            <a:off x="14545816" y="22054075"/>
            <a:ext cx="13908595" cy="11554081"/>
            <a:chOff x="14545816" y="22054075"/>
            <a:chExt cx="13908595" cy="11554081"/>
          </a:xfrm>
        </p:grpSpPr>
        <p:grpSp>
          <p:nvGrpSpPr>
            <p:cNvPr id="42" name="그룹 41"/>
            <p:cNvGrpSpPr/>
            <p:nvPr/>
          </p:nvGrpSpPr>
          <p:grpSpPr>
            <a:xfrm>
              <a:off x="14545816" y="22054075"/>
              <a:ext cx="13908595" cy="9891231"/>
              <a:chOff x="14545816" y="22054075"/>
              <a:chExt cx="13908595" cy="9891231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15088694" y="28621319"/>
                <a:ext cx="13120208" cy="3323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altLang="ko-KR" sz="3600" b="1" dirty="0">
                    <a:latin typeface="Times New Roman" pitchFamily="18" charset="0"/>
                    <a:cs typeface="Times New Roman" pitchFamily="18" charset="0"/>
                  </a:rPr>
                  <a:t>Fig. 4</a:t>
                </a:r>
                <a:r>
                  <a:rPr lang="en-US" altLang="ko-KR" sz="36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altLang="ko-KR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3600" dirty="0">
                    <a:latin typeface="Times New Roman" pitchFamily="18" charset="0"/>
                    <a:cs typeface="Times New Roman" pitchFamily="18" charset="0"/>
                  </a:rPr>
                  <a:t>At 25 mL/h injection flow rate, the recovery rate at Outlets A and B of beads of various sizes for each </a:t>
                </a:r>
                <a:r>
                  <a:rPr lang="en-US" altLang="ko-KR" sz="3600" dirty="0" smtClean="0">
                    <a:latin typeface="Times New Roman" pitchFamily="18" charset="0"/>
                    <a:cs typeface="Times New Roman" pitchFamily="18" charset="0"/>
                  </a:rPr>
                  <a:t>channel (a-d). Fluorescent </a:t>
                </a:r>
                <a:r>
                  <a:rPr lang="en-US" altLang="ko-KR" sz="3600" dirty="0">
                    <a:latin typeface="Times New Roman" pitchFamily="18" charset="0"/>
                    <a:cs typeface="Times New Roman" pitchFamily="18" charset="0"/>
                  </a:rPr>
                  <a:t>images illustrating the distribution of 4.1μm particles across the microchannel </a:t>
                </a:r>
                <a:r>
                  <a:rPr lang="en-US" altLang="ko-KR" sz="3600" dirty="0" smtClean="0">
                    <a:latin typeface="Times New Roman" pitchFamily="18" charset="0"/>
                    <a:cs typeface="Times New Roman" pitchFamily="18" charset="0"/>
                  </a:rPr>
                  <a:t>outlet (e</a:t>
                </a:r>
                <a:r>
                  <a:rPr lang="en-US" altLang="ko-KR" sz="3600" dirty="0">
                    <a:latin typeface="Times New Roman" pitchFamily="18" charset="0"/>
                    <a:cs typeface="Times New Roman" pitchFamily="18" charset="0"/>
                  </a:rPr>
                  <a:t>) A </a:t>
                </a:r>
                <a:r>
                  <a:rPr lang="en-US" altLang="ko-KR" sz="3600" dirty="0" smtClean="0">
                    <a:latin typeface="Times New Roman" pitchFamily="18" charset="0"/>
                    <a:cs typeface="Times New Roman" pitchFamily="18" charset="0"/>
                  </a:rPr>
                  <a:t>Rectangular-section </a:t>
                </a:r>
                <a:r>
                  <a:rPr lang="en-US" altLang="ko-KR" sz="3600" dirty="0">
                    <a:latin typeface="Times New Roman" pitchFamily="18" charset="0"/>
                    <a:cs typeface="Times New Roman" pitchFamily="18" charset="0"/>
                  </a:rPr>
                  <a:t>spiral channel (f) A Decrescendo spiral channel with a lower channel height of </a:t>
                </a:r>
                <a:r>
                  <a:rPr lang="en-US" altLang="ko-KR" sz="3600" dirty="0" smtClean="0">
                    <a:latin typeface="Times New Roman" pitchFamily="18" charset="0"/>
                    <a:cs typeface="Times New Roman" pitchFamily="18" charset="0"/>
                  </a:rPr>
                  <a:t>20μm </a:t>
                </a:r>
                <a:r>
                  <a:rPr lang="en-US" altLang="ko-KR" sz="3600" dirty="0">
                    <a:latin typeface="Times New Roman" pitchFamily="18" charset="0"/>
                    <a:cs typeface="Times New Roman" pitchFamily="18" charset="0"/>
                  </a:rPr>
                  <a:t>and an upper channel height </a:t>
                </a:r>
                <a:r>
                  <a:rPr lang="en-US" altLang="ko-KR" sz="3600" dirty="0" smtClean="0">
                    <a:latin typeface="Times New Roman" pitchFamily="18" charset="0"/>
                    <a:cs typeface="Times New Roman" pitchFamily="18" charset="0"/>
                  </a:rPr>
                  <a:t>of 40μm </a:t>
                </a:r>
                <a:endParaRPr lang="en-US" altLang="ko-KR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9" name="그림 38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87" t="16286" r="20469" b="38572"/>
              <a:stretch/>
            </p:blipFill>
            <p:spPr>
              <a:xfrm>
                <a:off x="14545816" y="22677759"/>
                <a:ext cx="7560000" cy="5855295"/>
              </a:xfrm>
              <a:prstGeom prst="rect">
                <a:avLst/>
              </a:prstGeom>
            </p:spPr>
          </p:pic>
          <p:pic>
            <p:nvPicPr>
              <p:cNvPr id="41" name="그림 40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47" t="34000" r="28148" b="35143"/>
              <a:stretch/>
            </p:blipFill>
            <p:spPr>
              <a:xfrm>
                <a:off x="22102888" y="23144702"/>
                <a:ext cx="6311393" cy="4605611"/>
              </a:xfrm>
              <a:prstGeom prst="rect">
                <a:avLst/>
              </a:prstGeom>
            </p:spPr>
          </p:pic>
          <p:sp>
            <p:nvSpPr>
              <p:cNvPr id="128" name="직사각형 284"/>
              <p:cNvSpPr>
                <a:spLocks noChangeArrowheads="1"/>
              </p:cNvSpPr>
              <p:nvPr/>
            </p:nvSpPr>
            <p:spPr bwMode="auto">
              <a:xfrm>
                <a:off x="14843185" y="22054075"/>
                <a:ext cx="1361122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571500" indent="-571500" eaLnBrk="0" hangingPunct="0"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ko-KR" sz="3600" b="1" u="sng" dirty="0">
                    <a:latin typeface="Times New Roman" pitchFamily="18" charset="0"/>
                    <a:cs typeface="Times New Roman" pitchFamily="18" charset="0"/>
                  </a:rPr>
                  <a:t>Comparison </a:t>
                </a:r>
                <a:r>
                  <a:rPr lang="en-US" altLang="ko-KR" sz="3600" b="1" u="sng" dirty="0" smtClean="0">
                    <a:latin typeface="Times New Roman" pitchFamily="18" charset="0"/>
                    <a:cs typeface="Times New Roman" pitchFamily="18" charset="0"/>
                  </a:rPr>
                  <a:t>of separation efficiency for various sized-particles  </a:t>
                </a:r>
                <a:endParaRPr lang="en-US" altLang="ko-KR" sz="3600" b="1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6" name="직사각형 284"/>
            <p:cNvSpPr>
              <a:spLocks noChangeArrowheads="1"/>
            </p:cNvSpPr>
            <p:nvPr/>
          </p:nvSpPr>
          <p:spPr bwMode="auto">
            <a:xfrm>
              <a:off x="14949178" y="31853830"/>
              <a:ext cx="13465103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71500" indent="-571500" eaLnBrk="0" hangingPunct="0">
                <a:defRPr kumimoji="1" sz="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457162" indent="-457162" algn="just">
                <a:buFont typeface="Wingdings" pitchFamily="2" charset="2"/>
                <a:buChar char="l"/>
              </a:pPr>
              <a:r>
                <a:rPr lang="en-US" altLang="ko-KR" sz="3600" b="1" u="sng" dirty="0" smtClean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Results</a:t>
              </a:r>
              <a:endParaRPr lang="en-US" altLang="ko-KR" sz="3600" b="1" u="sng" dirty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endParaRPr>
            </a:p>
            <a:p>
              <a:pPr algn="just">
                <a:buFont typeface="Wingdings" panose="05000000000000000000" pitchFamily="2" charset="2"/>
                <a:buChar char="Ø"/>
              </a:pPr>
              <a:r>
                <a:rPr lang="en-US" altLang="ko-KR" sz="3600" dirty="0" smtClean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4.1µm-sized- particle separation efficiency with respect to flow rate: 25mL/h (96.2</a:t>
              </a:r>
              <a:r>
                <a:rPr lang="en-US" altLang="ko-KR" sz="3600" dirty="0" smtClean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% </a:t>
              </a:r>
              <a:r>
                <a:rPr lang="ko-KR" altLang="en-US" sz="3600" dirty="0" smtClean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↔ </a:t>
              </a:r>
              <a:r>
                <a:rPr lang="en-US" altLang="ko-KR" sz="3600" dirty="0" smtClean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6.9%(conventional </a:t>
              </a:r>
              <a:r>
                <a:rPr lang="en-US" altLang="ko-KR" sz="3600" dirty="0" smtClean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spiral </a:t>
              </a:r>
              <a:r>
                <a:rPr lang="en-US" altLang="ko-KR" sz="3600" dirty="0" smtClean="0">
                  <a:latin typeface="Times New Roman" panose="02020603050405020304" pitchFamily="18" charset="0"/>
                  <a:ea typeface="HY신명조" panose="02030600000101010101" pitchFamily="18" charset="-127"/>
                  <a:cs typeface="Times New Roman" panose="02020603050405020304" pitchFamily="18" charset="0"/>
                </a:rPr>
                <a:t>channel))</a:t>
              </a:r>
              <a:endParaRPr lang="en-US" altLang="ko-KR" sz="3600" dirty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137" name="직사각형 284"/>
          <p:cNvSpPr>
            <a:spLocks noChangeArrowheads="1"/>
          </p:cNvSpPr>
          <p:nvPr/>
        </p:nvSpPr>
        <p:spPr bwMode="auto">
          <a:xfrm>
            <a:off x="14859253" y="34509718"/>
            <a:ext cx="1346510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457162" indent="-457162" algn="just">
              <a:buFont typeface="Wingdings" pitchFamily="2" charset="2"/>
              <a:buChar char="l"/>
            </a:pPr>
            <a:r>
              <a:rPr lang="en-US" altLang="ko-KR" sz="3600" b="1" u="sng" dirty="0" smtClean="0">
                <a:latin typeface="Times New Roman" pitchFamily="18" charset="0"/>
                <a:cs typeface="Times New Roman" pitchFamily="18" charset="0"/>
              </a:rPr>
              <a:t>Ability of the proposed chip (Decrescendo spiral channel)</a:t>
            </a:r>
            <a:endParaRPr lang="en-US" altLang="ko-KR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ko-KR" sz="3600" dirty="0" smtClean="0">
                <a:latin typeface="Times New Roman" pitchFamily="18" charset="0"/>
                <a:cs typeface="Times New Roman" pitchFamily="18" charset="0"/>
              </a:rPr>
              <a:t>Induction of robust secondary flow(Dean flow), about 5 Times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ko-KR" sz="3600" dirty="0" smtClean="0">
                <a:latin typeface="Times New Roman" pitchFamily="18" charset="0"/>
                <a:cs typeface="Times New Roman" pitchFamily="18" charset="0"/>
              </a:rPr>
              <a:t>Manipulating micro-particle </a:t>
            </a:r>
            <a:r>
              <a:rPr lang="en-US" altLang="ko-KR" sz="3600" dirty="0">
                <a:latin typeface="Times New Roman" pitchFamily="18" charset="0"/>
                <a:cs typeface="Times New Roman" pitchFamily="18" charset="0"/>
              </a:rPr>
              <a:t>focusing in the direction of the inner wall to achieve higher </a:t>
            </a:r>
            <a:r>
              <a:rPr lang="en-US" altLang="ko-KR" sz="3600" dirty="0" smtClean="0">
                <a:latin typeface="Times New Roman" pitchFamily="18" charset="0"/>
                <a:cs typeface="Times New Roman" pitchFamily="18" charset="0"/>
              </a:rPr>
              <a:t>separation and </a:t>
            </a:r>
            <a:r>
              <a:rPr lang="en-US" altLang="ko-KR" sz="3600" dirty="0">
                <a:latin typeface="Times New Roman" pitchFamily="18" charset="0"/>
                <a:cs typeface="Times New Roman" pitchFamily="18" charset="0"/>
              </a:rPr>
              <a:t>concentration efficiency </a:t>
            </a:r>
            <a:endParaRPr lang="en-US" altLang="ko-K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ko-KR" sz="3600" b="1" u="sng" dirty="0" smtClean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rPr>
              <a:t>As </a:t>
            </a:r>
            <a:r>
              <a:rPr lang="en-US" altLang="ko-KR" sz="3600" b="1" u="sng" dirty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rPr>
              <a:t>future work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ko-KR" sz="3600" dirty="0" smtClean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rPr>
              <a:t>Can </a:t>
            </a:r>
            <a:r>
              <a:rPr lang="en-US" altLang="ko-KR" sz="3600" dirty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rPr>
              <a:t>be used in </a:t>
            </a:r>
            <a:r>
              <a:rPr lang="en-US" altLang="ko-KR" sz="3600" dirty="0" smtClean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rPr>
              <a:t>various fields needing </a:t>
            </a:r>
            <a:r>
              <a:rPr lang="en-US" altLang="ko-KR" sz="3600" dirty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rPr>
              <a:t>rapid disease diagnosis and </a:t>
            </a:r>
            <a:r>
              <a:rPr lang="en-US" altLang="ko-KR" sz="3600" dirty="0" smtClean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rPr>
              <a:t>micro-particle </a:t>
            </a:r>
            <a:r>
              <a:rPr lang="en-US" altLang="ko-KR" sz="3600" dirty="0">
                <a:latin typeface="Times New Roman" panose="02020603050405020304" pitchFamily="18" charset="0"/>
                <a:ea typeface="HY신명조" panose="02030600000101010101" pitchFamily="18" charset="-127"/>
                <a:cs typeface="Times New Roman" panose="02020603050405020304" pitchFamily="18" charset="0"/>
              </a:rPr>
              <a:t>separation.</a:t>
            </a:r>
          </a:p>
        </p:txBody>
      </p:sp>
    </p:spTree>
    <p:extLst>
      <p:ext uri="{BB962C8B-B14F-4D97-AF65-F5344CB8AC3E}">
        <p14:creationId xmlns:p14="http://schemas.microsoft.com/office/powerpoint/2010/main" val="2663871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57401</TotalTime>
  <Words>675</Words>
  <Application>Microsoft Office PowerPoint</Application>
  <PresentationFormat>사용자 지정</PresentationFormat>
  <Paragraphs>43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HY신명조</vt:lpstr>
      <vt:lpstr>굴림</vt:lpstr>
      <vt:lpstr>맑은 고딕</vt:lpstr>
      <vt:lpstr>Arial</vt:lpstr>
      <vt:lpstr>Cambria</vt:lpstr>
      <vt:lpstr>Cambria Math</vt:lpstr>
      <vt:lpstr>Times New Roman</vt:lpstr>
      <vt:lpstr>Wingdings</vt:lpstr>
      <vt:lpstr>Office 테마</vt:lpstr>
      <vt:lpstr>PowerPoint 프레젠테이션</vt:lpstr>
    </vt:vector>
  </TitlesOfParts>
  <Company>kjist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mems3</dc:creator>
  <cp:lastModifiedBy>이예성</cp:lastModifiedBy>
  <cp:revision>1066</cp:revision>
  <cp:lastPrinted>2023-03-15T04:37:55Z</cp:lastPrinted>
  <dcterms:created xsi:type="dcterms:W3CDTF">2003-11-18T07:47:34Z</dcterms:created>
  <dcterms:modified xsi:type="dcterms:W3CDTF">2024-03-18T06:28:21Z</dcterms:modified>
</cp:coreProperties>
</file>