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28803600" cy="42808525"/>
  <p:notesSz cx="7099300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4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4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4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4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32" userDrawn="1">
          <p15:clr>
            <a:srgbClr val="A4A3A4"/>
          </p15:clr>
        </p15:guide>
        <p15:guide id="2" pos="93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ungran Yun" initials="YY" lastIdx="1" clrIdx="0">
    <p:extLst>
      <p:ext uri="{19B8F6BF-5375-455C-9EA6-DF929625EA0E}">
        <p15:presenceInfo xmlns:p15="http://schemas.microsoft.com/office/powerpoint/2012/main" userId="f3867cd9656b6d6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DF3127"/>
    <a:srgbClr val="5A625E"/>
    <a:srgbClr val="CC6600"/>
    <a:srgbClr val="F7A90D"/>
    <a:srgbClr val="0000FF"/>
    <a:srgbClr val="59615D"/>
    <a:srgbClr val="CC0500"/>
    <a:srgbClr val="DE2D2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5" autoAdjust="0"/>
    <p:restoredTop sz="94636" autoAdjust="0"/>
  </p:normalViewPr>
  <p:slideViewPr>
    <p:cSldViewPr showGuides="1">
      <p:cViewPr varScale="1">
        <p:scale>
          <a:sx n="18" d="100"/>
          <a:sy n="18" d="100"/>
        </p:scale>
        <p:origin x="3252" y="138"/>
      </p:cViewPr>
      <p:guideLst>
        <p:guide orient="horz" pos="7632"/>
        <p:guide pos="939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3522" y="96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521" cy="51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7" tIns="47394" rIns="94787" bIns="47394" numCol="1" anchor="t" anchorCtr="0" compatLnSpc="1">
            <a:prstTxWarp prst="textNoShape">
              <a:avLst/>
            </a:prstTxWarp>
          </a:bodyPr>
          <a:lstStyle>
            <a:lvl1pPr algn="l" defTabSz="947431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779" y="1"/>
            <a:ext cx="3077521" cy="51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7" tIns="47394" rIns="94787" bIns="47394" numCol="1" anchor="t" anchorCtr="0" compatLnSpc="1">
            <a:prstTxWarp prst="textNoShape">
              <a:avLst/>
            </a:prstTxWarp>
          </a:bodyPr>
          <a:lstStyle>
            <a:lvl1pPr algn="r" defTabSz="947431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494"/>
            <a:ext cx="3077521" cy="51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7" tIns="47394" rIns="94787" bIns="47394" numCol="1" anchor="b" anchorCtr="0" compatLnSpc="1">
            <a:prstTxWarp prst="textNoShape">
              <a:avLst/>
            </a:prstTxWarp>
          </a:bodyPr>
          <a:lstStyle>
            <a:lvl1pPr algn="l" defTabSz="947431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779" y="9721494"/>
            <a:ext cx="3077521" cy="51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7" tIns="47394" rIns="94787" bIns="47394" numCol="1" anchor="b" anchorCtr="0" compatLnSpc="1">
            <a:prstTxWarp prst="textNoShape">
              <a:avLst/>
            </a:prstTxWarp>
          </a:bodyPr>
          <a:lstStyle>
            <a:lvl1pPr algn="r" defTabSz="947431">
              <a:defRPr sz="1200"/>
            </a:lvl1pPr>
          </a:lstStyle>
          <a:p>
            <a:fld id="{5D1DC802-9FEF-4A5E-A1FC-8CCBB00B66B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2590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5867" cy="511486"/>
          </a:xfrm>
          <a:prstGeom prst="rect">
            <a:avLst/>
          </a:prstGeom>
        </p:spPr>
        <p:txBody>
          <a:bodyPr vert="horz" lIns="94579" tIns="47290" rIns="94579" bIns="47290" rtlCol="0"/>
          <a:lstStyle>
            <a:lvl1pPr algn="l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779" y="1"/>
            <a:ext cx="3075867" cy="511486"/>
          </a:xfrm>
          <a:prstGeom prst="rect">
            <a:avLst/>
          </a:prstGeom>
        </p:spPr>
        <p:txBody>
          <a:bodyPr vert="horz" lIns="94579" tIns="47290" rIns="94579" bIns="47290" rtlCol="0"/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8BC7F954-FF75-4A2E-B185-BF4F974E658D}" type="datetimeFigureOut">
              <a:rPr lang="ko-KR" altLang="en-US"/>
              <a:pPr>
                <a:defRPr/>
              </a:pPr>
              <a:t>2024-03-19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59013" y="768350"/>
            <a:ext cx="2582862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79" tIns="47290" rIns="94579" bIns="4729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435" y="4861565"/>
            <a:ext cx="5680431" cy="4605004"/>
          </a:xfrm>
          <a:prstGeom prst="rect">
            <a:avLst/>
          </a:prstGeom>
        </p:spPr>
        <p:txBody>
          <a:bodyPr vert="horz" lIns="94579" tIns="47290" rIns="94579" bIns="47290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494"/>
            <a:ext cx="3075867" cy="511485"/>
          </a:xfrm>
          <a:prstGeom prst="rect">
            <a:avLst/>
          </a:prstGeom>
        </p:spPr>
        <p:txBody>
          <a:bodyPr vert="horz" lIns="94579" tIns="47290" rIns="94579" bIns="47290" rtlCol="0" anchor="b"/>
          <a:lstStyle>
            <a:lvl1pPr algn="l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779" y="9721494"/>
            <a:ext cx="3075867" cy="511485"/>
          </a:xfrm>
          <a:prstGeom prst="rect">
            <a:avLst/>
          </a:prstGeom>
        </p:spPr>
        <p:txBody>
          <a:bodyPr vert="horz" wrap="square" lIns="94579" tIns="47290" rIns="94579" bIns="4729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2BB1210-CFB9-44A3-84EF-FB82D61669C7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9471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68453" indent="-295560" eaLnBrk="0" hangingPunct="0">
              <a:defRPr kumimoji="1" sz="1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82236" indent="-236447" eaLnBrk="0" hangingPunct="0">
              <a:defRPr kumimoji="1" sz="1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55131" indent="-236447" eaLnBrk="0" hangingPunct="0">
              <a:defRPr kumimoji="1" sz="1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128025" indent="-236447" eaLnBrk="0" hangingPunct="0">
              <a:defRPr kumimoji="1" sz="1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600919" indent="-236447" eaLnBrk="0" fontAlgn="base" hangingPunct="0">
              <a:spcBef>
                <a:spcPct val="0"/>
              </a:spcBef>
              <a:spcAft>
                <a:spcPct val="0"/>
              </a:spcAft>
              <a:defRPr kumimoji="1" sz="1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3073813" indent="-236447" eaLnBrk="0" fontAlgn="base" hangingPunct="0">
              <a:spcBef>
                <a:spcPct val="0"/>
              </a:spcBef>
              <a:spcAft>
                <a:spcPct val="0"/>
              </a:spcAft>
              <a:defRPr kumimoji="1" sz="1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546708" indent="-236447" eaLnBrk="0" fontAlgn="base" hangingPunct="0">
              <a:spcBef>
                <a:spcPct val="0"/>
              </a:spcBef>
              <a:spcAft>
                <a:spcPct val="0"/>
              </a:spcAft>
              <a:defRPr kumimoji="1" sz="1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4019603" indent="-236447" eaLnBrk="0" fontAlgn="base" hangingPunct="0">
              <a:spcBef>
                <a:spcPct val="0"/>
              </a:spcBef>
              <a:spcAft>
                <a:spcPct val="0"/>
              </a:spcAft>
              <a:defRPr kumimoji="1" sz="1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fld id="{D8627A02-3653-4145-A6B1-F2881A495239}" type="slidenum">
              <a:rPr lang="ko-KR" altLang="en-US" sz="1200"/>
              <a:pPr eaLnBrk="1" hangingPunct="1"/>
              <a:t>1</a:t>
            </a:fld>
            <a:endParaRPr lang="en-US" altLang="ko-KR" sz="1200"/>
          </a:p>
        </p:txBody>
      </p:sp>
    </p:spTree>
    <p:extLst>
      <p:ext uri="{BB962C8B-B14F-4D97-AF65-F5344CB8AC3E}">
        <p14:creationId xmlns:p14="http://schemas.microsoft.com/office/powerpoint/2010/main" val="910433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3210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B02C-5A08-4D6F-980E-CF398F6AF136}" type="datetimeFigureOut">
              <a:rPr lang="en-US"/>
              <a:pPr>
                <a:defRPr/>
              </a:pPr>
              <a:t>3/19/2024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3E60B-DA0E-47DE-A468-7CE00F92AFDD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03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783233" y="8095979"/>
            <a:ext cx="20412551" cy="17259167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35568" y="8095979"/>
            <a:ext cx="60767595" cy="17259167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C48FE-13DE-4597-9A03-B273EB4C24F5}" type="datetimeFigureOut">
              <a:rPr lang="en-US"/>
              <a:pPr>
                <a:defRPr/>
              </a:pPr>
              <a:t>3/19/2024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85DB46-2C02-449F-9725-55D1964D04D5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5400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0286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9866" y="1714507"/>
            <a:ext cx="25923875" cy="713422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206348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D89A4-8CB2-4764-9F38-524704AE088F}" type="datetimeFigureOut">
              <a:rPr lang="en-US"/>
              <a:pPr>
                <a:defRPr/>
              </a:pPr>
              <a:t>3/19/2024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630DA-249A-478B-BA7F-5F35BDA41A3E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106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75286" y="27508451"/>
            <a:ext cx="24483060" cy="8502248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75286" y="18144091"/>
            <a:ext cx="24483060" cy="9364360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285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6563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4848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3133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1418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89695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3798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86266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C7827-76EF-45F7-885D-BA38B450ACF5}" type="datetimeFigureOut">
              <a:rPr lang="en-US"/>
              <a:pPr>
                <a:defRPr/>
              </a:pPr>
              <a:t>3/19/2024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B214E7-1F49-494D-9FF1-0D239E5F23F8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727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35576" y="47198384"/>
            <a:ext cx="40590072" cy="133489263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605700" y="47198384"/>
            <a:ext cx="40590075" cy="133489263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B2464-D055-4F62-9E19-6E967F8C19D1}" type="datetimeFigureOut">
              <a:rPr lang="en-US"/>
              <a:pPr>
                <a:defRPr/>
              </a:pPr>
              <a:t>3/19/2024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1E980-F94A-4BFB-B23E-6198FF819360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000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40180" y="1714331"/>
            <a:ext cx="25923240" cy="713475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440180" y="9582383"/>
            <a:ext cx="12726592" cy="3993477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285" indent="0">
              <a:buNone/>
              <a:defRPr sz="7700" b="1"/>
            </a:lvl2pPr>
            <a:lvl3pPr marL="3496563" indent="0">
              <a:buNone/>
              <a:defRPr sz="6900" b="1"/>
            </a:lvl3pPr>
            <a:lvl4pPr marL="5244848" indent="0">
              <a:buNone/>
              <a:defRPr sz="6100" b="1"/>
            </a:lvl4pPr>
            <a:lvl5pPr marL="6993133" indent="0">
              <a:buNone/>
              <a:defRPr sz="6100" b="1"/>
            </a:lvl5pPr>
            <a:lvl6pPr marL="8741418" indent="0">
              <a:buNone/>
              <a:defRPr sz="6100" b="1"/>
            </a:lvl6pPr>
            <a:lvl7pPr marL="10489695" indent="0">
              <a:buNone/>
              <a:defRPr sz="6100" b="1"/>
            </a:lvl7pPr>
            <a:lvl8pPr marL="12237980" indent="0">
              <a:buNone/>
              <a:defRPr sz="6100" b="1"/>
            </a:lvl8pPr>
            <a:lvl9pPr marL="13986266" indent="0">
              <a:buNone/>
              <a:defRPr sz="61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440180" y="13575861"/>
            <a:ext cx="12726592" cy="24664448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4631839" y="9582383"/>
            <a:ext cx="12731591" cy="3993477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285" indent="0">
              <a:buNone/>
              <a:defRPr sz="7700" b="1"/>
            </a:lvl2pPr>
            <a:lvl3pPr marL="3496563" indent="0">
              <a:buNone/>
              <a:defRPr sz="6900" b="1"/>
            </a:lvl3pPr>
            <a:lvl4pPr marL="5244848" indent="0">
              <a:buNone/>
              <a:defRPr sz="6100" b="1"/>
            </a:lvl4pPr>
            <a:lvl5pPr marL="6993133" indent="0">
              <a:buNone/>
              <a:defRPr sz="6100" b="1"/>
            </a:lvl5pPr>
            <a:lvl6pPr marL="8741418" indent="0">
              <a:buNone/>
              <a:defRPr sz="6100" b="1"/>
            </a:lvl6pPr>
            <a:lvl7pPr marL="10489695" indent="0">
              <a:buNone/>
              <a:defRPr sz="6100" b="1"/>
            </a:lvl7pPr>
            <a:lvl8pPr marL="12237980" indent="0">
              <a:buNone/>
              <a:defRPr sz="6100" b="1"/>
            </a:lvl8pPr>
            <a:lvl9pPr marL="13986266" indent="0">
              <a:buNone/>
              <a:defRPr sz="61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4631839" y="13575861"/>
            <a:ext cx="12731591" cy="24664448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BB4CC-331A-41EA-8E1A-EEB852F1613D}" type="datetimeFigureOut">
              <a:rPr lang="en-US"/>
              <a:pPr>
                <a:defRPr/>
              </a:pPr>
              <a:t>3/19/2024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2660C-025B-4631-8F22-B9F4F15DE352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289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B4691-2BF9-4239-B405-C073FD496614}" type="datetimeFigureOut">
              <a:rPr lang="en-US"/>
              <a:pPr>
                <a:defRPr/>
              </a:pPr>
              <a:t>3/19/2024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B4872-4BE2-47BF-B427-24E4D48905B1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7033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A66D6-C8DE-4341-BB86-5BF2DFC96492}" type="datetimeFigureOut">
              <a:rPr lang="ko-KR" altLang="en-US"/>
              <a:pPr>
                <a:defRPr/>
              </a:pPr>
              <a:t>2024-03-19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250F2-15C6-4EDF-82B4-7195EACEDA02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34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40188" y="1704417"/>
            <a:ext cx="9476186" cy="7253664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261410" y="1704432"/>
            <a:ext cx="16102013" cy="36535886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440188" y="8958106"/>
            <a:ext cx="9476186" cy="29282222"/>
          </a:xfrm>
        </p:spPr>
        <p:txBody>
          <a:bodyPr/>
          <a:lstStyle>
            <a:lvl1pPr marL="0" indent="0">
              <a:buNone/>
              <a:defRPr sz="5400"/>
            </a:lvl1pPr>
            <a:lvl2pPr marL="1748285" indent="0">
              <a:buNone/>
              <a:defRPr sz="4600"/>
            </a:lvl2pPr>
            <a:lvl3pPr marL="3496563" indent="0">
              <a:buNone/>
              <a:defRPr sz="3800"/>
            </a:lvl3pPr>
            <a:lvl4pPr marL="5244848" indent="0">
              <a:buNone/>
              <a:defRPr sz="3400"/>
            </a:lvl4pPr>
            <a:lvl5pPr marL="6993133" indent="0">
              <a:buNone/>
              <a:defRPr sz="3400"/>
            </a:lvl5pPr>
            <a:lvl6pPr marL="8741418" indent="0">
              <a:buNone/>
              <a:defRPr sz="3400"/>
            </a:lvl6pPr>
            <a:lvl7pPr marL="10489695" indent="0">
              <a:buNone/>
              <a:defRPr sz="3400"/>
            </a:lvl7pPr>
            <a:lvl8pPr marL="12237980" indent="0">
              <a:buNone/>
              <a:defRPr sz="3400"/>
            </a:lvl8pPr>
            <a:lvl9pPr marL="13986266" indent="0">
              <a:buNone/>
              <a:defRPr sz="3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D3010-4ECD-42AD-89B1-DB226C0547FF}" type="datetimeFigureOut">
              <a:rPr lang="en-US"/>
              <a:pPr>
                <a:defRPr/>
              </a:pPr>
              <a:t>3/19/2024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8A7BF-5953-4DC8-8EA0-148F29C80101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9545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645707" y="29965972"/>
            <a:ext cx="17282160" cy="3537655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645707" y="3825026"/>
            <a:ext cx="17282160" cy="25685118"/>
          </a:xfrm>
        </p:spPr>
        <p:txBody>
          <a:bodyPr rtlCol="0">
            <a:normAutofit/>
          </a:bodyPr>
          <a:lstStyle>
            <a:lvl1pPr marL="0" indent="0">
              <a:buNone/>
              <a:defRPr sz="12200"/>
            </a:lvl1pPr>
            <a:lvl2pPr marL="1748285" indent="0">
              <a:buNone/>
              <a:defRPr sz="10700"/>
            </a:lvl2pPr>
            <a:lvl3pPr marL="3496563" indent="0">
              <a:buNone/>
              <a:defRPr sz="9200"/>
            </a:lvl3pPr>
            <a:lvl4pPr marL="5244848" indent="0">
              <a:buNone/>
              <a:defRPr sz="7700"/>
            </a:lvl4pPr>
            <a:lvl5pPr marL="6993133" indent="0">
              <a:buNone/>
              <a:defRPr sz="7700"/>
            </a:lvl5pPr>
            <a:lvl6pPr marL="8741418" indent="0">
              <a:buNone/>
              <a:defRPr sz="7700"/>
            </a:lvl6pPr>
            <a:lvl7pPr marL="10489695" indent="0">
              <a:buNone/>
              <a:defRPr sz="7700"/>
            </a:lvl7pPr>
            <a:lvl8pPr marL="12237980" indent="0">
              <a:buNone/>
              <a:defRPr sz="7700"/>
            </a:lvl8pPr>
            <a:lvl9pPr marL="13986266" indent="0">
              <a:buNone/>
              <a:defRPr sz="77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645707" y="33503617"/>
            <a:ext cx="17282160" cy="5024054"/>
          </a:xfrm>
        </p:spPr>
        <p:txBody>
          <a:bodyPr/>
          <a:lstStyle>
            <a:lvl1pPr marL="0" indent="0">
              <a:buNone/>
              <a:defRPr sz="5400"/>
            </a:lvl1pPr>
            <a:lvl2pPr marL="1748285" indent="0">
              <a:buNone/>
              <a:defRPr sz="4600"/>
            </a:lvl2pPr>
            <a:lvl3pPr marL="3496563" indent="0">
              <a:buNone/>
              <a:defRPr sz="3800"/>
            </a:lvl3pPr>
            <a:lvl4pPr marL="5244848" indent="0">
              <a:buNone/>
              <a:defRPr sz="3400"/>
            </a:lvl4pPr>
            <a:lvl5pPr marL="6993133" indent="0">
              <a:buNone/>
              <a:defRPr sz="3400"/>
            </a:lvl5pPr>
            <a:lvl6pPr marL="8741418" indent="0">
              <a:buNone/>
              <a:defRPr sz="3400"/>
            </a:lvl6pPr>
            <a:lvl7pPr marL="10489695" indent="0">
              <a:buNone/>
              <a:defRPr sz="3400"/>
            </a:lvl7pPr>
            <a:lvl8pPr marL="12237980" indent="0">
              <a:buNone/>
              <a:defRPr sz="3400"/>
            </a:lvl8pPr>
            <a:lvl9pPr marL="13986266" indent="0">
              <a:buNone/>
              <a:defRPr sz="3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7C905-16DC-4578-A865-5B385CB3372F}" type="datetimeFigureOut">
              <a:rPr lang="en-US"/>
              <a:pPr>
                <a:defRPr/>
              </a:pPr>
              <a:t>3/19/2024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245B5-DEA1-4DAB-8018-71AE3CCCAD08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511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1439863" y="1712913"/>
            <a:ext cx="25923875" cy="713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9659" tIns="174825" rIns="349659" bIns="1748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1439863" y="9988550"/>
            <a:ext cx="25923875" cy="2825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9659" tIns="174825" rIns="349659" bIns="174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1439863" y="39677975"/>
            <a:ext cx="6721475" cy="2279650"/>
          </a:xfrm>
          <a:prstGeom prst="rect">
            <a:avLst/>
          </a:prstGeom>
        </p:spPr>
        <p:txBody>
          <a:bodyPr vert="horz" lIns="349659" tIns="174825" rIns="349659" bIns="174825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E9037ACE-4671-4F08-AC0D-5BEAA18EA712}" type="datetimeFigureOut">
              <a:rPr lang="ko-KR" altLang="en-US"/>
              <a:pPr>
                <a:defRPr/>
              </a:pPr>
              <a:t>2024-03-19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840913" y="39677975"/>
            <a:ext cx="9121775" cy="2279650"/>
          </a:xfrm>
          <a:prstGeom prst="rect">
            <a:avLst/>
          </a:prstGeom>
        </p:spPr>
        <p:txBody>
          <a:bodyPr vert="horz" lIns="349659" tIns="174825" rIns="349659" bIns="174825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20642263" y="39677975"/>
            <a:ext cx="6721475" cy="2279650"/>
          </a:xfrm>
          <a:prstGeom prst="rect">
            <a:avLst/>
          </a:prstGeom>
        </p:spPr>
        <p:txBody>
          <a:bodyPr vert="horz" wrap="square" lIns="349659" tIns="174825" rIns="349659" bIns="174825" numCol="1" anchor="ctr" anchorCtr="0" compatLnSpc="1">
            <a:prstTxWarp prst="textNoShape">
              <a:avLst/>
            </a:prstTxWarp>
          </a:bodyPr>
          <a:lstStyle>
            <a:lvl1pPr algn="r">
              <a:defRPr sz="4600">
                <a:solidFill>
                  <a:srgbClr val="898989"/>
                </a:solidFill>
              </a:defRPr>
            </a:lvl1pPr>
          </a:lstStyle>
          <a:p>
            <a:fld id="{CC8D0C84-0322-40A6-8E55-E1F10CEB5390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3" r:id="rId1"/>
    <p:sldLayoutId id="2147484344" r:id="rId2"/>
    <p:sldLayoutId id="2147484345" r:id="rId3"/>
    <p:sldLayoutId id="2147484346" r:id="rId4"/>
    <p:sldLayoutId id="2147484347" r:id="rId5"/>
    <p:sldLayoutId id="2147484348" r:id="rId6"/>
    <p:sldLayoutId id="2147484342" r:id="rId7"/>
    <p:sldLayoutId id="2147484349" r:id="rId8"/>
    <p:sldLayoutId id="2147484350" r:id="rId9"/>
    <p:sldLayoutId id="2147484351" r:id="rId10"/>
    <p:sldLayoutId id="2147484352" r:id="rId11"/>
    <p:sldLayoutId id="2147484353" r:id="rId12"/>
    <p:sldLayoutId id="2147484354" r:id="rId13"/>
  </p:sldLayoutIdLst>
  <p:txStyles>
    <p:titleStyle>
      <a:lvl1pPr algn="ctr" defTabSz="3495675" rtl="0" eaLnBrk="0" fontAlgn="base" latinLnBrk="1" hangingPunct="0">
        <a:spcBef>
          <a:spcPct val="0"/>
        </a:spcBef>
        <a:spcAft>
          <a:spcPct val="0"/>
        </a:spcAft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495675" rtl="0" eaLnBrk="0" fontAlgn="base" latinLnBrk="1" hangingPunct="0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defTabSz="3495675" rtl="0" eaLnBrk="0" fontAlgn="base" latinLnBrk="1" hangingPunct="0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defTabSz="3495675" rtl="0" eaLnBrk="0" fontAlgn="base" latinLnBrk="1" hangingPunct="0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defTabSz="3495675" rtl="0" eaLnBrk="0" fontAlgn="base" latinLnBrk="1" hangingPunct="0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defTabSz="3495675" rtl="0" fontAlgn="base" latinLnBrk="1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defTabSz="3495675" rtl="0" fontAlgn="base" latinLnBrk="1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defTabSz="3495675" rtl="0" fontAlgn="base" latinLnBrk="1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defTabSz="3495675" rtl="0" fontAlgn="base" latinLnBrk="1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1309688" indent="-1309688" algn="l" defTabSz="3495675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0038" indent="-1092200" algn="l" defTabSz="3495675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0388" indent="-873125" algn="l" defTabSz="3495675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18225" indent="-873125" algn="l" defTabSz="3495675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6063" indent="-873125" algn="l" defTabSz="3495675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5553" indent="-874143" algn="l" defTabSz="3496563" rtl="0" eaLnBrk="1" latinLnBrk="1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3838" indent="-874143" algn="l" defTabSz="3496563" rtl="0" eaLnBrk="1" latinLnBrk="1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2123" indent="-874143" algn="l" defTabSz="3496563" rtl="0" eaLnBrk="1" latinLnBrk="1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0408" indent="-874143" algn="l" defTabSz="3496563" rtl="0" eaLnBrk="1" latinLnBrk="1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3496563" rtl="0" eaLnBrk="1" latinLnBrk="1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285" algn="l" defTabSz="3496563" rtl="0" eaLnBrk="1" latinLnBrk="1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6563" algn="l" defTabSz="3496563" rtl="0" eaLnBrk="1" latinLnBrk="1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4848" algn="l" defTabSz="3496563" rtl="0" eaLnBrk="1" latinLnBrk="1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3133" algn="l" defTabSz="3496563" rtl="0" eaLnBrk="1" latinLnBrk="1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1418" algn="l" defTabSz="3496563" rtl="0" eaLnBrk="1" latinLnBrk="1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89695" algn="l" defTabSz="3496563" rtl="0" eaLnBrk="1" latinLnBrk="1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37980" algn="l" defTabSz="3496563" rtl="0" eaLnBrk="1" latinLnBrk="1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86266" algn="l" defTabSz="3496563" rtl="0" eaLnBrk="1" latinLnBrk="1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493D1DD0-DB7D-4E5B-86FA-6410DD5C24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521" y="23032370"/>
            <a:ext cx="14089271" cy="44925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20280" y="14142247"/>
            <a:ext cx="13092172" cy="6826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ko-KR" sz="34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• The MIP-based electrochemical sensor provides artificial binding sites for the rebinding virus antigen with particular and stable current changes. In contrast to the immunoassay, this method offers a cost-effective fabrication process and good reusability. </a:t>
            </a:r>
          </a:p>
          <a:p>
            <a:pPr algn="just">
              <a:lnSpc>
                <a:spcPct val="130000"/>
              </a:lnSpc>
            </a:pPr>
            <a:endParaRPr lang="en-US" altLang="ko-KR" sz="3400" dirty="0"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altLang="ko-KR" sz="34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• WSSV mainly causes shrimp mortality, which causes massive damage in aquaculture. However, it was limited to PCR detection, which is neglected to prevent an infection. So, the MIP-based electrochemical sensor for detecting virus antigens is expected to be useful for simple pre-diagnosis tools.</a:t>
            </a:r>
            <a:endParaRPr lang="ko-KR" alt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그림 25">
            <a:extLst>
              <a:ext uri="{FF2B5EF4-FFF2-40B4-BE49-F238E27FC236}">
                <a16:creationId xmlns:a16="http://schemas.microsoft.com/office/drawing/2014/main" id="{80B6CD19-07D6-4016-AEBE-9777727C2B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9032" y="33088425"/>
            <a:ext cx="6370540" cy="4707721"/>
          </a:xfrm>
          <a:prstGeom prst="rect">
            <a:avLst/>
          </a:prstGeom>
        </p:spPr>
      </p:pic>
      <p:sp>
        <p:nvSpPr>
          <p:cNvPr id="53" name="직사각형 52"/>
          <p:cNvSpPr/>
          <p:nvPr/>
        </p:nvSpPr>
        <p:spPr>
          <a:xfrm>
            <a:off x="15208362" y="38398166"/>
            <a:ext cx="12960000" cy="144000"/>
          </a:xfrm>
          <a:prstGeom prst="rect">
            <a:avLst/>
          </a:prstGeom>
          <a:solidFill>
            <a:srgbClr val="5961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600">
              <a:latin typeface="+mn-ea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15193888" y="31586237"/>
            <a:ext cx="12960000" cy="144000"/>
          </a:xfrm>
          <a:prstGeom prst="rect">
            <a:avLst/>
          </a:prstGeom>
          <a:solidFill>
            <a:srgbClr val="5961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600">
              <a:latin typeface="+mn-ea"/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1009752" y="31171322"/>
            <a:ext cx="12960000" cy="144000"/>
          </a:xfrm>
          <a:prstGeom prst="rect">
            <a:avLst/>
          </a:prstGeom>
          <a:solidFill>
            <a:srgbClr val="5961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600">
              <a:latin typeface="+mn-ea"/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1009752" y="13385775"/>
            <a:ext cx="12960000" cy="144000"/>
          </a:xfrm>
          <a:prstGeom prst="rect">
            <a:avLst/>
          </a:prstGeom>
          <a:solidFill>
            <a:srgbClr val="5961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600">
              <a:latin typeface="+mn-ea"/>
            </a:endParaRPr>
          </a:p>
        </p:txBody>
      </p:sp>
      <p:sp>
        <p:nvSpPr>
          <p:cNvPr id="14338" name="AutoShape 292"/>
          <p:cNvSpPr>
            <a:spLocks noChangeArrowheads="1"/>
          </p:cNvSpPr>
          <p:nvPr/>
        </p:nvSpPr>
        <p:spPr bwMode="auto">
          <a:xfrm>
            <a:off x="504825" y="374666"/>
            <a:ext cx="27793950" cy="5032534"/>
          </a:xfrm>
          <a:prstGeom prst="roundRect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wrap="none" lIns="78309" tIns="39155" rIns="78309" bIns="39155" anchor="ctr"/>
          <a:lstStyle/>
          <a:p>
            <a:pPr algn="ctr" defTabSz="782638">
              <a:defRPr/>
            </a:pPr>
            <a:endParaRPr lang="ko-KR" altLang="en-US" sz="3200">
              <a:solidFill>
                <a:srgbClr val="CC0500"/>
              </a:solidFill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  <p:sp>
        <p:nvSpPr>
          <p:cNvPr id="14340" name="Rectangle 132"/>
          <p:cNvSpPr>
            <a:spLocks noChangeArrowheads="1"/>
          </p:cNvSpPr>
          <p:nvPr/>
        </p:nvSpPr>
        <p:spPr bwMode="auto">
          <a:xfrm>
            <a:off x="4484115" y="617688"/>
            <a:ext cx="23671213" cy="2064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98609" tIns="199304" rIns="398609" bIns="199304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/>
            <a:r>
              <a:rPr lang="en-US" altLang="ko-KR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 of WSSV detection sensor based on</a:t>
            </a:r>
          </a:p>
          <a:p>
            <a:pPr algn="ctr"/>
            <a:r>
              <a:rPr lang="en-US" altLang="ko-KR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molecularly imprinted polymer using the electropolymerization</a:t>
            </a:r>
          </a:p>
        </p:txBody>
      </p:sp>
      <p:sp>
        <p:nvSpPr>
          <p:cNvPr id="14341" name="Rectangle 133"/>
          <p:cNvSpPr>
            <a:spLocks noChangeArrowheads="1"/>
          </p:cNvSpPr>
          <p:nvPr/>
        </p:nvSpPr>
        <p:spPr bwMode="auto">
          <a:xfrm>
            <a:off x="4104656" y="2705409"/>
            <a:ext cx="24194118" cy="2667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98609" tIns="199304" rIns="398609" bIns="199304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latinLnBrk="0" hangingPunct="1">
              <a:lnSpc>
                <a:spcPts val="4700"/>
              </a:lnSpc>
            </a:pPr>
            <a:r>
              <a:rPr lang="en-US" altLang="ko-KR" sz="4400" b="1" u="sng" baseline="3000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</a:t>
            </a:r>
            <a:r>
              <a:rPr lang="en-US" altLang="ko-KR" sz="4400" b="1" u="sng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Young-Ran Yun</a:t>
            </a:r>
            <a:r>
              <a:rPr lang="en-US" altLang="ko-KR" sz="44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and </a:t>
            </a:r>
            <a:r>
              <a:rPr lang="en-US" altLang="ko-KR" sz="4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1,2 </a:t>
            </a:r>
            <a:r>
              <a:rPr lang="en-US" altLang="ko-KR" sz="44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Sung Yang</a:t>
            </a:r>
            <a:r>
              <a:rPr lang="en-US" altLang="ko-KR" sz="4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</a:p>
          <a:p>
            <a:pPr algn="ctr" eaLnBrk="1" latinLnBrk="0" hangingPunct="1"/>
            <a:endParaRPr lang="en-US" altLang="ko-KR" sz="3600" b="1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latinLnBrk="0"/>
            <a:r>
              <a:rPr lang="en-US" altLang="ko-KR" sz="36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ko-K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biomedical science and engineering, </a:t>
            </a:r>
            <a:r>
              <a:rPr lang="en-US" altLang="ko-KR" sz="36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ko-K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 of mechanical engineering, Gwangju Institute of Science and Technology(GIST), Gwangju, 61005, Republic of Korea</a:t>
            </a:r>
            <a:endParaRPr lang="ko-KR" altLang="ko-KR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636689" y="5663136"/>
            <a:ext cx="3835299" cy="993775"/>
          </a:xfrm>
          <a:prstGeom prst="rect">
            <a:avLst/>
          </a:prstGeom>
          <a:solidFill>
            <a:srgbClr val="5961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4800" b="1" dirty="0">
                <a:solidFill>
                  <a:schemeClr val="bg1"/>
                </a:solidFill>
                <a:latin typeface="Cambria" panose="02040503050406030204" pitchFamily="18" charset="0"/>
                <a:cs typeface="Arial" pitchFamily="34" charset="0"/>
              </a:rPr>
              <a:t>Abstract</a:t>
            </a:r>
            <a:endParaRPr lang="ko-KR" altLang="en-US" sz="4800" b="1" dirty="0">
              <a:solidFill>
                <a:schemeClr val="bg1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4471987" y="6088023"/>
            <a:ext cx="23667577" cy="144000"/>
          </a:xfrm>
          <a:prstGeom prst="rect">
            <a:avLst/>
          </a:prstGeom>
          <a:solidFill>
            <a:srgbClr val="5961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600">
              <a:latin typeface="+mn-ea"/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14740390" y="31197350"/>
            <a:ext cx="3868645" cy="993775"/>
          </a:xfrm>
          <a:prstGeom prst="rect">
            <a:avLst/>
          </a:prstGeom>
          <a:solidFill>
            <a:srgbClr val="5961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4800" b="1" dirty="0">
                <a:solidFill>
                  <a:schemeClr val="bg1"/>
                </a:solidFill>
                <a:latin typeface="Cambria" panose="02040503050406030204" pitchFamily="18" charset="0"/>
                <a:cs typeface="Arial" pitchFamily="34" charset="0"/>
              </a:rPr>
              <a:t>Conclusion</a:t>
            </a:r>
            <a:endParaRPr lang="ko-KR" altLang="en-US" sz="4800" b="1" dirty="0">
              <a:solidFill>
                <a:schemeClr val="bg1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94" name="직사각형 93"/>
          <p:cNvSpPr/>
          <p:nvPr/>
        </p:nvSpPr>
        <p:spPr>
          <a:xfrm rot="5400000">
            <a:off x="-736232" y="27580622"/>
            <a:ext cx="30060000" cy="72000"/>
          </a:xfrm>
          <a:prstGeom prst="rect">
            <a:avLst/>
          </a:prstGeom>
          <a:solidFill>
            <a:srgbClr val="5961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600">
              <a:latin typeface="+mn-ea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85800" y="12993663"/>
            <a:ext cx="4498976" cy="993775"/>
          </a:xfrm>
          <a:prstGeom prst="rect">
            <a:avLst/>
          </a:prstGeom>
          <a:solidFill>
            <a:srgbClr val="5961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4800" b="1" dirty="0">
                <a:solidFill>
                  <a:schemeClr val="bg1"/>
                </a:solidFill>
                <a:latin typeface="Cambria" panose="02040503050406030204" pitchFamily="18" charset="0"/>
                <a:cs typeface="Arial" pitchFamily="34" charset="0"/>
              </a:rPr>
              <a:t>Introduction</a:t>
            </a:r>
            <a:endParaRPr lang="ko-KR" altLang="en-US" sz="4800" b="1" dirty="0">
              <a:solidFill>
                <a:schemeClr val="bg1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14351" name="TextBox 133"/>
          <p:cNvSpPr txBox="1">
            <a:spLocks noChangeArrowheads="1"/>
          </p:cNvSpPr>
          <p:nvPr/>
        </p:nvSpPr>
        <p:spPr bwMode="auto">
          <a:xfrm>
            <a:off x="636689" y="6721009"/>
            <a:ext cx="27502875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indent="190500" algn="just" latinLnBrk="0"/>
            <a:r>
              <a:rPr lang="en-US" altLang="ko-KR" sz="4400" kern="100" dirty="0">
                <a:effectLst/>
                <a:latin typeface="Times New Roman" panose="02020603050405020304" pitchFamily="18" charset="0"/>
                <a:ea typeface="HY신명조" panose="02030600000101010101" pitchFamily="18" charset="-127"/>
              </a:rPr>
              <a:t>Molecularly imprinted polymers (MIP) provide biomolecular recognition sites and can be synthesized through electropolymerization. When applied to electrochemical sensors, they can be used as a quantitative antigen detection tool based on electrical signal read-out. This study aims to develop a molecularly imprinted polymer sensor for white spot virus antigens (VP28) using gold nanostructured electrodes with high electrochemical surface activity and two functional monomers (o-PD and o-AP). The copolymer synthesis was confirmed by a cyclic voltage-current curve showing redox reactions under appropriate electropolymerization conditions. The fabrication process of the sensor, including molecule immobilization and copolymer formation, was established in the form of a reasonable differential voltage-current curve. The developed sensor was evaluated for quantitative signal analysis of white spot virus antigens and the reusability of the sensor.</a:t>
            </a:r>
            <a:endParaRPr lang="ko-KR" altLang="ko-KR" sz="4400" kern="100" dirty="0">
              <a:effectLst/>
              <a:latin typeface="Times New Roman" panose="02020603050405020304" pitchFamily="18" charset="0"/>
              <a:ea typeface="바탕체" panose="02030609000101010101" pitchFamily="17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14761840" y="37966102"/>
            <a:ext cx="6037431" cy="993775"/>
          </a:xfrm>
          <a:prstGeom prst="rect">
            <a:avLst/>
          </a:prstGeom>
          <a:solidFill>
            <a:srgbClr val="5961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4800" b="1" dirty="0">
                <a:solidFill>
                  <a:schemeClr val="bg1"/>
                </a:solidFill>
                <a:latin typeface="Cambria" panose="02040503050406030204" pitchFamily="18" charset="0"/>
                <a:cs typeface="Arial" pitchFamily="34" charset="0"/>
              </a:rPr>
              <a:t>Acknowledgement</a:t>
            </a:r>
            <a:endParaRPr lang="ko-KR" altLang="en-US" sz="4800" b="1" dirty="0">
              <a:solidFill>
                <a:schemeClr val="bg1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pic>
        <p:nvPicPr>
          <p:cNvPr id="108" name="Picture 3"/>
          <p:cNvPicPr preferRelativeResize="0">
            <a:picLocks noChangeArrowheads="1"/>
          </p:cNvPicPr>
          <p:nvPr/>
        </p:nvPicPr>
        <p:blipFill>
          <a:blip r:embed="rId5" cstate="print"/>
          <a:srcRect l="1229" t="577" r="1358" b="948"/>
          <a:stretch>
            <a:fillRect/>
          </a:stretch>
        </p:blipFill>
        <p:spPr bwMode="auto">
          <a:xfrm>
            <a:off x="953847" y="1043541"/>
            <a:ext cx="3798881" cy="3798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5" name="직사각형 134"/>
          <p:cNvSpPr/>
          <p:nvPr/>
        </p:nvSpPr>
        <p:spPr>
          <a:xfrm>
            <a:off x="680991" y="30765302"/>
            <a:ext cx="6808041" cy="993775"/>
          </a:xfrm>
          <a:prstGeom prst="rect">
            <a:avLst/>
          </a:prstGeom>
          <a:solidFill>
            <a:srgbClr val="59615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4800" b="1" dirty="0">
                <a:solidFill>
                  <a:schemeClr val="bg1"/>
                </a:solidFill>
                <a:latin typeface="Cambria" panose="02040503050406030204" pitchFamily="18" charset="0"/>
                <a:cs typeface="Arial" pitchFamily="34" charset="0"/>
              </a:rPr>
              <a:t>Experimental Result </a:t>
            </a:r>
            <a:endParaRPr lang="ko-KR" altLang="en-US" sz="4800" b="1" dirty="0">
              <a:solidFill>
                <a:schemeClr val="bg1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685801" y="21044222"/>
            <a:ext cx="13283951" cy="993775"/>
            <a:chOff x="685801" y="19186351"/>
            <a:chExt cx="13283951" cy="993775"/>
          </a:xfrm>
        </p:grpSpPr>
        <p:sp>
          <p:nvSpPr>
            <p:cNvPr id="162" name="직사각형 161"/>
            <p:cNvSpPr/>
            <p:nvPr/>
          </p:nvSpPr>
          <p:spPr>
            <a:xfrm>
              <a:off x="1009752" y="19578463"/>
              <a:ext cx="12960000" cy="144000"/>
            </a:xfrm>
            <a:prstGeom prst="rect">
              <a:avLst/>
            </a:prstGeom>
            <a:solidFill>
              <a:srgbClr val="59615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sz="1600">
                <a:latin typeface="+mn-ea"/>
              </a:endParaRPr>
            </a:p>
          </p:txBody>
        </p:sp>
        <p:sp>
          <p:nvSpPr>
            <p:cNvPr id="163" name="직사각형 162"/>
            <p:cNvSpPr/>
            <p:nvPr/>
          </p:nvSpPr>
          <p:spPr>
            <a:xfrm>
              <a:off x="685801" y="19186351"/>
              <a:ext cx="3130823" cy="993775"/>
            </a:xfrm>
            <a:prstGeom prst="rect">
              <a:avLst/>
            </a:prstGeom>
            <a:solidFill>
              <a:srgbClr val="59615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ko-KR" sz="4800" b="1" dirty="0">
                  <a:solidFill>
                    <a:schemeClr val="bg1"/>
                  </a:solidFill>
                  <a:latin typeface="Cambria" panose="02040503050406030204" pitchFamily="18" charset="0"/>
                  <a:cs typeface="Arial" pitchFamily="34" charset="0"/>
                </a:rPr>
                <a:t>Methods</a:t>
              </a:r>
              <a:endParaRPr lang="ko-KR" altLang="en-US" sz="4800" b="1" dirty="0">
                <a:solidFill>
                  <a:schemeClr val="bg1"/>
                </a:solidFill>
                <a:latin typeface="Cambria" panose="02040503050406030204" pitchFamily="18" charset="0"/>
                <a:cs typeface="Arial" pitchFamily="34" charset="0"/>
              </a:endParaRPr>
            </a:p>
          </p:txBody>
        </p:sp>
      </p:grpSp>
      <p:sp>
        <p:nvSpPr>
          <p:cNvPr id="173" name="직사각형 284"/>
          <p:cNvSpPr>
            <a:spLocks noChangeArrowheads="1"/>
          </p:cNvSpPr>
          <p:nvPr/>
        </p:nvSpPr>
        <p:spPr bwMode="auto">
          <a:xfrm>
            <a:off x="692744" y="22198091"/>
            <a:ext cx="1313299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71500" indent="-5715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457200" indent="-457200">
              <a:buFont typeface="Wingdings" pitchFamily="2" charset="2"/>
              <a:buChar char="l"/>
            </a:pPr>
            <a:r>
              <a:rPr lang="en-US" altLang="ko-KR" sz="3600" b="1" dirty="0">
                <a:latin typeface="Times New Roman" pitchFamily="18" charset="0"/>
                <a:cs typeface="Times New Roman" pitchFamily="18" charset="0"/>
              </a:rPr>
              <a:t>Schematic of the fabrication process for MIP sensor</a:t>
            </a:r>
            <a:endParaRPr lang="en-US" altLang="ko-KR" sz="3200" b="1" dirty="0">
              <a:latin typeface="HY신명조" panose="02030600000101010101" pitchFamily="18" charset="-127"/>
              <a:ea typeface="HY신명조" panose="02030600000101010101" pitchFamily="18" charset="-127"/>
              <a:cs typeface="Times New Roman" pitchFamily="18" charset="0"/>
            </a:endParaRPr>
          </a:p>
        </p:txBody>
      </p:sp>
      <p:sp>
        <p:nvSpPr>
          <p:cNvPr id="366" name="직사각형 365"/>
          <p:cNvSpPr/>
          <p:nvPr/>
        </p:nvSpPr>
        <p:spPr>
          <a:xfrm>
            <a:off x="14793102" y="39497440"/>
            <a:ext cx="13477079" cy="1204966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just">
              <a:lnSpc>
                <a:spcPct val="130000"/>
              </a:lnSpc>
            </a:pPr>
            <a:r>
              <a:rPr lang="en-US" altLang="ko-K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work was supported by GIST Research Project grant funded by the GIST in 2022 and the National Research Foundation of Korea(NRF) grant funded by the Korea government(MSIP) (NRF- 2021R1A2C3008169).</a:t>
            </a:r>
            <a:endParaRPr lang="ko-KR" altLang="en-US" sz="3200" dirty="0">
              <a:solidFill>
                <a:schemeClr val="tx1"/>
              </a:solidFill>
              <a:latin typeface="Times New Roman" panose="02020603050405020304" pitchFamily="18" charset="0"/>
              <a:ea typeface="굴림" panose="020B0600000101010101" pitchFamily="50" charset="-127"/>
              <a:cs typeface="Times New Roman" panose="02020603050405020304" pitchFamily="18" charset="0"/>
            </a:endParaRPr>
          </a:p>
        </p:txBody>
      </p:sp>
      <p:sp>
        <p:nvSpPr>
          <p:cNvPr id="47" name="직사각형 284"/>
          <p:cNvSpPr>
            <a:spLocks noChangeArrowheads="1"/>
          </p:cNvSpPr>
          <p:nvPr/>
        </p:nvSpPr>
        <p:spPr bwMode="auto">
          <a:xfrm>
            <a:off x="712124" y="31975101"/>
            <a:ext cx="1313299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71500" indent="-5715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457200" indent="-457200">
              <a:buFont typeface="Wingdings" pitchFamily="2" charset="2"/>
              <a:buChar char="l"/>
            </a:pPr>
            <a:r>
              <a:rPr lang="en-US" altLang="ko-KR" sz="3600" b="1" dirty="0">
                <a:latin typeface="Times New Roman" pitchFamily="18" charset="0"/>
                <a:cs typeface="Times New Roman" pitchFamily="18" charset="0"/>
              </a:rPr>
              <a:t>Electropolymerization process for the formation of copolymer</a:t>
            </a:r>
          </a:p>
        </p:txBody>
      </p:sp>
      <p:sp>
        <p:nvSpPr>
          <p:cNvPr id="56" name="직사각형 284"/>
          <p:cNvSpPr>
            <a:spLocks noChangeArrowheads="1"/>
          </p:cNvSpPr>
          <p:nvPr/>
        </p:nvSpPr>
        <p:spPr bwMode="auto">
          <a:xfrm>
            <a:off x="14727839" y="13142949"/>
            <a:ext cx="1331376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71500" indent="-5715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457200" indent="-457200">
              <a:buFont typeface="Wingdings" pitchFamily="2" charset="2"/>
              <a:buChar char="l"/>
            </a:pPr>
            <a:r>
              <a:rPr lang="en-US" altLang="ko-KR" sz="3600" b="1" dirty="0">
                <a:latin typeface="Times New Roman" pitchFamily="18" charset="0"/>
                <a:cs typeface="Times New Roman" pitchFamily="18" charset="0"/>
              </a:rPr>
              <a:t>Electrochemical</a:t>
            </a:r>
            <a:r>
              <a:rPr lang="ko-KR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600" b="1" dirty="0">
                <a:latin typeface="Times New Roman" pitchFamily="18" charset="0"/>
                <a:cs typeface="Times New Roman" pitchFamily="18" charset="0"/>
              </a:rPr>
              <a:t>detection of VP28 antigen</a:t>
            </a:r>
          </a:p>
        </p:txBody>
      </p:sp>
      <p:sp>
        <p:nvSpPr>
          <p:cNvPr id="61" name="직사각형 284"/>
          <p:cNvSpPr>
            <a:spLocks noChangeArrowheads="1"/>
          </p:cNvSpPr>
          <p:nvPr/>
        </p:nvSpPr>
        <p:spPr bwMode="auto">
          <a:xfrm>
            <a:off x="14887049" y="21908318"/>
            <a:ext cx="88757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71500" indent="-5715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457200" indent="-457200">
              <a:buFont typeface="Wingdings" pitchFamily="2" charset="2"/>
              <a:buChar char="l"/>
            </a:pPr>
            <a:r>
              <a:rPr lang="en-US" altLang="ko-KR" sz="3600" b="1" dirty="0">
                <a:latin typeface="Times New Roman" pitchFamily="18" charset="0"/>
                <a:cs typeface="Times New Roman" pitchFamily="18" charset="0"/>
              </a:rPr>
              <a:t>Reusability of the developed MIP sensor </a:t>
            </a:r>
          </a:p>
        </p:txBody>
      </p:sp>
      <p:sp>
        <p:nvSpPr>
          <p:cNvPr id="54" name="직사각형 319"/>
          <p:cNvSpPr>
            <a:spLocks noChangeArrowheads="1"/>
          </p:cNvSpPr>
          <p:nvPr/>
        </p:nvSpPr>
        <p:spPr bwMode="auto">
          <a:xfrm>
            <a:off x="14887048" y="19252759"/>
            <a:ext cx="13266840" cy="2277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71500" indent="-5715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indent="0" algn="just" eaLnBrk="1" hangingPunct="1">
              <a:lnSpc>
                <a:spcPct val="130000"/>
              </a:lnSpc>
              <a:defRPr/>
            </a:pPr>
            <a:r>
              <a:rPr lang="en-US" altLang="ko-KR" sz="2800" b="1" dirty="0">
                <a:latin typeface="Times New Roman" panose="02020603050405020304" pitchFamily="18" charset="0"/>
                <a:ea typeface="HY신명조" panose="02030600000101010101" pitchFamily="18" charset="-127"/>
                <a:cs typeface="Times New Roman" panose="02020603050405020304" pitchFamily="18" charset="0"/>
              </a:rPr>
              <a:t>Figure 3. </a:t>
            </a:r>
            <a:r>
              <a:rPr lang="en-US" altLang="ko-KR" sz="2800" dirty="0">
                <a:latin typeface="Times New Roman" panose="02020603050405020304" pitchFamily="18" charset="0"/>
                <a:ea typeface="HY신명조" panose="02030600000101010101" pitchFamily="18" charset="-127"/>
                <a:cs typeface="Times New Roman" panose="02020603050405020304" pitchFamily="18" charset="0"/>
              </a:rPr>
              <a:t>(A) DPV plots and (B) linear curve pf VP28 with a detection range from 3 to 50 ng/mL. The correlation between the </a:t>
            </a:r>
            <a:r>
              <a:rPr lang="el-GR" altLang="ko-KR" sz="28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Δ</a:t>
            </a:r>
            <a:r>
              <a:rPr lang="en-US" altLang="ko-KR" sz="28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2800" dirty="0">
                <a:latin typeface="Times New Roman" panose="02020603050405020304" pitchFamily="18" charset="0"/>
                <a:ea typeface="HY신명조" panose="02030600000101010101" pitchFamily="18" charset="-127"/>
                <a:cs typeface="Times New Roman" panose="02020603050405020304" pitchFamily="18" charset="0"/>
              </a:rPr>
              <a:t>current and VP28 concentration was calculated with the difference in the peak current after and before the rebinding of VP28. Measurements were performed in 1X PBS containing 5 mM [Fe(CN)</a:t>
            </a:r>
            <a:r>
              <a:rPr lang="en-US" altLang="ko-KR" sz="2800" baseline="-25000" dirty="0">
                <a:latin typeface="Times New Roman" panose="02020603050405020304" pitchFamily="18" charset="0"/>
                <a:ea typeface="HY신명조" panose="02030600000101010101" pitchFamily="18" charset="-127"/>
                <a:cs typeface="Times New Roman" panose="02020603050405020304" pitchFamily="18" charset="0"/>
              </a:rPr>
              <a:t>6</a:t>
            </a:r>
            <a:r>
              <a:rPr lang="en-US" altLang="ko-KR" sz="2800" dirty="0">
                <a:latin typeface="Times New Roman" panose="02020603050405020304" pitchFamily="18" charset="0"/>
                <a:ea typeface="HY신명조" panose="02030600000101010101" pitchFamily="18" charset="-127"/>
                <a:cs typeface="Times New Roman" panose="02020603050405020304" pitchFamily="18" charset="0"/>
              </a:rPr>
              <a:t>]³⁻/⁴⁻ and 0.1 M KCl (n=3). </a:t>
            </a:r>
          </a:p>
        </p:txBody>
      </p:sp>
      <p:sp>
        <p:nvSpPr>
          <p:cNvPr id="55" name="직사각형 319"/>
          <p:cNvSpPr>
            <a:spLocks noChangeArrowheads="1"/>
          </p:cNvSpPr>
          <p:nvPr/>
        </p:nvSpPr>
        <p:spPr bwMode="auto">
          <a:xfrm>
            <a:off x="14841768" y="28028998"/>
            <a:ext cx="13457006" cy="283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71500" indent="-5715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indent="0" algn="just" eaLnBrk="1" hangingPunct="1">
              <a:lnSpc>
                <a:spcPct val="130000"/>
              </a:lnSpc>
              <a:defRPr/>
            </a:pPr>
            <a:r>
              <a:rPr lang="en-US" altLang="ko-KR" sz="2800" b="1" dirty="0">
                <a:latin typeface="Times New Roman" panose="02020603050405020304" pitchFamily="18" charset="0"/>
                <a:ea typeface="HY신명조" panose="02030600000101010101" pitchFamily="18" charset="-127"/>
                <a:cs typeface="Times New Roman" panose="02020603050405020304" pitchFamily="18" charset="0"/>
              </a:rPr>
              <a:t>Figure 4. </a:t>
            </a:r>
            <a:r>
              <a:rPr lang="en-US" altLang="ko-KR" sz="2800" dirty="0">
                <a:latin typeface="Times New Roman" panose="02020603050405020304" pitchFamily="18" charset="0"/>
                <a:ea typeface="HY신명조" panose="02030600000101010101" pitchFamily="18" charset="-127"/>
                <a:cs typeface="Times New Roman" panose="02020603050405020304" pitchFamily="18" charset="0"/>
              </a:rPr>
              <a:t>Reusability was evaluated by measurement of the current on the MIP-based electrode over three sequential VP28 elution-detection cycles. The elution and detection were performed in the high pH solution for 20 min and rebinding with 100 ng/mL of VP28 for 10 min at room temperature. The Δ current results presented a low relative standard deviation (RSD) of approximately 5.9 % between cycles. </a:t>
            </a:r>
          </a:p>
        </p:txBody>
      </p:sp>
      <p:sp>
        <p:nvSpPr>
          <p:cNvPr id="57" name="직사각형 319"/>
          <p:cNvSpPr>
            <a:spLocks noChangeArrowheads="1"/>
          </p:cNvSpPr>
          <p:nvPr/>
        </p:nvSpPr>
        <p:spPr bwMode="auto">
          <a:xfrm>
            <a:off x="866920" y="27568075"/>
            <a:ext cx="13102831" cy="283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71500" indent="-5715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indent="0" algn="just" eaLnBrk="1" hangingPunct="1">
              <a:lnSpc>
                <a:spcPct val="130000"/>
              </a:lnSpc>
              <a:defRPr/>
            </a:pPr>
            <a:r>
              <a:rPr lang="en-US" altLang="ko-KR" sz="2800" b="1" dirty="0">
                <a:latin typeface="Times New Roman" panose="02020603050405020304" pitchFamily="18" charset="0"/>
                <a:ea typeface="HY신명조" panose="02030600000101010101" pitchFamily="18" charset="-127"/>
                <a:cs typeface="Times New Roman" panose="02020603050405020304" pitchFamily="18" charset="0"/>
              </a:rPr>
              <a:t>Figure 1. </a:t>
            </a:r>
            <a:r>
              <a:rPr lang="en-US" altLang="ko-KR" sz="2800" dirty="0">
                <a:latin typeface="Times New Roman" panose="02020603050405020304" pitchFamily="18" charset="0"/>
                <a:ea typeface="HY신명조" panose="02030600000101010101" pitchFamily="18" charset="-127"/>
                <a:cs typeface="Times New Roman" panose="02020603050405020304" pitchFamily="18" charset="0"/>
              </a:rPr>
              <a:t>Schematic representation of the WSSV detection principle by MIP sensor. The MIP sensor has several specific polymer-based cavities for the WSSV antigen. After rebinding the VP28, the electrode surface responds with a hindered electron transfer, which leads to a decreasing peak current. This changeable electrochemical signal allows the quantitative analysis results depending on the VP28 concentration. </a:t>
            </a:r>
          </a:p>
        </p:txBody>
      </p:sp>
      <p:sp>
        <p:nvSpPr>
          <p:cNvPr id="58" name="직사각형 319"/>
          <p:cNvSpPr>
            <a:spLocks noChangeArrowheads="1"/>
          </p:cNvSpPr>
          <p:nvPr/>
        </p:nvSpPr>
        <p:spPr bwMode="auto">
          <a:xfrm>
            <a:off x="866920" y="37984959"/>
            <a:ext cx="12927779" cy="451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71500" indent="-5715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indent="0" algn="just" eaLnBrk="1" hangingPunct="1">
              <a:lnSpc>
                <a:spcPct val="130000"/>
              </a:lnSpc>
              <a:defRPr/>
            </a:pPr>
            <a:r>
              <a:rPr lang="en-US" altLang="ko-KR" sz="2800" b="1" dirty="0">
                <a:latin typeface="Times New Roman" panose="02020603050405020304" pitchFamily="18" charset="0"/>
                <a:ea typeface="HY신명조" panose="02030600000101010101" pitchFamily="18" charset="-127"/>
                <a:cs typeface="Times New Roman" panose="02020603050405020304" pitchFamily="18" charset="0"/>
              </a:rPr>
              <a:t>Fig 2.  (A) </a:t>
            </a:r>
            <a:r>
              <a:rPr lang="en-US" altLang="ko-KR" sz="2800" dirty="0">
                <a:latin typeface="Times New Roman" panose="02020603050405020304" pitchFamily="18" charset="0"/>
                <a:ea typeface="HY신명조" panose="02030600000101010101" pitchFamily="18" charset="-127"/>
                <a:cs typeface="Times New Roman" panose="02020603050405020304" pitchFamily="18" charset="0"/>
              </a:rPr>
              <a:t>Cyclic voltammograms of the copolymer synthesis by the electropolymerization method. The electrochemical response showed a decreased peak current in the redox reaction due to the coated copolymer on the electrode surface. 1st peak current at 0.35 V means an oxidized monomer in an acid solution, 2nd and 3rd peak currents at 1.4 and 0.7 V occur by the redox reaction of the copolymer. (B) Differential pulse voltammograms of the MIP sensor following fabrication. The VP28-immobilized electrode provides rebinding sites of the analyte after the template elution process. It shows the variable peak current by the MIP sensor process.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833848" y="32369846"/>
            <a:ext cx="13575210" cy="5149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ko-KR" sz="32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• This study displayed the detection of VP28 as a target marker of WSSV by the MIP-based electrochemical sensor. </a:t>
            </a:r>
          </a:p>
          <a:p>
            <a:pPr algn="just">
              <a:lnSpc>
                <a:spcPct val="130000"/>
              </a:lnSpc>
            </a:pPr>
            <a:r>
              <a:rPr lang="en-US" altLang="ko-KR" sz="32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•  The copolymer synthesis for providing the specific matrix to bind with VP28 was verified in the repeated cycling of current with redox reaction. </a:t>
            </a:r>
          </a:p>
          <a:p>
            <a:pPr algn="just">
              <a:lnSpc>
                <a:spcPct val="130000"/>
              </a:lnSpc>
            </a:pPr>
            <a:r>
              <a:rPr lang="en-US" altLang="ko-KR" sz="32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• Also, the formation of template cavities and target detection supported the reasonable current changes through a successfully fabricated MIP sensor.  </a:t>
            </a:r>
          </a:p>
          <a:p>
            <a:pPr algn="just">
              <a:lnSpc>
                <a:spcPct val="130000"/>
              </a:lnSpc>
            </a:pPr>
            <a:r>
              <a:rPr lang="en-US" altLang="ko-KR" sz="32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• The developed MIP sensor revealed quantitative electrochemical signals and good reusability until three times.</a:t>
            </a:r>
          </a:p>
        </p:txBody>
      </p:sp>
      <p:pic>
        <p:nvPicPr>
          <p:cNvPr id="39" name="그림 38">
            <a:extLst>
              <a:ext uri="{FF2B5EF4-FFF2-40B4-BE49-F238E27FC236}">
                <a16:creationId xmlns:a16="http://schemas.microsoft.com/office/drawing/2014/main" id="{5121CBEC-6D11-4FD2-970C-B78EDC417ED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4256" y="32970479"/>
            <a:ext cx="7023454" cy="4782098"/>
          </a:xfrm>
          <a:prstGeom prst="rect">
            <a:avLst/>
          </a:prstGeom>
        </p:spPr>
      </p:pic>
      <p:grpSp>
        <p:nvGrpSpPr>
          <p:cNvPr id="20" name="그룹 19">
            <a:extLst>
              <a:ext uri="{FF2B5EF4-FFF2-40B4-BE49-F238E27FC236}">
                <a16:creationId xmlns:a16="http://schemas.microsoft.com/office/drawing/2014/main" id="{EC126C17-8296-406A-BD3C-8A6C231A6452}"/>
              </a:ext>
            </a:extLst>
          </p:cNvPr>
          <p:cNvGrpSpPr/>
          <p:nvPr/>
        </p:nvGrpSpPr>
        <p:grpSpPr>
          <a:xfrm>
            <a:off x="14663804" y="22691075"/>
            <a:ext cx="6953705" cy="5172632"/>
            <a:chOff x="14700205" y="23360422"/>
            <a:chExt cx="6953705" cy="5172632"/>
          </a:xfrm>
        </p:grpSpPr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AF06FB3E-D9F8-46CC-A5E1-754817D96B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4370"/>
            <a:stretch/>
          </p:blipFill>
          <p:spPr>
            <a:xfrm>
              <a:off x="14700205" y="23360422"/>
              <a:ext cx="6953705" cy="5172632"/>
            </a:xfrm>
            <a:prstGeom prst="rect">
              <a:avLst/>
            </a:prstGeom>
          </p:spPr>
        </p:pic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FFBAE91B-E0E9-454B-AD61-7586D8089EC3}"/>
                </a:ext>
              </a:extLst>
            </p:cNvPr>
            <p:cNvSpPr/>
            <p:nvPr/>
          </p:nvSpPr>
          <p:spPr>
            <a:xfrm>
              <a:off x="16150914" y="24505457"/>
              <a:ext cx="4176749" cy="883891"/>
            </a:xfrm>
            <a:prstGeom prst="rect">
              <a:avLst/>
            </a:prstGeom>
            <a:noFill/>
            <a:ln w="31750">
              <a:solidFill>
                <a:srgbClr val="00B0F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직사각형 58">
              <a:extLst>
                <a:ext uri="{FF2B5EF4-FFF2-40B4-BE49-F238E27FC236}">
                  <a16:creationId xmlns:a16="http://schemas.microsoft.com/office/drawing/2014/main" id="{C836AFBD-9011-4B8B-8835-1BE68308B03B}"/>
                </a:ext>
              </a:extLst>
            </p:cNvPr>
            <p:cNvSpPr/>
            <p:nvPr/>
          </p:nvSpPr>
          <p:spPr>
            <a:xfrm>
              <a:off x="16993803" y="25617159"/>
              <a:ext cx="4176749" cy="827663"/>
            </a:xfrm>
            <a:prstGeom prst="rect">
              <a:avLst/>
            </a:prstGeom>
            <a:noFill/>
            <a:ln w="31750">
              <a:solidFill>
                <a:srgbClr val="00B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43544EA-E0AA-4903-BC2D-2BC1E119E907}"/>
                </a:ext>
              </a:extLst>
            </p:cNvPr>
            <p:cNvSpPr txBox="1"/>
            <p:nvPr/>
          </p:nvSpPr>
          <p:spPr>
            <a:xfrm>
              <a:off x="16140596" y="24118758"/>
              <a:ext cx="20882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rgbClr val="00B0F0"/>
                  </a:solidFill>
                  <a:latin typeface="+mn-ea"/>
                  <a:ea typeface="+mn-ea"/>
                </a:rPr>
                <a:t>Elution (VP28)</a:t>
              </a:r>
              <a:endParaRPr lang="ko-KR" altLang="en-US" sz="1600" b="1" dirty="0">
                <a:solidFill>
                  <a:srgbClr val="00B0F0"/>
                </a:solidFill>
                <a:latin typeface="+mn-ea"/>
                <a:ea typeface="+mn-ea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393CD199-8086-4EF8-9FB3-D51EAD7E2D3C}"/>
                </a:ext>
              </a:extLst>
            </p:cNvPr>
            <p:cNvSpPr txBox="1"/>
            <p:nvPr/>
          </p:nvSpPr>
          <p:spPr>
            <a:xfrm>
              <a:off x="18038061" y="26462879"/>
              <a:ext cx="20882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rgbClr val="00B050"/>
                  </a:solidFill>
                  <a:latin typeface="+mn-ea"/>
                  <a:ea typeface="+mn-ea"/>
                </a:rPr>
                <a:t>Detection (VP28)</a:t>
              </a:r>
              <a:endParaRPr lang="ko-KR" altLang="en-US" sz="1600" b="1" dirty="0">
                <a:solidFill>
                  <a:srgbClr val="00B050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6" name="그룹 5">
            <a:extLst>
              <a:ext uri="{FF2B5EF4-FFF2-40B4-BE49-F238E27FC236}">
                <a16:creationId xmlns:a16="http://schemas.microsoft.com/office/drawing/2014/main" id="{883D7DDB-04D2-469C-B349-015D9169FF5A}"/>
              </a:ext>
            </a:extLst>
          </p:cNvPr>
          <p:cNvGrpSpPr/>
          <p:nvPr/>
        </p:nvGrpSpPr>
        <p:grpSpPr>
          <a:xfrm>
            <a:off x="21412295" y="22676598"/>
            <a:ext cx="7192254" cy="5207800"/>
            <a:chOff x="21242560" y="23276470"/>
            <a:chExt cx="7332492" cy="5207800"/>
          </a:xfrm>
        </p:grpSpPr>
        <p:pic>
          <p:nvPicPr>
            <p:cNvPr id="4" name="그림 3">
              <a:extLst>
                <a:ext uri="{FF2B5EF4-FFF2-40B4-BE49-F238E27FC236}">
                  <a16:creationId xmlns:a16="http://schemas.microsoft.com/office/drawing/2014/main" id="{888AB466-C793-4F60-8BDC-6B3C822B732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1242560" y="23276470"/>
              <a:ext cx="7332492" cy="5207800"/>
            </a:xfrm>
            <a:prstGeom prst="rect">
              <a:avLst/>
            </a:prstGeom>
          </p:spPr>
        </p:pic>
        <p:cxnSp>
          <p:nvCxnSpPr>
            <p:cNvPr id="12" name="직선 연결선 11">
              <a:extLst>
                <a:ext uri="{FF2B5EF4-FFF2-40B4-BE49-F238E27FC236}">
                  <a16:creationId xmlns:a16="http://schemas.microsoft.com/office/drawing/2014/main" id="{21E5D2FD-A928-486D-B14B-2E86EE2449B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714548" y="24232894"/>
              <a:ext cx="3708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F4ADA2CD-EA04-4B1B-8949-AFBF2993C61C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27146716" y="24482574"/>
              <a:ext cx="540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A0ED9346-FB9A-4762-98E9-1A1F93B185A8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23572232" y="24356574"/>
              <a:ext cx="288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CA72768-4D09-464B-8A39-EC388394F0EC}"/>
                </a:ext>
              </a:extLst>
            </p:cNvPr>
            <p:cNvSpPr txBox="1"/>
            <p:nvPr/>
          </p:nvSpPr>
          <p:spPr>
            <a:xfrm>
              <a:off x="24826068" y="23775872"/>
              <a:ext cx="14895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>
                  <a:latin typeface="+mn-ea"/>
                  <a:ea typeface="+mn-ea"/>
                </a:rPr>
                <a:t>RSD = 5.9 %</a:t>
              </a:r>
              <a:endParaRPr lang="ko-KR" altLang="en-US" sz="1600" b="1" dirty="0">
                <a:latin typeface="+mn-ea"/>
                <a:ea typeface="+mn-ea"/>
              </a:endParaRPr>
            </a:p>
          </p:txBody>
        </p:sp>
      </p:grpSp>
      <p:pic>
        <p:nvPicPr>
          <p:cNvPr id="22" name="그림 21">
            <a:extLst>
              <a:ext uri="{FF2B5EF4-FFF2-40B4-BE49-F238E27FC236}">
                <a16:creationId xmlns:a16="http://schemas.microsoft.com/office/drawing/2014/main" id="{E04B7AB9-5FB4-43F0-8C6D-1595AE0DAAA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689832" y="14027776"/>
            <a:ext cx="7014024" cy="4899774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CAC93AE8-C9E4-4353-A1BB-A4F96924CA6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602600" y="13826526"/>
            <a:ext cx="7245812" cy="51428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6DDBC9C8-31AB-4A18-820E-C08A62A79838}"/>
              </a:ext>
            </a:extLst>
          </p:cNvPr>
          <p:cNvSpPr txBox="1"/>
          <p:nvPr/>
        </p:nvSpPr>
        <p:spPr>
          <a:xfrm>
            <a:off x="543022" y="32865225"/>
            <a:ext cx="863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  <a:endParaRPr lang="ko-KR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27394D8-67A7-4586-B8A0-269959EEF1EA}"/>
              </a:ext>
            </a:extLst>
          </p:cNvPr>
          <p:cNvSpPr txBox="1"/>
          <p:nvPr/>
        </p:nvSpPr>
        <p:spPr>
          <a:xfrm>
            <a:off x="7489665" y="32937233"/>
            <a:ext cx="863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  <a:endParaRPr lang="ko-KR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41B7C6A-327C-40FB-AAB9-B58B647A3C61}"/>
              </a:ext>
            </a:extLst>
          </p:cNvPr>
          <p:cNvSpPr txBox="1"/>
          <p:nvPr/>
        </p:nvSpPr>
        <p:spPr>
          <a:xfrm>
            <a:off x="14690401" y="14144790"/>
            <a:ext cx="863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  <a:endParaRPr lang="ko-KR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07A8547-30B8-4195-B998-5817EA19E6E4}"/>
              </a:ext>
            </a:extLst>
          </p:cNvPr>
          <p:cNvSpPr txBox="1"/>
          <p:nvPr/>
        </p:nvSpPr>
        <p:spPr>
          <a:xfrm>
            <a:off x="21719620" y="14216798"/>
            <a:ext cx="863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  <a:endParaRPr lang="ko-KR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671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84998</TotalTime>
  <Words>791</Words>
  <Application>Microsoft Office PowerPoint</Application>
  <PresentationFormat>사용자 지정</PresentationFormat>
  <Paragraphs>36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HY신명조</vt:lpstr>
      <vt:lpstr>굴림</vt:lpstr>
      <vt:lpstr>맑은 고딕</vt:lpstr>
      <vt:lpstr>Arial</vt:lpstr>
      <vt:lpstr>Cambria</vt:lpstr>
      <vt:lpstr>Times New Roman</vt:lpstr>
      <vt:lpstr>Wingdings</vt:lpstr>
      <vt:lpstr>Office 테마</vt:lpstr>
      <vt:lpstr>PowerPoint 프레젠테이션</vt:lpstr>
    </vt:vector>
  </TitlesOfParts>
  <Company>kjist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mems3</dc:creator>
  <cp:lastModifiedBy>Youngran Yun</cp:lastModifiedBy>
  <cp:revision>1448</cp:revision>
  <cp:lastPrinted>2020-08-06T06:17:40Z</cp:lastPrinted>
  <dcterms:created xsi:type="dcterms:W3CDTF">2003-11-18T07:47:34Z</dcterms:created>
  <dcterms:modified xsi:type="dcterms:W3CDTF">2024-03-19T05:17:23Z</dcterms:modified>
</cp:coreProperties>
</file>