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719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468" r:id="rId15"/>
    <p:sldId id="718" r:id="rId16"/>
    <p:sldId id="411" r:id="rId17"/>
    <p:sldId id="524" r:id="rId18"/>
    <p:sldId id="715" r:id="rId19"/>
    <p:sldId id="716" r:id="rId20"/>
    <p:sldId id="717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90963-5F6D-E24B-B29A-ED16422D50D6}" v="4" dt="2024-06-21T06:12:33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680"/>
  </p:normalViewPr>
  <p:slideViewPr>
    <p:cSldViewPr snapToGrid="0">
      <p:cViewPr varScale="1">
        <p:scale>
          <a:sx n="111" d="100"/>
          <a:sy n="111" d="100"/>
        </p:scale>
        <p:origin x="11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ong-Hau" userId="69bda68c629d3b68" providerId="LiveId" clId="{5CF90963-5F6D-E24B-B29A-ED16422D50D6}"/>
    <pc:docChg chg="undo custSel modSld">
      <pc:chgData name="Nguyen Cong-Hau" userId="69bda68c629d3b68" providerId="LiveId" clId="{5CF90963-5F6D-E24B-B29A-ED16422D50D6}" dt="2024-06-21T06:12:34.586" v="124" actId="21"/>
      <pc:docMkLst>
        <pc:docMk/>
      </pc:docMkLst>
      <pc:sldChg chg="addSp delSp modSp mod">
        <pc:chgData name="Nguyen Cong-Hau" userId="69bda68c629d3b68" providerId="LiveId" clId="{5CF90963-5F6D-E24B-B29A-ED16422D50D6}" dt="2024-06-21T06:12:34.586" v="124" actId="21"/>
        <pc:sldMkLst>
          <pc:docMk/>
          <pc:sldMk cId="3080822383" sldId="257"/>
        </pc:sldMkLst>
        <pc:spChg chg="mod">
          <ac:chgData name="Nguyen Cong-Hau" userId="69bda68c629d3b68" providerId="LiveId" clId="{5CF90963-5F6D-E24B-B29A-ED16422D50D6}" dt="2024-06-21T06:12:22.604" v="122" actId="1076"/>
          <ac:spMkLst>
            <pc:docMk/>
            <pc:sldMk cId="3080822383" sldId="257"/>
            <ac:spMk id="8" creationId="{2566A4AD-2751-46AE-973D-EFDDBA0C0E90}"/>
          </ac:spMkLst>
        </pc:spChg>
        <pc:picChg chg="add del mod">
          <ac:chgData name="Nguyen Cong-Hau" userId="69bda68c629d3b68" providerId="LiveId" clId="{5CF90963-5F6D-E24B-B29A-ED16422D50D6}" dt="2024-06-21T06:12:34.586" v="124" actId="21"/>
          <ac:picMkLst>
            <pc:docMk/>
            <pc:sldMk cId="3080822383" sldId="257"/>
            <ac:picMk id="3" creationId="{D5D5E108-37B7-DEC2-6541-3C9C3C0C0A4F}"/>
          </ac:picMkLst>
        </pc:picChg>
      </pc:sldChg>
      <pc:sldChg chg="modSp mod">
        <pc:chgData name="Nguyen Cong-Hau" userId="69bda68c629d3b68" providerId="LiveId" clId="{5CF90963-5F6D-E24B-B29A-ED16422D50D6}" dt="2024-06-02T04:50:41.014" v="53" actId="20577"/>
        <pc:sldMkLst>
          <pc:docMk/>
          <pc:sldMk cId="4277265000" sldId="258"/>
        </pc:sldMkLst>
        <pc:spChg chg="mod">
          <ac:chgData name="Nguyen Cong-Hau" userId="69bda68c629d3b68" providerId="LiveId" clId="{5CF90963-5F6D-E24B-B29A-ED16422D50D6}" dt="2024-06-02T04:50:14.524" v="45" actId="20577"/>
          <ac:spMkLst>
            <pc:docMk/>
            <pc:sldMk cId="4277265000" sldId="258"/>
            <ac:spMk id="8" creationId="{7DCDB701-0AD3-EA19-C2F1-FC878B53C5DA}"/>
          </ac:spMkLst>
        </pc:spChg>
        <pc:spChg chg="mod">
          <ac:chgData name="Nguyen Cong-Hau" userId="69bda68c629d3b68" providerId="LiveId" clId="{5CF90963-5F6D-E24B-B29A-ED16422D50D6}" dt="2024-06-02T04:49:54.662" v="44" actId="1076"/>
          <ac:spMkLst>
            <pc:docMk/>
            <pc:sldMk cId="4277265000" sldId="258"/>
            <ac:spMk id="10" creationId="{59FD09E2-76B9-8C9B-46A1-EC5B821B677F}"/>
          </ac:spMkLst>
        </pc:spChg>
        <pc:spChg chg="mod">
          <ac:chgData name="Nguyen Cong-Hau" userId="69bda68c629d3b68" providerId="LiveId" clId="{5CF90963-5F6D-E24B-B29A-ED16422D50D6}" dt="2024-06-02T04:50:41.014" v="53" actId="20577"/>
          <ac:spMkLst>
            <pc:docMk/>
            <pc:sldMk cId="4277265000" sldId="258"/>
            <ac:spMk id="15" creationId="{969B1B00-5F8E-94F9-E68E-3779E777281E}"/>
          </ac:spMkLst>
        </pc:spChg>
      </pc:sldChg>
      <pc:sldChg chg="addSp modSp mod">
        <pc:chgData name="Nguyen Cong-Hau" userId="69bda68c629d3b68" providerId="LiveId" clId="{5CF90963-5F6D-E24B-B29A-ED16422D50D6}" dt="2024-06-07T07:44:24.596" v="108" actId="20577"/>
        <pc:sldMkLst>
          <pc:docMk/>
          <pc:sldMk cId="2446100792" sldId="261"/>
        </pc:sldMkLst>
        <pc:spChg chg="mod">
          <ac:chgData name="Nguyen Cong-Hau" userId="69bda68c629d3b68" providerId="LiveId" clId="{5CF90963-5F6D-E24B-B29A-ED16422D50D6}" dt="2024-06-07T07:44:24.596" v="108" actId="20577"/>
          <ac:spMkLst>
            <pc:docMk/>
            <pc:sldMk cId="2446100792" sldId="261"/>
            <ac:spMk id="3" creationId="{BEE60909-57DF-A35A-C6FF-F17898304996}"/>
          </ac:spMkLst>
        </pc:spChg>
        <pc:spChg chg="mod">
          <ac:chgData name="Nguyen Cong-Hau" userId="69bda68c629d3b68" providerId="LiveId" clId="{5CF90963-5F6D-E24B-B29A-ED16422D50D6}" dt="2024-06-02T04:54:15.239" v="60" actId="20577"/>
          <ac:spMkLst>
            <pc:docMk/>
            <pc:sldMk cId="2446100792" sldId="261"/>
            <ac:spMk id="13" creationId="{D8759B06-E195-B5C0-308D-A6C0119705C2}"/>
          </ac:spMkLst>
        </pc:spChg>
        <pc:grpChg chg="add mod">
          <ac:chgData name="Nguyen Cong-Hau" userId="69bda68c629d3b68" providerId="LiveId" clId="{5CF90963-5F6D-E24B-B29A-ED16422D50D6}" dt="2024-06-02T04:51:30.649" v="58" actId="1076"/>
          <ac:grpSpMkLst>
            <pc:docMk/>
            <pc:sldMk cId="2446100792" sldId="261"/>
            <ac:grpSpMk id="4" creationId="{5FF46F5B-45F9-BBB1-845C-2C2D2D1E68E8}"/>
          </ac:grpSpMkLst>
        </pc:grpChg>
        <pc:picChg chg="mod">
          <ac:chgData name="Nguyen Cong-Hau" userId="69bda68c629d3b68" providerId="LiveId" clId="{5CF90963-5F6D-E24B-B29A-ED16422D50D6}" dt="2024-06-02T04:51:11.994" v="55" actId="1076"/>
          <ac:picMkLst>
            <pc:docMk/>
            <pc:sldMk cId="2446100792" sldId="261"/>
            <ac:picMk id="7" creationId="{1D2F996B-93F3-7E47-A4D1-038464A351DF}"/>
          </ac:picMkLst>
        </pc:picChg>
        <pc:picChg chg="mod">
          <ac:chgData name="Nguyen Cong-Hau" userId="69bda68c629d3b68" providerId="LiveId" clId="{5CF90963-5F6D-E24B-B29A-ED16422D50D6}" dt="2024-06-02T04:51:24.846" v="57" actId="1076"/>
          <ac:picMkLst>
            <pc:docMk/>
            <pc:sldMk cId="2446100792" sldId="261"/>
            <ac:picMk id="8" creationId="{F1854210-AF96-A10D-880C-B938FE206C30}"/>
          </ac:picMkLst>
        </pc:picChg>
      </pc:sldChg>
      <pc:sldChg chg="addSp delSp modSp mod">
        <pc:chgData name="Nguyen Cong-Hau" userId="69bda68c629d3b68" providerId="LiveId" clId="{5CF90963-5F6D-E24B-B29A-ED16422D50D6}" dt="2024-06-09T02:10:22.550" v="118" actId="207"/>
        <pc:sldMkLst>
          <pc:docMk/>
          <pc:sldMk cId="3238250083" sldId="263"/>
        </pc:sldMkLst>
        <pc:spChg chg="del mod topLvl">
          <ac:chgData name="Nguyen Cong-Hau" userId="69bda68c629d3b68" providerId="LiveId" clId="{5CF90963-5F6D-E24B-B29A-ED16422D50D6}" dt="2024-06-02T04:58:31.361" v="75" actId="21"/>
          <ac:spMkLst>
            <pc:docMk/>
            <pc:sldMk cId="3238250083" sldId="263"/>
            <ac:spMk id="8" creationId="{31FC2963-5518-0A40-BD11-B7A4FAD0B3EE}"/>
          </ac:spMkLst>
        </pc:spChg>
        <pc:spChg chg="mod">
          <ac:chgData name="Nguyen Cong-Hau" userId="69bda68c629d3b68" providerId="LiveId" clId="{5CF90963-5F6D-E24B-B29A-ED16422D50D6}" dt="2024-06-02T04:56:12.140" v="65" actId="207"/>
          <ac:spMkLst>
            <pc:docMk/>
            <pc:sldMk cId="3238250083" sldId="263"/>
            <ac:spMk id="10" creationId="{5F51FCE1-B895-D867-B5FB-78F23E8EE973}"/>
          </ac:spMkLst>
        </pc:spChg>
        <pc:spChg chg="mod">
          <ac:chgData name="Nguyen Cong-Hau" userId="69bda68c629d3b68" providerId="LiveId" clId="{5CF90963-5F6D-E24B-B29A-ED16422D50D6}" dt="2024-06-09T02:10:22.550" v="118" actId="207"/>
          <ac:spMkLst>
            <pc:docMk/>
            <pc:sldMk cId="3238250083" sldId="263"/>
            <ac:spMk id="14" creationId="{8BC2F86F-38BC-2715-FDD2-624934CDFC63}"/>
          </ac:spMkLst>
        </pc:spChg>
        <pc:spChg chg="add mod">
          <ac:chgData name="Nguyen Cong-Hau" userId="69bda68c629d3b68" providerId="LiveId" clId="{5CF90963-5F6D-E24B-B29A-ED16422D50D6}" dt="2024-06-02T04:59:08.481" v="81" actId="14100"/>
          <ac:spMkLst>
            <pc:docMk/>
            <pc:sldMk cId="3238250083" sldId="263"/>
            <ac:spMk id="19" creationId="{E2A9EE23-59B4-AF59-E7D8-F2523FB45AC3}"/>
          </ac:spMkLst>
        </pc:spChg>
        <pc:grpChg chg="del mod">
          <ac:chgData name="Nguyen Cong-Hau" userId="69bda68c629d3b68" providerId="LiveId" clId="{5CF90963-5F6D-E24B-B29A-ED16422D50D6}" dt="2024-06-02T04:58:01.382" v="68" actId="478"/>
          <ac:grpSpMkLst>
            <pc:docMk/>
            <pc:sldMk cId="3238250083" sldId="263"/>
            <ac:grpSpMk id="4" creationId="{52CC354E-96C8-375C-B2CF-CF6A6BE1ADAE}"/>
          </ac:grpSpMkLst>
        </pc:grpChg>
        <pc:picChg chg="del topLvl">
          <ac:chgData name="Nguyen Cong-Hau" userId="69bda68c629d3b68" providerId="LiveId" clId="{5CF90963-5F6D-E24B-B29A-ED16422D50D6}" dt="2024-06-02T04:58:01.382" v="68" actId="478"/>
          <ac:picMkLst>
            <pc:docMk/>
            <pc:sldMk cId="3238250083" sldId="263"/>
            <ac:picMk id="7" creationId="{517FE250-9ACD-C636-A041-4BD5BF614ADD}"/>
          </ac:picMkLst>
        </pc:picChg>
        <pc:picChg chg="add mod">
          <ac:chgData name="Nguyen Cong-Hau" userId="69bda68c629d3b68" providerId="LiveId" clId="{5CF90963-5F6D-E24B-B29A-ED16422D50D6}" dt="2024-06-02T04:58:20.265" v="73" actId="1076"/>
          <ac:picMkLst>
            <pc:docMk/>
            <pc:sldMk cId="3238250083" sldId="263"/>
            <ac:picMk id="18" creationId="{A9775D1B-3FBD-8FC0-A90B-FA6DB7855A7B}"/>
          </ac:picMkLst>
        </pc:picChg>
      </pc:sldChg>
      <pc:sldChg chg="modSp mod">
        <pc:chgData name="Nguyen Cong-Hau" userId="69bda68c629d3b68" providerId="LiveId" clId="{5CF90963-5F6D-E24B-B29A-ED16422D50D6}" dt="2024-06-09T01:48:31.580" v="117" actId="20577"/>
        <pc:sldMkLst>
          <pc:docMk/>
          <pc:sldMk cId="208539562" sldId="264"/>
        </pc:sldMkLst>
        <pc:spChg chg="mod">
          <ac:chgData name="Nguyen Cong-Hau" userId="69bda68c629d3b68" providerId="LiveId" clId="{5CF90963-5F6D-E24B-B29A-ED16422D50D6}" dt="2024-06-09T01:48:31.580" v="117" actId="20577"/>
          <ac:spMkLst>
            <pc:docMk/>
            <pc:sldMk cId="208539562" sldId="264"/>
            <ac:spMk id="4" creationId="{4CE43CD7-8068-A695-5699-DED96D61B97A}"/>
          </ac:spMkLst>
        </pc:spChg>
      </pc:sldChg>
      <pc:sldChg chg="addSp delSp modSp mod">
        <pc:chgData name="Nguyen Cong-Hau" userId="69bda68c629d3b68" providerId="LiveId" clId="{5CF90963-5F6D-E24B-B29A-ED16422D50D6}" dt="2024-06-07T07:45:48.092" v="116" actId="1076"/>
        <pc:sldMkLst>
          <pc:docMk/>
          <pc:sldMk cId="3985981806" sldId="268"/>
        </pc:sldMkLst>
        <pc:picChg chg="del">
          <ac:chgData name="Nguyen Cong-Hau" userId="69bda68c629d3b68" providerId="LiveId" clId="{5CF90963-5F6D-E24B-B29A-ED16422D50D6}" dt="2024-06-07T07:45:21.797" v="109" actId="478"/>
          <ac:picMkLst>
            <pc:docMk/>
            <pc:sldMk cId="3985981806" sldId="268"/>
            <ac:picMk id="10" creationId="{7347D483-6042-4BAF-089C-1649C9C5C84B}"/>
          </ac:picMkLst>
        </pc:picChg>
        <pc:picChg chg="add mod">
          <ac:chgData name="Nguyen Cong-Hau" userId="69bda68c629d3b68" providerId="LiveId" clId="{5CF90963-5F6D-E24B-B29A-ED16422D50D6}" dt="2024-06-07T07:45:48.092" v="116" actId="1076"/>
          <ac:picMkLst>
            <pc:docMk/>
            <pc:sldMk cId="3985981806" sldId="268"/>
            <ac:picMk id="11" creationId="{1CD8D01D-7BBE-67AB-8D7F-8BC3B9DAF8C8}"/>
          </ac:picMkLst>
        </pc:picChg>
      </pc:sldChg>
      <pc:sldChg chg="modSp mod">
        <pc:chgData name="Nguyen Cong-Hau" userId="69bda68c629d3b68" providerId="LiveId" clId="{5CF90963-5F6D-E24B-B29A-ED16422D50D6}" dt="2024-06-02T05:03:18.853" v="107" actId="1076"/>
        <pc:sldMkLst>
          <pc:docMk/>
          <pc:sldMk cId="1129458405" sldId="270"/>
        </pc:sldMkLst>
        <pc:spChg chg="mod">
          <ac:chgData name="Nguyen Cong-Hau" userId="69bda68c629d3b68" providerId="LiveId" clId="{5CF90963-5F6D-E24B-B29A-ED16422D50D6}" dt="2024-06-02T05:03:18.853" v="107" actId="1076"/>
          <ac:spMkLst>
            <pc:docMk/>
            <pc:sldMk cId="1129458405" sldId="270"/>
            <ac:spMk id="11" creationId="{86E500FC-36C5-27F9-8F15-38B340A1FFB5}"/>
          </ac:spMkLst>
        </pc:spChg>
      </pc:sldChg>
      <pc:sldChg chg="modSp mod">
        <pc:chgData name="Nguyen Cong-Hau" userId="69bda68c629d3b68" providerId="LiveId" clId="{5CF90963-5F6D-E24B-B29A-ED16422D50D6}" dt="2024-06-01T14:04:06.202" v="34" actId="1076"/>
        <pc:sldMkLst>
          <pc:docMk/>
          <pc:sldMk cId="1267546683" sldId="719"/>
        </pc:sldMkLst>
        <pc:spChg chg="mod">
          <ac:chgData name="Nguyen Cong-Hau" userId="69bda68c629d3b68" providerId="LiveId" clId="{5CF90963-5F6D-E24B-B29A-ED16422D50D6}" dt="2024-06-01T14:04:06.202" v="34" actId="1076"/>
          <ac:spMkLst>
            <pc:docMk/>
            <pc:sldMk cId="1267546683" sldId="719"/>
            <ac:spMk id="9" creationId="{EFAE4402-AF20-AEFD-21F6-BA84577E81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C57CC-EE73-4B21-9016-252D8A213CEC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4FE8A1-FDEA-4F60-BCFF-C195BC649FFD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Conditioning</a:t>
          </a:r>
        </a:p>
      </dgm:t>
    </dgm:pt>
    <dgm:pt modelId="{E54E4FBC-468D-4C34-A04A-1D5EA1D473FF}" type="parTrans" cxnId="{0A78C999-60ED-4DF1-9C61-A89D67141BB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653F5-7CF9-479B-8DDF-D664A3E8EEDE}" type="sibTrans" cxnId="{0A78C999-60ED-4DF1-9C61-A89D67141BB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8539A-CBBB-44C4-ABE8-D352906DDBE8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3.0 mL of 0.1% v/v NH</a:t>
          </a:r>
          <a:r>
            <a:rPr lang="en-US" baseline="-25000" dirty="0">
              <a:latin typeface="+mn-lt"/>
              <a:cs typeface="Times New Roman" panose="02020603050405020304" pitchFamily="18" charset="0"/>
            </a:rPr>
            <a:t>4</a:t>
          </a:r>
          <a:r>
            <a:rPr lang="en-US" dirty="0">
              <a:latin typeface="+mn-lt"/>
              <a:cs typeface="Times New Roman" panose="02020603050405020304" pitchFamily="18" charset="0"/>
            </a:rPr>
            <a:t>OH in MeOH</a:t>
          </a:r>
        </a:p>
      </dgm:t>
    </dgm:pt>
    <dgm:pt modelId="{54B8E142-EE43-4CC6-8FFD-EE2E2DB06C17}" type="parTrans" cxnId="{A083A8E7-535B-448E-8BA9-2D97217845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C549F-A59B-4FBD-A587-D23B1FEA50F1}" type="sibTrans" cxnId="{A083A8E7-535B-448E-8BA9-2D97217845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26507-A70F-473E-A710-37827FDD6478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Loading</a:t>
          </a:r>
        </a:p>
      </dgm:t>
    </dgm:pt>
    <dgm:pt modelId="{C91245F0-F46C-4725-987B-EF5E74FDDF36}" type="parTrans" cxnId="{4EADFDBE-884B-4AC9-AE4B-B34DC7C302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DB624-7B7A-4CDB-A4BD-DAD06B87C0AD}" type="sibTrans" cxnId="{4EADFDBE-884B-4AC9-AE4B-B34DC7C302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7279C-BD51-4BAE-A99D-B554CBA4439A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Wash</a:t>
          </a:r>
        </a:p>
      </dgm:t>
    </dgm:pt>
    <dgm:pt modelId="{7DBAD114-B721-4F13-AEAF-651D22D5DDC0}" type="parTrans" cxnId="{B33D6B6B-2E41-40BD-A035-467CFD913C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7D746-9BF5-4426-A370-C5B3C87E1BDF}" type="sibTrans" cxnId="{B33D6B6B-2E41-40BD-A035-467CFD913C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9EE89-5C03-46FF-82F7-D87F74115A35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600" dirty="0">
              <a:latin typeface="+mn-lt"/>
              <a:cs typeface="Times New Roman" panose="02020603050405020304" pitchFamily="18" charset="0"/>
            </a:rPr>
            <a:t>3.0 mL of MeOH</a:t>
          </a:r>
        </a:p>
      </dgm:t>
    </dgm:pt>
    <dgm:pt modelId="{E8AAA8BE-9212-434B-83C2-D5BB9B55A912}" type="parTrans" cxnId="{A58DD948-3362-48A7-92BB-D03C41C7859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BA1DC-AB8D-4D14-BB7B-91EDEFB1C9CD}" type="sibTrans" cxnId="{A58DD948-3362-48A7-92BB-D03C41C7859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C463C-B6A1-44D4-BD75-D9840861CF5A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Elution</a:t>
          </a:r>
        </a:p>
      </dgm:t>
    </dgm:pt>
    <dgm:pt modelId="{5FB559BC-568F-46E4-97E8-0927F83A592C}" type="parTrans" cxnId="{0A337408-8329-47F4-8AA8-AE81FFCF9F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AE422-CED6-413C-9CAD-EB29A1DA3A03}" type="sibTrans" cxnId="{0A337408-8329-47F4-8AA8-AE81FFCF9F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021E6-B20B-4A0D-8395-05247D7D562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3.0 mL of MeOH</a:t>
          </a:r>
        </a:p>
      </dgm:t>
    </dgm:pt>
    <dgm:pt modelId="{93561B7A-8876-4D6C-94FD-00242F5696A7}" type="parTrans" cxnId="{8A3F3ACC-B6DD-4107-967D-305CF41FA1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38D07-2549-4B44-81B3-AB55EB0BA090}" type="sibTrans" cxnId="{8A3F3ACC-B6DD-4107-967D-305CF41FA1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82A13-0193-46BC-83A6-200345024679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3.0 mL of DIW</a:t>
          </a:r>
        </a:p>
      </dgm:t>
    </dgm:pt>
    <dgm:pt modelId="{3FC5E013-515C-47A6-AC12-C5B71A3857E4}" type="parTrans" cxnId="{78931DCE-306D-4C4F-A6E2-7FE244CEA3D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EE9DA-B50C-4FE4-84CB-0E65D0425539}" type="sibTrans" cxnId="{78931DCE-306D-4C4F-A6E2-7FE244CEA3D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30929-47B5-48EF-809D-6903B78475E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Dry under gentle nitrogen (6 min)</a:t>
          </a:r>
        </a:p>
      </dgm:t>
    </dgm:pt>
    <dgm:pt modelId="{B62071B9-B0EB-4628-A1D6-34A46F75B992}" type="parTrans" cxnId="{63F7C612-9526-438B-B599-E5A411DF87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65FC9-D653-42E8-BE6F-6D216A65B0E6}" type="sibTrans" cxnId="{63F7C612-9526-438B-B599-E5A411DF87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3163D-AC81-4124-AA71-39E6F9FBC0B1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Flow rate: 10 mL/min</a:t>
          </a:r>
        </a:p>
      </dgm:t>
    </dgm:pt>
    <dgm:pt modelId="{D0F6ABAD-BDE4-413D-B838-7663924A9BC7}" type="parTrans" cxnId="{DEAE4205-AEA4-469A-BC9E-B7D1FD3849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3D1A6-D314-4D35-8F61-062532BCE029}" type="sibTrans" cxnId="{DEAE4205-AEA4-469A-BC9E-B7D1FD3849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082D5-08D9-4E93-9FB8-D866969F2932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600" dirty="0">
              <a:latin typeface="+mn-lt"/>
              <a:cs typeface="Times New Roman" panose="02020603050405020304" pitchFamily="18" charset="0"/>
            </a:rPr>
            <a:t>3.0 mL of 0.1% v/v NH</a:t>
          </a:r>
          <a:r>
            <a:rPr lang="en-US" sz="1600" baseline="-25000" dirty="0">
              <a:latin typeface="+mn-lt"/>
              <a:cs typeface="Times New Roman" panose="02020603050405020304" pitchFamily="18" charset="0"/>
            </a:rPr>
            <a:t>4</a:t>
          </a:r>
          <a:r>
            <a:rPr lang="en-US" sz="1600" dirty="0">
              <a:latin typeface="+mn-lt"/>
              <a:cs typeface="Times New Roman" panose="02020603050405020304" pitchFamily="18" charset="0"/>
            </a:rPr>
            <a:t>OH in MeOH</a:t>
          </a:r>
        </a:p>
      </dgm:t>
    </dgm:pt>
    <dgm:pt modelId="{0A03F9B4-404A-417F-A0D8-6F5A9C1C0ED2}" type="parTrans" cxnId="{49B5D1BF-98DB-4CD2-ACC1-AA65CE4C650A}">
      <dgm:prSet/>
      <dgm:spPr/>
      <dgm:t>
        <a:bodyPr/>
        <a:lstStyle/>
        <a:p>
          <a:endParaRPr lang="en-US"/>
        </a:p>
      </dgm:t>
    </dgm:pt>
    <dgm:pt modelId="{FD44388D-DC9B-423A-AF99-E1F283F439FE}" type="sibTrans" cxnId="{49B5D1BF-98DB-4CD2-ACC1-AA65CE4C650A}">
      <dgm:prSet/>
      <dgm:spPr/>
      <dgm:t>
        <a:bodyPr/>
        <a:lstStyle/>
        <a:p>
          <a:endParaRPr lang="en-US"/>
        </a:p>
      </dgm:t>
    </dgm:pt>
    <dgm:pt modelId="{7ED0D77F-3D0B-412A-9EC5-8E6F8F70D172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600" dirty="0">
              <a:latin typeface="+mn-lt"/>
              <a:cs typeface="Times New Roman" panose="02020603050405020304" pitchFamily="18" charset="0"/>
            </a:rPr>
            <a:t>Dry under gentle nitrogen to dryness</a:t>
          </a:r>
        </a:p>
      </dgm:t>
    </dgm:pt>
    <dgm:pt modelId="{8E93D844-3168-4368-B397-28DEDBD216E0}" type="parTrans" cxnId="{65B1AD38-8328-4185-8FFC-B544379B5298}">
      <dgm:prSet/>
      <dgm:spPr/>
      <dgm:t>
        <a:bodyPr/>
        <a:lstStyle/>
        <a:p>
          <a:endParaRPr lang="en-US"/>
        </a:p>
      </dgm:t>
    </dgm:pt>
    <dgm:pt modelId="{EC641D7A-637B-4F42-84CD-82D6269100C3}" type="sibTrans" cxnId="{65B1AD38-8328-4185-8FFC-B544379B5298}">
      <dgm:prSet/>
      <dgm:spPr/>
      <dgm:t>
        <a:bodyPr/>
        <a:lstStyle/>
        <a:p>
          <a:endParaRPr lang="en-US"/>
        </a:p>
      </dgm:t>
    </dgm:pt>
    <dgm:pt modelId="{606966A2-2DE1-4209-9C84-91311723ECC0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600" dirty="0">
              <a:latin typeface="+mn-lt"/>
              <a:cs typeface="Times New Roman" panose="02020603050405020304" pitchFamily="18" charset="0"/>
            </a:rPr>
            <a:t>Dissolve the residue by 1.00 mL of ACN</a:t>
          </a:r>
        </a:p>
      </dgm:t>
    </dgm:pt>
    <dgm:pt modelId="{4BB606C4-A77F-41C6-B668-4B1976204D62}" type="parTrans" cxnId="{32D4106C-5536-4D89-A91F-C269DA26603C}">
      <dgm:prSet/>
      <dgm:spPr/>
      <dgm:t>
        <a:bodyPr/>
        <a:lstStyle/>
        <a:p>
          <a:endParaRPr lang="en-US"/>
        </a:p>
      </dgm:t>
    </dgm:pt>
    <dgm:pt modelId="{EA2D65FA-7552-4BD9-8A6D-0DDDFE7EDF43}" type="sibTrans" cxnId="{32D4106C-5536-4D89-A91F-C269DA26603C}">
      <dgm:prSet/>
      <dgm:spPr/>
      <dgm:t>
        <a:bodyPr/>
        <a:lstStyle/>
        <a:p>
          <a:endParaRPr lang="en-US"/>
        </a:p>
      </dgm:t>
    </dgm:pt>
    <dgm:pt modelId="{3C87C9DB-DF1D-4F1C-A3B8-44843C009F0B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Sample volume: </a:t>
          </a:r>
          <a:r>
            <a:rPr lang="en-US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rPr>
            <a:t>300 mL</a:t>
          </a:r>
        </a:p>
      </dgm:t>
    </dgm:pt>
    <dgm:pt modelId="{C35FE295-DB23-4EE9-9268-E0DA18E37F87}" type="sibTrans" cxnId="{07E6E5BC-4579-4B05-86E3-6E8949FCA4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74522-EB40-4C2E-B713-95A834D3FE97}" type="parTrans" cxnId="{07E6E5BC-4579-4B05-86E3-6E8949FCA4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5B0F2-1BE0-4CE2-9A05-70012080072F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Flow rate: 10 mL/min</a:t>
          </a:r>
        </a:p>
      </dgm:t>
    </dgm:pt>
    <dgm:pt modelId="{D387C677-DDB5-4800-BBB9-35AD3411C905}" type="sibTrans" cxnId="{BEB5CE2A-DE3C-4E4F-A93D-7D66887B34E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81121-B672-4955-B8BD-0CF1D7C737E4}" type="parTrans" cxnId="{BEB5CE2A-DE3C-4E4F-A93D-7D66887B34E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E6081-58A2-4BA1-8B09-74CAD0F53CE7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cs typeface="Times New Roman" panose="02020603050405020304" pitchFamily="18" charset="0"/>
            </a:rPr>
            <a:t>Air flush: 5 min</a:t>
          </a:r>
        </a:p>
      </dgm:t>
    </dgm:pt>
    <dgm:pt modelId="{75DE03EA-DD1F-4C14-B461-5735EBB99A09}" type="sibTrans" cxnId="{4E684F54-D519-4F6F-BC37-FDE5D45E5C38}">
      <dgm:prSet/>
      <dgm:spPr/>
      <dgm:t>
        <a:bodyPr/>
        <a:lstStyle/>
        <a:p>
          <a:endParaRPr lang="en-US"/>
        </a:p>
      </dgm:t>
    </dgm:pt>
    <dgm:pt modelId="{9FE9CB7D-22A0-4E51-AFA6-A01BAAD52B45}" type="parTrans" cxnId="{4E684F54-D519-4F6F-BC37-FDE5D45E5C38}">
      <dgm:prSet/>
      <dgm:spPr/>
      <dgm:t>
        <a:bodyPr/>
        <a:lstStyle/>
        <a:p>
          <a:endParaRPr lang="en-US"/>
        </a:p>
      </dgm:t>
    </dgm:pt>
    <dgm:pt modelId="{7BB15175-4434-4334-B390-AF518B364DD4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50.0 mL of </a:t>
          </a:r>
          <a:r>
            <a:rPr lang="en-US" b="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0.50%</a:t>
          </a:r>
          <a:r>
            <a:rPr lang="en-US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 NH</a:t>
          </a:r>
          <a:r>
            <a:rPr lang="en-US" b="1" baseline="-25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4</a:t>
          </a:r>
          <a:r>
            <a:rPr lang="en-US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OH </a:t>
          </a:r>
          <a:r>
            <a:rPr lang="en-US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(0.01%,)</a:t>
          </a:r>
          <a:endParaRPr lang="en-US" b="1" dirty="0">
            <a:solidFill>
              <a:srgbClr val="FF00FF"/>
            </a:solidFill>
            <a:latin typeface="+mn-lt"/>
            <a:cs typeface="Times New Roman" panose="02020603050405020304" pitchFamily="18" charset="0"/>
          </a:endParaRPr>
        </a:p>
      </dgm:t>
    </dgm:pt>
    <dgm:pt modelId="{93614994-6B7E-4A24-AF0C-1B6007B8EEF8}" type="parTrans" cxnId="{0527B727-1E8E-45E9-9EB8-C0A9EFB9DBEF}">
      <dgm:prSet/>
      <dgm:spPr/>
      <dgm:t>
        <a:bodyPr/>
        <a:lstStyle/>
        <a:p>
          <a:endParaRPr lang="en-US"/>
        </a:p>
      </dgm:t>
    </dgm:pt>
    <dgm:pt modelId="{29CCFFF9-1D69-43AD-8210-D37B03878B6F}" type="sibTrans" cxnId="{0527B727-1E8E-45E9-9EB8-C0A9EFB9DBEF}">
      <dgm:prSet/>
      <dgm:spPr/>
      <dgm:t>
        <a:bodyPr/>
        <a:lstStyle/>
        <a:p>
          <a:endParaRPr lang="en-US"/>
        </a:p>
      </dgm:t>
    </dgm:pt>
    <dgm:pt modelId="{8084CFE3-5BA9-49CC-8F9E-AAA76A06AA72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50.0 mL of DIW</a:t>
          </a:r>
          <a:endParaRPr lang="en-US" b="1" dirty="0">
            <a:solidFill>
              <a:srgbClr val="FF00FF"/>
            </a:solidFill>
            <a:latin typeface="+mn-lt"/>
            <a:cs typeface="Times New Roman" panose="02020603050405020304" pitchFamily="18" charset="0"/>
          </a:endParaRPr>
        </a:p>
      </dgm:t>
    </dgm:pt>
    <dgm:pt modelId="{E6C0951D-437C-4C8B-9EDF-6B850B3B2000}" type="parTrans" cxnId="{5D221951-FFA6-4428-9DB5-5BC3D47D40FC}">
      <dgm:prSet/>
      <dgm:spPr/>
      <dgm:t>
        <a:bodyPr/>
        <a:lstStyle/>
        <a:p>
          <a:endParaRPr lang="en-US"/>
        </a:p>
      </dgm:t>
    </dgm:pt>
    <dgm:pt modelId="{65A50E1B-3333-4D0F-B68D-138CD74819A3}" type="sibTrans" cxnId="{5D221951-FFA6-4428-9DB5-5BC3D47D40FC}">
      <dgm:prSet/>
      <dgm:spPr/>
      <dgm:t>
        <a:bodyPr/>
        <a:lstStyle/>
        <a:p>
          <a:endParaRPr lang="en-US"/>
        </a:p>
      </dgm:t>
    </dgm:pt>
    <dgm:pt modelId="{F3C2EEEB-93EF-42D9-A92F-E9C046363FBF}" type="pres">
      <dgm:prSet presAssocID="{C69C57CC-EE73-4B21-9016-252D8A213CEC}" presName="rootnode" presStyleCnt="0">
        <dgm:presLayoutVars>
          <dgm:chMax/>
          <dgm:chPref/>
          <dgm:dir/>
          <dgm:animLvl val="lvl"/>
        </dgm:presLayoutVars>
      </dgm:prSet>
      <dgm:spPr/>
    </dgm:pt>
    <dgm:pt modelId="{2CB48D33-30DF-4A9B-AFFF-D4902C96C052}" type="pres">
      <dgm:prSet presAssocID="{524FE8A1-FDEA-4F60-BCFF-C195BC649FFD}" presName="composite" presStyleCnt="0"/>
      <dgm:spPr/>
    </dgm:pt>
    <dgm:pt modelId="{C4BD8119-5225-404E-947A-333ED80C508A}" type="pres">
      <dgm:prSet presAssocID="{524FE8A1-FDEA-4F60-BCFF-C195BC649FFD}" presName="bentUpArrow1" presStyleLbl="alignImgPlace1" presStyleIdx="0" presStyleCnt="3"/>
      <dgm:spPr/>
    </dgm:pt>
    <dgm:pt modelId="{4CEF41D4-790D-4606-ABF3-6686E90685CF}" type="pres">
      <dgm:prSet presAssocID="{524FE8A1-FDEA-4F60-BCFF-C195BC649FF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9F5B398-475F-4750-8B2B-223D0A6A4794}" type="pres">
      <dgm:prSet presAssocID="{524FE8A1-FDEA-4F60-BCFF-C195BC649FFD}" presName="ChildText" presStyleLbl="revTx" presStyleIdx="0" presStyleCnt="4" custScaleX="299646" custScaleY="128066" custLinFactX="9299" custLinFactNeighborX="100000" custLinFactNeighborY="0">
        <dgm:presLayoutVars>
          <dgm:chMax val="0"/>
          <dgm:chPref val="0"/>
          <dgm:bulletEnabled val="1"/>
        </dgm:presLayoutVars>
      </dgm:prSet>
      <dgm:spPr/>
    </dgm:pt>
    <dgm:pt modelId="{4ED1A103-CA91-41D2-985D-609E853AB119}" type="pres">
      <dgm:prSet presAssocID="{48B653F5-7CF9-479B-8DDF-D664A3E8EEDE}" presName="sibTrans" presStyleCnt="0"/>
      <dgm:spPr/>
    </dgm:pt>
    <dgm:pt modelId="{CD623E08-4343-4C1B-85E5-041581F39957}" type="pres">
      <dgm:prSet presAssocID="{4C026507-A70F-473E-A710-37827FDD6478}" presName="composite" presStyleCnt="0"/>
      <dgm:spPr/>
    </dgm:pt>
    <dgm:pt modelId="{C9E2D236-B6FA-4854-9DC3-492D6655D231}" type="pres">
      <dgm:prSet presAssocID="{4C026507-A70F-473E-A710-37827FDD6478}" presName="bentUpArrow1" presStyleLbl="alignImgPlace1" presStyleIdx="1" presStyleCnt="3" custLinFactNeighborX="-18018" custLinFactNeighborY="977"/>
      <dgm:spPr/>
    </dgm:pt>
    <dgm:pt modelId="{BC47916D-BB69-4FBF-84A9-93E2B3D9546B}" type="pres">
      <dgm:prSet presAssocID="{4C026507-A70F-473E-A710-37827FDD6478}" presName="ParentText" presStyleLbl="node1" presStyleIdx="1" presStyleCnt="4" custLinFactNeighborX="-20889" custLinFactNeighborY="-1658">
        <dgm:presLayoutVars>
          <dgm:chMax val="1"/>
          <dgm:chPref val="1"/>
          <dgm:bulletEnabled val="1"/>
        </dgm:presLayoutVars>
      </dgm:prSet>
      <dgm:spPr/>
    </dgm:pt>
    <dgm:pt modelId="{F1C9D310-C099-4C67-8066-8729EA9315A3}" type="pres">
      <dgm:prSet presAssocID="{4C026507-A70F-473E-A710-37827FDD6478}" presName="ChildText" presStyleLbl="revTx" presStyleIdx="1" presStyleCnt="4" custScaleX="301577" custLinFactNeighborX="74132" custLinFactNeighborY="-4090">
        <dgm:presLayoutVars>
          <dgm:chMax val="0"/>
          <dgm:chPref val="0"/>
          <dgm:bulletEnabled val="1"/>
        </dgm:presLayoutVars>
      </dgm:prSet>
      <dgm:spPr/>
    </dgm:pt>
    <dgm:pt modelId="{EE8269DE-FF70-496B-8131-2972743E5084}" type="pres">
      <dgm:prSet presAssocID="{CEEDB624-7B7A-4CDB-A4BD-DAD06B87C0AD}" presName="sibTrans" presStyleCnt="0"/>
      <dgm:spPr/>
    </dgm:pt>
    <dgm:pt modelId="{8A8F86B4-C1C1-4BED-90E3-73C4656F6988}" type="pres">
      <dgm:prSet presAssocID="{F727279C-BD51-4BAE-A99D-B554CBA4439A}" presName="composite" presStyleCnt="0"/>
      <dgm:spPr/>
    </dgm:pt>
    <dgm:pt modelId="{01C03A8D-107B-45EF-BCCB-5DFAD6F284EE}" type="pres">
      <dgm:prSet presAssocID="{F727279C-BD51-4BAE-A99D-B554CBA4439A}" presName="bentUpArrow1" presStyleLbl="alignImgPlace1" presStyleIdx="2" presStyleCnt="3" custLinFactNeighborX="-59069" custLinFactNeighborY="7440"/>
      <dgm:spPr/>
    </dgm:pt>
    <dgm:pt modelId="{76CF639A-E8FB-4CE8-9F9A-65999E278726}" type="pres">
      <dgm:prSet presAssocID="{F727279C-BD51-4BAE-A99D-B554CBA4439A}" presName="ParentText" presStyleLbl="node1" presStyleIdx="2" presStyleCnt="4" custLinFactNeighborX="-46420" custLinFactNeighborY="-3316">
        <dgm:presLayoutVars>
          <dgm:chMax val="1"/>
          <dgm:chPref val="1"/>
          <dgm:bulletEnabled val="1"/>
        </dgm:presLayoutVars>
      </dgm:prSet>
      <dgm:spPr/>
    </dgm:pt>
    <dgm:pt modelId="{94F46794-3CFD-461C-8D96-BF079F0B8B09}" type="pres">
      <dgm:prSet presAssocID="{F727279C-BD51-4BAE-A99D-B554CBA4439A}" presName="ChildText" presStyleLbl="revTx" presStyleIdx="2" presStyleCnt="4" custScaleX="422450" custScaleY="136958" custLinFactX="11895" custLinFactNeighborX="100000" custLinFactNeighborY="-15423">
        <dgm:presLayoutVars>
          <dgm:chMax val="0"/>
          <dgm:chPref val="0"/>
          <dgm:bulletEnabled val="1"/>
        </dgm:presLayoutVars>
      </dgm:prSet>
      <dgm:spPr/>
    </dgm:pt>
    <dgm:pt modelId="{CC41D0C1-5941-4E79-BDB5-39EAE248C627}" type="pres">
      <dgm:prSet presAssocID="{3497D746-9BF5-4426-A370-C5B3C87E1BDF}" presName="sibTrans" presStyleCnt="0"/>
      <dgm:spPr/>
    </dgm:pt>
    <dgm:pt modelId="{D450E433-124E-4DAC-A986-70065A05AB63}" type="pres">
      <dgm:prSet presAssocID="{E2EC463C-B6A1-44D4-BD75-D9840861CF5A}" presName="composite" presStyleCnt="0"/>
      <dgm:spPr/>
    </dgm:pt>
    <dgm:pt modelId="{E2B4D644-0416-4776-9C65-EB5E5AB359A5}" type="pres">
      <dgm:prSet presAssocID="{E2EC463C-B6A1-44D4-BD75-D9840861CF5A}" presName="ParentText" presStyleLbl="node1" presStyleIdx="3" presStyleCnt="4" custLinFactNeighborX="-69050" custLinFactNeighborY="-6307">
        <dgm:presLayoutVars>
          <dgm:chMax val="1"/>
          <dgm:chPref val="1"/>
          <dgm:bulletEnabled val="1"/>
        </dgm:presLayoutVars>
      </dgm:prSet>
      <dgm:spPr/>
    </dgm:pt>
    <dgm:pt modelId="{0F4CF669-97B2-4F2C-BEEF-DE6692F643B6}" type="pres">
      <dgm:prSet presAssocID="{E2EC463C-B6A1-44D4-BD75-D9840861CF5A}" presName="FinalChildText" presStyleLbl="revTx" presStyleIdx="3" presStyleCnt="4" custScaleX="356350" custLinFactNeighborX="42771" custLinFactNeighborY="-8598">
        <dgm:presLayoutVars>
          <dgm:chMax val="0"/>
          <dgm:chPref val="0"/>
          <dgm:bulletEnabled val="1"/>
        </dgm:presLayoutVars>
      </dgm:prSet>
      <dgm:spPr/>
    </dgm:pt>
  </dgm:ptLst>
  <dgm:cxnLst>
    <dgm:cxn modelId="{DEAE4205-AEA4-469A-BC9E-B7D1FD384970}" srcId="{524FE8A1-FDEA-4F60-BCFF-C195BC649FFD}" destId="{3C73163D-AC81-4124-AA71-39E6F9FBC0B1}" srcOrd="3" destOrd="0" parTransId="{D0F6ABAD-BDE4-413D-B838-7663924A9BC7}" sibTransId="{44F3D1A6-D314-4D35-8F61-062532BCE029}"/>
    <dgm:cxn modelId="{0A337408-8329-47F4-8AA8-AE81FFCF9F3C}" srcId="{C69C57CC-EE73-4B21-9016-252D8A213CEC}" destId="{E2EC463C-B6A1-44D4-BD75-D9840861CF5A}" srcOrd="3" destOrd="0" parTransId="{5FB559BC-568F-46E4-97E8-0927F83A592C}" sibTransId="{C25AE422-CED6-413C-9CAD-EB29A1DA3A03}"/>
    <dgm:cxn modelId="{63F7C612-9526-438B-B599-E5A411DF8772}" srcId="{F727279C-BD51-4BAE-A99D-B554CBA4439A}" destId="{E2B30929-47B5-48EF-809D-6903B78475EB}" srcOrd="2" destOrd="0" parTransId="{B62071B9-B0EB-4628-A1D6-34A46F75B992}" sibTransId="{1A865FC9-D653-42E8-BE6F-6D216A65B0E6}"/>
    <dgm:cxn modelId="{641E4B16-C972-4D41-8151-28979677C8E6}" type="presOf" srcId="{8084CFE3-5BA9-49CC-8F9E-AAA76A06AA72}" destId="{94F46794-3CFD-461C-8D96-BF079F0B8B09}" srcOrd="0" destOrd="1" presId="urn:microsoft.com/office/officeart/2005/8/layout/StepDownProcess"/>
    <dgm:cxn modelId="{79A90C19-4776-4DD6-BDE3-4C4BB339603D}" type="presOf" srcId="{E2B30929-47B5-48EF-809D-6903B78475EB}" destId="{94F46794-3CFD-461C-8D96-BF079F0B8B09}" srcOrd="0" destOrd="2" presId="urn:microsoft.com/office/officeart/2005/8/layout/StepDownProcess"/>
    <dgm:cxn modelId="{0527B727-1E8E-45E9-9EB8-C0A9EFB9DBEF}" srcId="{F727279C-BD51-4BAE-A99D-B554CBA4439A}" destId="{7BB15175-4434-4334-B390-AF518B364DD4}" srcOrd="0" destOrd="0" parTransId="{93614994-6B7E-4A24-AF0C-1B6007B8EEF8}" sibTransId="{29CCFFF9-1D69-43AD-8210-D37B03878B6F}"/>
    <dgm:cxn modelId="{BEB5CE2A-DE3C-4E4F-A93D-7D66887B34E4}" srcId="{4C026507-A70F-473E-A710-37827FDD6478}" destId="{3A15B0F2-1BE0-4CE2-9A05-70012080072F}" srcOrd="1" destOrd="0" parTransId="{16181121-B672-4955-B8BD-0CF1D7C737E4}" sibTransId="{D387C677-DDB5-4800-BBB9-35AD3411C905}"/>
    <dgm:cxn modelId="{65B1AD38-8328-4185-8FFC-B544379B5298}" srcId="{E2EC463C-B6A1-44D4-BD75-D9840861CF5A}" destId="{7ED0D77F-3D0B-412A-9EC5-8E6F8F70D172}" srcOrd="2" destOrd="0" parTransId="{8E93D844-3168-4368-B397-28DEDBD216E0}" sibTransId="{EC641D7A-637B-4F42-84CD-82D6269100C3}"/>
    <dgm:cxn modelId="{DDFF9A3B-9E8C-4DE4-98E7-6D556BEF7DE0}" type="presOf" srcId="{C69C57CC-EE73-4B21-9016-252D8A213CEC}" destId="{F3C2EEEB-93EF-42D9-A92F-E9C046363FBF}" srcOrd="0" destOrd="0" presId="urn:microsoft.com/office/officeart/2005/8/layout/StepDownProcess"/>
    <dgm:cxn modelId="{A58DD948-3362-48A7-92BB-D03C41C7859A}" srcId="{E2EC463C-B6A1-44D4-BD75-D9840861CF5A}" destId="{A4C9EE89-5C03-46FF-82F7-D87F74115A35}" srcOrd="0" destOrd="0" parTransId="{E8AAA8BE-9212-434B-83C2-D5BB9B55A912}" sibTransId="{335BA1DC-AB8D-4D14-BB7B-91EDEFB1C9CD}"/>
    <dgm:cxn modelId="{5D221951-FFA6-4428-9DB5-5BC3D47D40FC}" srcId="{F727279C-BD51-4BAE-A99D-B554CBA4439A}" destId="{8084CFE3-5BA9-49CC-8F9E-AAA76A06AA72}" srcOrd="1" destOrd="0" parTransId="{E6C0951D-437C-4C8B-9EDF-6B850B3B2000}" sibTransId="{65A50E1B-3333-4D0F-B68D-138CD74819A3}"/>
    <dgm:cxn modelId="{4E684F54-D519-4F6F-BC37-FDE5D45E5C38}" srcId="{4C026507-A70F-473E-A710-37827FDD6478}" destId="{504E6081-58A2-4BA1-8B09-74CAD0F53CE7}" srcOrd="2" destOrd="0" parTransId="{9FE9CB7D-22A0-4E51-AFA6-A01BAAD52B45}" sibTransId="{75DE03EA-DD1F-4C14-B461-5735EBB99A09}"/>
    <dgm:cxn modelId="{9097C655-DA73-4409-A19F-107F632F4E04}" type="presOf" srcId="{0C882A13-0193-46BC-83A6-200345024679}" destId="{19F5B398-475F-4750-8B2B-223D0A6A4794}" srcOrd="0" destOrd="2" presId="urn:microsoft.com/office/officeart/2005/8/layout/StepDownProcess"/>
    <dgm:cxn modelId="{41744F5B-4A5C-4A69-8862-308270417FDF}" type="presOf" srcId="{978021E6-B20B-4A0D-8395-05247D7D562B}" destId="{19F5B398-475F-4750-8B2B-223D0A6A4794}" srcOrd="0" destOrd="1" presId="urn:microsoft.com/office/officeart/2005/8/layout/StepDownProcess"/>
    <dgm:cxn modelId="{AD684262-B42D-4E3B-AC6F-4BF9F15DAA23}" type="presOf" srcId="{B00082D5-08D9-4E93-9FB8-D866969F2932}" destId="{0F4CF669-97B2-4F2C-BEEF-DE6692F643B6}" srcOrd="0" destOrd="1" presId="urn:microsoft.com/office/officeart/2005/8/layout/StepDownProcess"/>
    <dgm:cxn modelId="{330A6F64-0DA7-4BD8-AD37-3006ADFFA481}" type="presOf" srcId="{524FE8A1-FDEA-4F60-BCFF-C195BC649FFD}" destId="{4CEF41D4-790D-4606-ABF3-6686E90685CF}" srcOrd="0" destOrd="0" presId="urn:microsoft.com/office/officeart/2005/8/layout/StepDownProcess"/>
    <dgm:cxn modelId="{B33D6B6B-2E41-40BD-A035-467CFD913C30}" srcId="{C69C57CC-EE73-4B21-9016-252D8A213CEC}" destId="{F727279C-BD51-4BAE-A99D-B554CBA4439A}" srcOrd="2" destOrd="0" parTransId="{7DBAD114-B721-4F13-AEAF-651D22D5DDC0}" sibTransId="{3497D746-9BF5-4426-A370-C5B3C87E1BDF}"/>
    <dgm:cxn modelId="{32D4106C-5536-4D89-A91F-C269DA26603C}" srcId="{E2EC463C-B6A1-44D4-BD75-D9840861CF5A}" destId="{606966A2-2DE1-4209-9C84-91311723ECC0}" srcOrd="3" destOrd="0" parTransId="{4BB606C4-A77F-41C6-B668-4B1976204D62}" sibTransId="{EA2D65FA-7552-4BD9-8A6D-0DDDFE7EDF43}"/>
    <dgm:cxn modelId="{6E006C70-ED7F-4910-A238-903794DDB970}" type="presOf" srcId="{3C73163D-AC81-4124-AA71-39E6F9FBC0B1}" destId="{19F5B398-475F-4750-8B2B-223D0A6A4794}" srcOrd="0" destOrd="3" presId="urn:microsoft.com/office/officeart/2005/8/layout/StepDownProcess"/>
    <dgm:cxn modelId="{AC55AE75-786B-4ED7-9019-48B74041AC54}" type="presOf" srcId="{3A15B0F2-1BE0-4CE2-9A05-70012080072F}" destId="{F1C9D310-C099-4C67-8066-8729EA9315A3}" srcOrd="0" destOrd="1" presId="urn:microsoft.com/office/officeart/2005/8/layout/StepDownProcess"/>
    <dgm:cxn modelId="{CC601C76-7F16-4B99-8BCD-F8CAF07CA4E4}" type="presOf" srcId="{E2EC463C-B6A1-44D4-BD75-D9840861CF5A}" destId="{E2B4D644-0416-4776-9C65-EB5E5AB359A5}" srcOrd="0" destOrd="0" presId="urn:microsoft.com/office/officeart/2005/8/layout/StepDownProcess"/>
    <dgm:cxn modelId="{BD72CE79-7C94-48B1-9015-38384F37BC6C}" type="presOf" srcId="{7BB15175-4434-4334-B390-AF518B364DD4}" destId="{94F46794-3CFD-461C-8D96-BF079F0B8B09}" srcOrd="0" destOrd="0" presId="urn:microsoft.com/office/officeart/2005/8/layout/StepDownProcess"/>
    <dgm:cxn modelId="{0A78C999-60ED-4DF1-9C61-A89D67141BB5}" srcId="{C69C57CC-EE73-4B21-9016-252D8A213CEC}" destId="{524FE8A1-FDEA-4F60-BCFF-C195BC649FFD}" srcOrd="0" destOrd="0" parTransId="{E54E4FBC-468D-4C34-A04A-1D5EA1D473FF}" sibTransId="{48B653F5-7CF9-479B-8DDF-D664A3E8EEDE}"/>
    <dgm:cxn modelId="{AB2994AD-EA44-4C3D-9B97-A6EA1B096FB8}" type="presOf" srcId="{A4C9EE89-5C03-46FF-82F7-D87F74115A35}" destId="{0F4CF669-97B2-4F2C-BEEF-DE6692F643B6}" srcOrd="0" destOrd="0" presId="urn:microsoft.com/office/officeart/2005/8/layout/StepDownProcess"/>
    <dgm:cxn modelId="{07E6E5BC-4579-4B05-86E3-6E8949FCA42B}" srcId="{4C026507-A70F-473E-A710-37827FDD6478}" destId="{3C87C9DB-DF1D-4F1C-A3B8-44843C009F0B}" srcOrd="0" destOrd="0" parTransId="{60F74522-EB40-4C2E-B713-95A834D3FE97}" sibTransId="{C35FE295-DB23-4EE9-9268-E0DA18E37F87}"/>
    <dgm:cxn modelId="{4EADFDBE-884B-4AC9-AE4B-B34DC7C302CA}" srcId="{C69C57CC-EE73-4B21-9016-252D8A213CEC}" destId="{4C026507-A70F-473E-A710-37827FDD6478}" srcOrd="1" destOrd="0" parTransId="{C91245F0-F46C-4725-987B-EF5E74FDDF36}" sibTransId="{CEEDB624-7B7A-4CDB-A4BD-DAD06B87C0AD}"/>
    <dgm:cxn modelId="{49B5D1BF-98DB-4CD2-ACC1-AA65CE4C650A}" srcId="{E2EC463C-B6A1-44D4-BD75-D9840861CF5A}" destId="{B00082D5-08D9-4E93-9FB8-D866969F2932}" srcOrd="1" destOrd="0" parTransId="{0A03F9B4-404A-417F-A0D8-6F5A9C1C0ED2}" sibTransId="{FD44388D-DC9B-423A-AF99-E1F283F439FE}"/>
    <dgm:cxn modelId="{50E827C0-D065-42DA-A8C9-E3905AE38C2A}" type="presOf" srcId="{4C026507-A70F-473E-A710-37827FDD6478}" destId="{BC47916D-BB69-4FBF-84A9-93E2B3D9546B}" srcOrd="0" destOrd="0" presId="urn:microsoft.com/office/officeart/2005/8/layout/StepDownProcess"/>
    <dgm:cxn modelId="{8A3F3ACC-B6DD-4107-967D-305CF41FA176}" srcId="{524FE8A1-FDEA-4F60-BCFF-C195BC649FFD}" destId="{978021E6-B20B-4A0D-8395-05247D7D562B}" srcOrd="1" destOrd="0" parTransId="{93561B7A-8876-4D6C-94FD-00242F5696A7}" sibTransId="{03738D07-2549-4B44-81B3-AB55EB0BA090}"/>
    <dgm:cxn modelId="{78931DCE-306D-4C4F-A6E2-7FE244CEA3DD}" srcId="{524FE8A1-FDEA-4F60-BCFF-C195BC649FFD}" destId="{0C882A13-0193-46BC-83A6-200345024679}" srcOrd="2" destOrd="0" parTransId="{3FC5E013-515C-47A6-AC12-C5B71A3857E4}" sibTransId="{5C3EE9DA-B50C-4FE4-84CB-0E65D0425539}"/>
    <dgm:cxn modelId="{A6262CD1-1552-478E-8FD0-A55AB3F8499D}" type="presOf" srcId="{1C08539A-CBBB-44C4-ABE8-D352906DDBE8}" destId="{19F5B398-475F-4750-8B2B-223D0A6A4794}" srcOrd="0" destOrd="0" presId="urn:microsoft.com/office/officeart/2005/8/layout/StepDownProcess"/>
    <dgm:cxn modelId="{FF974FDF-7734-4C6A-8893-6146F75808C8}" type="presOf" srcId="{3C87C9DB-DF1D-4F1C-A3B8-44843C009F0B}" destId="{F1C9D310-C099-4C67-8066-8729EA9315A3}" srcOrd="0" destOrd="0" presId="urn:microsoft.com/office/officeart/2005/8/layout/StepDownProcess"/>
    <dgm:cxn modelId="{DD7A14E1-CFE2-4D50-9CA7-CE1E0068A343}" type="presOf" srcId="{606966A2-2DE1-4209-9C84-91311723ECC0}" destId="{0F4CF669-97B2-4F2C-BEEF-DE6692F643B6}" srcOrd="0" destOrd="3" presId="urn:microsoft.com/office/officeart/2005/8/layout/StepDownProcess"/>
    <dgm:cxn modelId="{B82AA3E1-6E7E-400A-8EAC-B2C21C7B1C5C}" type="presOf" srcId="{504E6081-58A2-4BA1-8B09-74CAD0F53CE7}" destId="{F1C9D310-C099-4C67-8066-8729EA9315A3}" srcOrd="0" destOrd="2" presId="urn:microsoft.com/office/officeart/2005/8/layout/StepDownProcess"/>
    <dgm:cxn modelId="{53580EE3-E361-412B-803B-AAD15823A255}" type="presOf" srcId="{F727279C-BD51-4BAE-A99D-B554CBA4439A}" destId="{76CF639A-E8FB-4CE8-9F9A-65999E278726}" srcOrd="0" destOrd="0" presId="urn:microsoft.com/office/officeart/2005/8/layout/StepDownProcess"/>
    <dgm:cxn modelId="{A083A8E7-535B-448E-8BA9-2D972178457C}" srcId="{524FE8A1-FDEA-4F60-BCFF-C195BC649FFD}" destId="{1C08539A-CBBB-44C4-ABE8-D352906DDBE8}" srcOrd="0" destOrd="0" parTransId="{54B8E142-EE43-4CC6-8FFD-EE2E2DB06C17}" sibTransId="{4B3C549F-A59B-4FBD-A587-D23B1FEA50F1}"/>
    <dgm:cxn modelId="{459C16FE-6EB1-4EE3-BACF-FC22650C2795}" type="presOf" srcId="{7ED0D77F-3D0B-412A-9EC5-8E6F8F70D172}" destId="{0F4CF669-97B2-4F2C-BEEF-DE6692F643B6}" srcOrd="0" destOrd="2" presId="urn:microsoft.com/office/officeart/2005/8/layout/StepDownProcess"/>
    <dgm:cxn modelId="{AF5B9E74-D395-443D-BEA3-909A18403C0D}" type="presParOf" srcId="{F3C2EEEB-93EF-42D9-A92F-E9C046363FBF}" destId="{2CB48D33-30DF-4A9B-AFFF-D4902C96C052}" srcOrd="0" destOrd="0" presId="urn:microsoft.com/office/officeart/2005/8/layout/StepDownProcess"/>
    <dgm:cxn modelId="{4713BE5A-95EF-48BE-B811-02DB85CF2BE5}" type="presParOf" srcId="{2CB48D33-30DF-4A9B-AFFF-D4902C96C052}" destId="{C4BD8119-5225-404E-947A-333ED80C508A}" srcOrd="0" destOrd="0" presId="urn:microsoft.com/office/officeart/2005/8/layout/StepDownProcess"/>
    <dgm:cxn modelId="{93F12C67-1634-4AA5-93B3-6CE0D5C9C8AF}" type="presParOf" srcId="{2CB48D33-30DF-4A9B-AFFF-D4902C96C052}" destId="{4CEF41D4-790D-4606-ABF3-6686E90685CF}" srcOrd="1" destOrd="0" presId="urn:microsoft.com/office/officeart/2005/8/layout/StepDownProcess"/>
    <dgm:cxn modelId="{DD62290D-53AD-4E27-BF2B-8645D07937AB}" type="presParOf" srcId="{2CB48D33-30DF-4A9B-AFFF-D4902C96C052}" destId="{19F5B398-475F-4750-8B2B-223D0A6A4794}" srcOrd="2" destOrd="0" presId="urn:microsoft.com/office/officeart/2005/8/layout/StepDownProcess"/>
    <dgm:cxn modelId="{49127B58-8DFA-4716-8B11-7DE1F741C8E5}" type="presParOf" srcId="{F3C2EEEB-93EF-42D9-A92F-E9C046363FBF}" destId="{4ED1A103-CA91-41D2-985D-609E853AB119}" srcOrd="1" destOrd="0" presId="urn:microsoft.com/office/officeart/2005/8/layout/StepDownProcess"/>
    <dgm:cxn modelId="{549962C5-63E3-4B3A-9224-B6AC11E10B44}" type="presParOf" srcId="{F3C2EEEB-93EF-42D9-A92F-E9C046363FBF}" destId="{CD623E08-4343-4C1B-85E5-041581F39957}" srcOrd="2" destOrd="0" presId="urn:microsoft.com/office/officeart/2005/8/layout/StepDownProcess"/>
    <dgm:cxn modelId="{A185E57A-3A52-4CA2-924E-D281E6077653}" type="presParOf" srcId="{CD623E08-4343-4C1B-85E5-041581F39957}" destId="{C9E2D236-B6FA-4854-9DC3-492D6655D231}" srcOrd="0" destOrd="0" presId="urn:microsoft.com/office/officeart/2005/8/layout/StepDownProcess"/>
    <dgm:cxn modelId="{963ABDB5-A268-4AD4-8ECF-8941B2FBEDCE}" type="presParOf" srcId="{CD623E08-4343-4C1B-85E5-041581F39957}" destId="{BC47916D-BB69-4FBF-84A9-93E2B3D9546B}" srcOrd="1" destOrd="0" presId="urn:microsoft.com/office/officeart/2005/8/layout/StepDownProcess"/>
    <dgm:cxn modelId="{BA4C979D-B895-42E4-8FA4-9652131D9694}" type="presParOf" srcId="{CD623E08-4343-4C1B-85E5-041581F39957}" destId="{F1C9D310-C099-4C67-8066-8729EA9315A3}" srcOrd="2" destOrd="0" presId="urn:microsoft.com/office/officeart/2005/8/layout/StepDownProcess"/>
    <dgm:cxn modelId="{E2C0EAB0-4E57-47CC-85C8-2FA57F05EC9B}" type="presParOf" srcId="{F3C2EEEB-93EF-42D9-A92F-E9C046363FBF}" destId="{EE8269DE-FF70-496B-8131-2972743E5084}" srcOrd="3" destOrd="0" presId="urn:microsoft.com/office/officeart/2005/8/layout/StepDownProcess"/>
    <dgm:cxn modelId="{A68B7A00-1475-465D-99AE-47D9DFF5A66A}" type="presParOf" srcId="{F3C2EEEB-93EF-42D9-A92F-E9C046363FBF}" destId="{8A8F86B4-C1C1-4BED-90E3-73C4656F6988}" srcOrd="4" destOrd="0" presId="urn:microsoft.com/office/officeart/2005/8/layout/StepDownProcess"/>
    <dgm:cxn modelId="{66C52A2A-BE84-47D5-9087-3D188EABECA8}" type="presParOf" srcId="{8A8F86B4-C1C1-4BED-90E3-73C4656F6988}" destId="{01C03A8D-107B-45EF-BCCB-5DFAD6F284EE}" srcOrd="0" destOrd="0" presId="urn:microsoft.com/office/officeart/2005/8/layout/StepDownProcess"/>
    <dgm:cxn modelId="{C83FED65-76C3-4A0E-AEEE-E833B234EF59}" type="presParOf" srcId="{8A8F86B4-C1C1-4BED-90E3-73C4656F6988}" destId="{76CF639A-E8FB-4CE8-9F9A-65999E278726}" srcOrd="1" destOrd="0" presId="urn:microsoft.com/office/officeart/2005/8/layout/StepDownProcess"/>
    <dgm:cxn modelId="{0D4CC93C-5311-493E-A706-81D988D10D1F}" type="presParOf" srcId="{8A8F86B4-C1C1-4BED-90E3-73C4656F6988}" destId="{94F46794-3CFD-461C-8D96-BF079F0B8B09}" srcOrd="2" destOrd="0" presId="urn:microsoft.com/office/officeart/2005/8/layout/StepDownProcess"/>
    <dgm:cxn modelId="{A158A43B-AA1C-45A0-A8B8-8655EF9FC03E}" type="presParOf" srcId="{F3C2EEEB-93EF-42D9-A92F-E9C046363FBF}" destId="{CC41D0C1-5941-4E79-BDB5-39EAE248C627}" srcOrd="5" destOrd="0" presId="urn:microsoft.com/office/officeart/2005/8/layout/StepDownProcess"/>
    <dgm:cxn modelId="{006D1DCB-F370-4A81-B6C1-2F63323343B3}" type="presParOf" srcId="{F3C2EEEB-93EF-42D9-A92F-E9C046363FBF}" destId="{D450E433-124E-4DAC-A986-70065A05AB63}" srcOrd="6" destOrd="0" presId="urn:microsoft.com/office/officeart/2005/8/layout/StepDownProcess"/>
    <dgm:cxn modelId="{C05AF1E0-96DA-43C8-8F6D-CB8F74F699D0}" type="presParOf" srcId="{D450E433-124E-4DAC-A986-70065A05AB63}" destId="{E2B4D644-0416-4776-9C65-EB5E5AB359A5}" srcOrd="0" destOrd="0" presId="urn:microsoft.com/office/officeart/2005/8/layout/StepDownProcess"/>
    <dgm:cxn modelId="{264840EC-B56D-4B79-97C6-50E7C74CA5BC}" type="presParOf" srcId="{D450E433-124E-4DAC-A986-70065A05AB63}" destId="{0F4CF669-97B2-4F2C-BEEF-DE6692F643B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D8119-5225-404E-947A-333ED80C508A}">
      <dsp:nvSpPr>
        <dsp:cNvPr id="0" name=""/>
        <dsp:cNvSpPr/>
      </dsp:nvSpPr>
      <dsp:spPr>
        <a:xfrm rot="5400000">
          <a:off x="1071055" y="1096067"/>
          <a:ext cx="949645" cy="1081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EF41D4-790D-4606-ABF3-6686E90685CF}">
      <dsp:nvSpPr>
        <dsp:cNvPr id="0" name=""/>
        <dsp:cNvSpPr/>
      </dsp:nvSpPr>
      <dsp:spPr>
        <a:xfrm>
          <a:off x="819456" y="43366"/>
          <a:ext cx="1598643" cy="11189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Conditioning</a:t>
          </a:r>
        </a:p>
      </dsp:txBody>
      <dsp:txXfrm>
        <a:off x="874091" y="98001"/>
        <a:ext cx="1489373" cy="1009728"/>
      </dsp:txXfrm>
    </dsp:sp>
    <dsp:sp modelId="{19F5B398-475F-4750-8B2B-223D0A6A4794}">
      <dsp:nvSpPr>
        <dsp:cNvPr id="0" name=""/>
        <dsp:cNvSpPr/>
      </dsp:nvSpPr>
      <dsp:spPr>
        <a:xfrm>
          <a:off x="2528278" y="23170"/>
          <a:ext cx="3483987" cy="115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3.0 mL of 0.1% v/v NH</a:t>
          </a:r>
          <a:r>
            <a:rPr lang="en-US" sz="1600" kern="1200" baseline="-25000" dirty="0">
              <a:latin typeface="+mn-lt"/>
              <a:cs typeface="Times New Roman" panose="02020603050405020304" pitchFamily="18" charset="0"/>
            </a:rPr>
            <a:t>4</a:t>
          </a:r>
          <a:r>
            <a:rPr lang="en-US" sz="1600" kern="1200" dirty="0">
              <a:latin typeface="+mn-lt"/>
              <a:cs typeface="Times New Roman" panose="02020603050405020304" pitchFamily="18" charset="0"/>
            </a:rPr>
            <a:t>OH in MeOH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3.0 mL of MeOH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3.0 mL of DIW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Flow rate: 10 mL/min</a:t>
          </a:r>
        </a:p>
      </dsp:txBody>
      <dsp:txXfrm>
        <a:off x="2528278" y="23170"/>
        <a:ext cx="3483987" cy="1158259"/>
      </dsp:txXfrm>
    </dsp:sp>
    <dsp:sp modelId="{C9E2D236-B6FA-4854-9DC3-492D6655D231}">
      <dsp:nvSpPr>
        <dsp:cNvPr id="0" name=""/>
        <dsp:cNvSpPr/>
      </dsp:nvSpPr>
      <dsp:spPr>
        <a:xfrm rot="5400000">
          <a:off x="2758810" y="2362350"/>
          <a:ext cx="949645" cy="1081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47916D-BB69-4FBF-84A9-93E2B3D9546B}">
      <dsp:nvSpPr>
        <dsp:cNvPr id="0" name=""/>
        <dsp:cNvSpPr/>
      </dsp:nvSpPr>
      <dsp:spPr>
        <a:xfrm>
          <a:off x="2368070" y="1281818"/>
          <a:ext cx="1598643" cy="11189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Loading</a:t>
          </a:r>
        </a:p>
      </dsp:txBody>
      <dsp:txXfrm>
        <a:off x="2422705" y="1336453"/>
        <a:ext cx="1489373" cy="1009728"/>
      </dsp:txXfrm>
    </dsp:sp>
    <dsp:sp modelId="{F1C9D310-C099-4C67-8066-8729EA9315A3}">
      <dsp:nvSpPr>
        <dsp:cNvPr id="0" name=""/>
        <dsp:cNvSpPr/>
      </dsp:nvSpPr>
      <dsp:spPr>
        <a:xfrm>
          <a:off x="3990719" y="1370102"/>
          <a:ext cx="3506439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Sample volume: </a:t>
          </a:r>
          <a:r>
            <a:rPr lang="en-US" sz="1600" b="1" kern="1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rPr>
            <a:t>300 mL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Flow rate: 10 mL/min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Air flush: 5 min</a:t>
          </a:r>
        </a:p>
      </dsp:txBody>
      <dsp:txXfrm>
        <a:off x="3990719" y="1370102"/>
        <a:ext cx="3506439" cy="904424"/>
      </dsp:txXfrm>
    </dsp:sp>
    <dsp:sp modelId="{01C03A8D-107B-45EF-BCCB-5DFAD6F284EE}">
      <dsp:nvSpPr>
        <dsp:cNvPr id="0" name=""/>
        <dsp:cNvSpPr/>
      </dsp:nvSpPr>
      <dsp:spPr>
        <a:xfrm rot="5400000">
          <a:off x="4473468" y="3741137"/>
          <a:ext cx="949645" cy="1081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CF639A-E8FB-4CE8-9F9A-65999E278726}">
      <dsp:nvSpPr>
        <dsp:cNvPr id="0" name=""/>
        <dsp:cNvSpPr/>
      </dsp:nvSpPr>
      <dsp:spPr>
        <a:xfrm>
          <a:off x="4118396" y="2580677"/>
          <a:ext cx="1598643" cy="11189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Wash</a:t>
          </a:r>
        </a:p>
      </dsp:txBody>
      <dsp:txXfrm>
        <a:off x="4173031" y="2635312"/>
        <a:ext cx="1489373" cy="1009728"/>
      </dsp:txXfrm>
    </dsp:sp>
    <dsp:sp modelId="{94F46794-3CFD-461C-8D96-BF079F0B8B09}">
      <dsp:nvSpPr>
        <dsp:cNvPr id="0" name=""/>
        <dsp:cNvSpPr/>
      </dsp:nvSpPr>
      <dsp:spPr>
        <a:xfrm>
          <a:off x="5885570" y="2417887"/>
          <a:ext cx="4911831" cy="123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50.0 mL of </a:t>
          </a:r>
          <a:r>
            <a:rPr lang="en-US" sz="1600" b="0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0.50%</a:t>
          </a:r>
          <a:r>
            <a:rPr lang="en-US" sz="16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 NH</a:t>
          </a:r>
          <a:r>
            <a:rPr lang="en-US" sz="1600" b="1" kern="1200" baseline="-25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4</a:t>
          </a:r>
          <a:r>
            <a:rPr lang="en-US" sz="16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OH </a:t>
          </a:r>
          <a:r>
            <a:rPr lang="en-US" sz="16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(0.01%,)</a:t>
          </a:r>
          <a:endParaRPr lang="en-US" sz="1600" b="1" kern="1200" dirty="0">
            <a:solidFill>
              <a:srgbClr val="FF00FF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50.0 mL of DIW</a:t>
          </a:r>
          <a:endParaRPr lang="en-US" sz="1600" b="1" kern="1200" dirty="0">
            <a:solidFill>
              <a:srgbClr val="FF00FF"/>
            </a:solidFill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Dry under gentle nitrogen (6 min)</a:t>
          </a:r>
        </a:p>
      </dsp:txBody>
      <dsp:txXfrm>
        <a:off x="5885570" y="2417887"/>
        <a:ext cx="4911831" cy="1238681"/>
      </dsp:txXfrm>
    </dsp:sp>
    <dsp:sp modelId="{E2B4D644-0416-4776-9C65-EB5E5AB359A5}">
      <dsp:nvSpPr>
        <dsp:cNvPr id="0" name=""/>
        <dsp:cNvSpPr/>
      </dsp:nvSpPr>
      <dsp:spPr>
        <a:xfrm>
          <a:off x="5363256" y="3804212"/>
          <a:ext cx="1598643" cy="11189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Elution</a:t>
          </a:r>
        </a:p>
      </dsp:txBody>
      <dsp:txXfrm>
        <a:off x="5417891" y="3858847"/>
        <a:ext cx="1489373" cy="1009728"/>
      </dsp:txXfrm>
    </dsp:sp>
    <dsp:sp modelId="{0F4CF669-97B2-4F2C-BEEF-DE6692F643B6}">
      <dsp:nvSpPr>
        <dsp:cNvPr id="0" name=""/>
        <dsp:cNvSpPr/>
      </dsp:nvSpPr>
      <dsp:spPr>
        <a:xfrm>
          <a:off x="7072770" y="3903747"/>
          <a:ext cx="4143286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3.0 mL of MeOH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3.0 mL of 0.1% v/v NH</a:t>
          </a:r>
          <a:r>
            <a:rPr lang="en-US" sz="1600" kern="1200" baseline="-25000" dirty="0">
              <a:latin typeface="+mn-lt"/>
              <a:cs typeface="Times New Roman" panose="02020603050405020304" pitchFamily="18" charset="0"/>
            </a:rPr>
            <a:t>4</a:t>
          </a:r>
          <a:r>
            <a:rPr lang="en-US" sz="1600" kern="1200" dirty="0">
              <a:latin typeface="+mn-lt"/>
              <a:cs typeface="Times New Roman" panose="02020603050405020304" pitchFamily="18" charset="0"/>
            </a:rPr>
            <a:t>OH in MeOH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Dry under gentle nitrogen to dryness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kern="1200" dirty="0">
              <a:latin typeface="+mn-lt"/>
              <a:cs typeface="Times New Roman" panose="02020603050405020304" pitchFamily="18" charset="0"/>
            </a:rPr>
            <a:t>Dissolve the residue by 1.00 mL of ACN</a:t>
          </a:r>
        </a:p>
      </dsp:txBody>
      <dsp:txXfrm>
        <a:off x="7072770" y="3903747"/>
        <a:ext cx="4143286" cy="904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4EDF-452A-5A40-9EF8-EB62BFD1F647}" type="datetimeFigureOut">
              <a:t>21/06/2024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C394-16AF-8740-BB30-E8B9C84A3D7C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903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458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2987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3744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014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22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82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9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6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2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2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41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3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1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24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47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70BB-AE5C-4E59-A206-21111A016BDE}" type="datetimeFigureOut">
              <a:rPr lang="zh-TW" altLang="en-US" smtClean="0"/>
              <a:t>2024/6/21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BAD6-6E0D-4187-A793-6C0BE3002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0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2566A4AD-2751-46AE-973D-EFDDBA0C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3" y="1955932"/>
            <a:ext cx="12071933" cy="40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nl-BE" altLang="en-US" sz="3000" b="1" dirty="0">
                <a:solidFill>
                  <a:srgbClr val="00A8DA"/>
                </a:solidFill>
                <a:cs typeface="Arial" panose="020B0604020202020204" pitchFamily="34" charset="0"/>
              </a:rPr>
              <a:t>Application of Optimized Analytical Assays Using Methylene Blue and Sodium Biphenyl for Quantifying Total PFASs in Water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nl-BE" altLang="en-US" sz="1400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nl-BE" altLang="en-US" sz="14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nl-BE" altLang="en-US" sz="2000" b="1" dirty="0">
                <a:cs typeface="Arial" panose="020B0604020202020204" pitchFamily="34" charset="0"/>
              </a:rPr>
              <a:t>Nguyen Cong-Hau</a:t>
            </a:r>
            <a:r>
              <a:rPr lang="nl-BE" altLang="en-US" sz="2000" b="1" baseline="30000" dirty="0">
                <a:cs typeface="Arial" panose="020B0604020202020204" pitchFamily="34" charset="0"/>
              </a:rPr>
              <a:t>1</a:t>
            </a:r>
            <a:r>
              <a:rPr lang="nl-BE" altLang="en-US" sz="2000" b="1" dirty="0">
                <a:cs typeface="Arial" panose="020B0604020202020204" pitchFamily="34" charset="0"/>
              </a:rPr>
              <a:t>, Sangki Choi</a:t>
            </a:r>
            <a:r>
              <a:rPr lang="nl-BE" altLang="en-US" sz="2000" b="1" baseline="30000" dirty="0">
                <a:cs typeface="Arial" panose="020B0604020202020204" pitchFamily="34" charset="0"/>
              </a:rPr>
              <a:t>2</a:t>
            </a:r>
            <a:r>
              <a:rPr lang="nl-BE" altLang="en-US" sz="2000" b="1" dirty="0">
                <a:cs typeface="Arial" panose="020B0604020202020204" pitchFamily="34" charset="0"/>
              </a:rPr>
              <a:t>, Heejong Son</a:t>
            </a:r>
            <a:r>
              <a:rPr lang="nl-BE" altLang="en-US" sz="2000" b="1" baseline="30000" dirty="0">
                <a:cs typeface="Arial" panose="020B0604020202020204" pitchFamily="34" charset="0"/>
              </a:rPr>
              <a:t>2</a:t>
            </a:r>
            <a:r>
              <a:rPr lang="nl-BE" altLang="en-US" sz="2000" b="1" dirty="0">
                <a:cs typeface="Arial" panose="020B0604020202020204" pitchFamily="34" charset="0"/>
              </a:rPr>
              <a:t>, Yunho Lee</a:t>
            </a:r>
            <a:r>
              <a:rPr lang="nl-BE" altLang="en-US" sz="2000" b="1" baseline="30000" dirty="0">
                <a:cs typeface="Arial" panose="020B0604020202020204" pitchFamily="34" charset="0"/>
              </a:rPr>
              <a:t>1,*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nl-BE" altLang="en-US" sz="1800" b="1" baseline="30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nl-BE" altLang="en-US" sz="1600" baseline="30000" dirty="0">
                <a:cs typeface="Arial" panose="020B0604020202020204" pitchFamily="34" charset="0"/>
              </a:rPr>
              <a:t>1</a:t>
            </a:r>
            <a:r>
              <a:rPr lang="nl-BE" altLang="en-US" sz="1600" dirty="0">
                <a:cs typeface="Arial" panose="020B0604020202020204" pitchFamily="34" charset="0"/>
              </a:rPr>
              <a:t>School of Earth Sciences and Environmental Engineering, Gwangju Institute of Science and Technology, Gwangju, Rep. of Korea</a:t>
            </a: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nl-BE" altLang="en-US" sz="1600" baseline="30000" dirty="0">
                <a:cs typeface="Arial" panose="020B0604020202020204" pitchFamily="34" charset="0"/>
              </a:rPr>
              <a:t>2</a:t>
            </a:r>
            <a:r>
              <a:rPr lang="nl-BE" altLang="en-US" sz="1600" dirty="0">
                <a:cs typeface="Arial" panose="020B0604020202020204" pitchFamily="34" charset="0"/>
              </a:rPr>
              <a:t>Busan Water Quality Institute, 691 Dongbuk-ro, Sangdong-myun, Kimhae-si, Gyeongsangnam-do, Rep. of Korea</a:t>
            </a: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  <a:defRPr/>
            </a:pPr>
            <a:r>
              <a:rPr lang="nl-BE" altLang="en-US" sz="1600" dirty="0">
                <a:cs typeface="Arial" panose="020B0604020202020204" pitchFamily="34" charset="0"/>
              </a:rPr>
              <a:t>(*) E-mail: yhlee42@gist.ac.kr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45920D-376B-4359-9C72-52E5878C3E73}"/>
              </a:ext>
            </a:extLst>
          </p:cNvPr>
          <p:cNvSpPr/>
          <p:nvPr/>
        </p:nvSpPr>
        <p:spPr>
          <a:xfrm>
            <a:off x="0" y="-1"/>
            <a:ext cx="12192000" cy="15609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B6A11F-57E0-4EFA-B750-D13539F7EA93}"/>
              </a:ext>
            </a:extLst>
          </p:cNvPr>
          <p:cNvSpPr txBox="1"/>
          <p:nvPr/>
        </p:nvSpPr>
        <p:spPr>
          <a:xfrm>
            <a:off x="350982" y="170137"/>
            <a:ext cx="987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13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IWA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Micropol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Ecohazard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72CEE51-A485-41AC-AB87-A40B3E5E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021" y="129305"/>
            <a:ext cx="1796912" cy="12826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DAD8122-3AAF-487B-B3AB-7E8AE949CC20}"/>
              </a:ext>
            </a:extLst>
          </p:cNvPr>
          <p:cNvSpPr txBox="1"/>
          <p:nvPr/>
        </p:nvSpPr>
        <p:spPr>
          <a:xfrm>
            <a:off x="1246909" y="835827"/>
            <a:ext cx="767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Taipei, Taiwan, June 16-20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08082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Overall Analytical Method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B15B0-2B75-5ED0-BED2-E1472376688C}"/>
              </a:ext>
            </a:extLst>
          </p:cNvPr>
          <p:cNvSpPr/>
          <p:nvPr/>
        </p:nvSpPr>
        <p:spPr>
          <a:xfrm>
            <a:off x="0" y="-3978"/>
            <a:ext cx="1192677" cy="601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D0171-4931-C212-EA7B-633EE956807B}"/>
              </a:ext>
            </a:extLst>
          </p:cNvPr>
          <p:cNvSpPr/>
          <p:nvPr/>
        </p:nvSpPr>
        <p:spPr>
          <a:xfrm>
            <a:off x="341300" y="-127181"/>
            <a:ext cx="5100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10</a:t>
            </a:fld>
            <a:endParaRPr lang="en-VN" sz="1800" b="1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6A3C94-BA4B-8706-D24E-D98D5902C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97051"/>
              </p:ext>
            </p:extLst>
          </p:nvPr>
        </p:nvGraphicFramePr>
        <p:xfrm>
          <a:off x="1100781" y="3676063"/>
          <a:ext cx="10198410" cy="26305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17996">
                  <a:extLst>
                    <a:ext uri="{9D8B030D-6E8A-4147-A177-3AD203B41FA5}">
                      <a16:colId xmlns:a16="http://schemas.microsoft.com/office/drawing/2014/main" val="3273187187"/>
                    </a:ext>
                  </a:extLst>
                </a:gridCol>
                <a:gridCol w="3440207">
                  <a:extLst>
                    <a:ext uri="{9D8B030D-6E8A-4147-A177-3AD203B41FA5}">
                      <a16:colId xmlns:a16="http://schemas.microsoft.com/office/drawing/2014/main" val="2908929213"/>
                    </a:ext>
                  </a:extLst>
                </a:gridCol>
                <a:gridCol w="3440207">
                  <a:extLst>
                    <a:ext uri="{9D8B030D-6E8A-4147-A177-3AD203B41FA5}">
                      <a16:colId xmlns:a16="http://schemas.microsoft.com/office/drawing/2014/main" val="2429284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Sodium Biphenyl (SBP)</a:t>
                      </a:r>
                      <a:endParaRPr lang="en-VN" sz="2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Methylene Blue (MB)</a:t>
                      </a:r>
                      <a:endParaRPr lang="en-VN" sz="22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089056"/>
                  </a:ext>
                </a:extLst>
              </a:tr>
              <a:tr h="608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Limit of Detection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 0.016 µg F/L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 0.20 µg F/L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527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Precision </a:t>
                      </a:r>
                      <a:endParaRPr lang="en-VN" sz="2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"/>
                      </a:pPr>
                      <a:r>
                        <a:rPr lang="en-US" sz="2200">
                          <a:effectLst/>
                        </a:rPr>
                        <a:t>Intra-day (RSD</a:t>
                      </a:r>
                      <a:r>
                        <a:rPr lang="en-US" sz="2200" baseline="-25000">
                          <a:effectLst/>
                        </a:rPr>
                        <a:t>r</a:t>
                      </a:r>
                      <a:r>
                        <a:rPr lang="en-US" sz="2200">
                          <a:effectLst/>
                        </a:rPr>
                        <a:t>) </a:t>
                      </a:r>
                      <a:endParaRPr lang="en-VN" sz="2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"/>
                      </a:pPr>
                      <a:r>
                        <a:rPr lang="en-US" sz="2200">
                          <a:effectLst/>
                        </a:rPr>
                        <a:t>Inter-day (RSD</a:t>
                      </a:r>
                      <a:r>
                        <a:rPr lang="en-US" sz="2200" baseline="-25000">
                          <a:effectLst/>
                        </a:rPr>
                        <a:t>R</a:t>
                      </a:r>
                      <a:r>
                        <a:rPr lang="en-US" sz="2200">
                          <a:effectLst/>
                        </a:rPr>
                        <a:t>)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1.8%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4.3%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1.1%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4.5%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97113"/>
                  </a:ext>
                </a:extLst>
              </a:tr>
              <a:tr h="528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Recoveries 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85-100%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101-133%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960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71CA8D-88B8-0846-5D33-DD486F328B7D}"/>
              </a:ext>
            </a:extLst>
          </p:cNvPr>
          <p:cNvSpPr txBox="1"/>
          <p:nvPr/>
        </p:nvSpPr>
        <p:spPr>
          <a:xfrm>
            <a:off x="930067" y="3160307"/>
            <a:ext cx="10780167" cy="47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</a:t>
            </a:r>
            <a:r>
              <a:rPr lang="vi-VN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n</a:t>
            </a:r>
            <a:r>
              <a:rPr lang="en-GB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alytical Performance for the Persulfate Preoxidation Followed by the SBP or MB Assays.</a:t>
            </a:r>
            <a:endParaRPr lang="en-VN" sz="2200" b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">
            <a:extLst>
              <a:ext uri="{FF2B5EF4-FFF2-40B4-BE49-F238E27FC236}">
                <a16:creationId xmlns:a16="http://schemas.microsoft.com/office/drawing/2014/main" id="{1CD8D01D-7BBE-67AB-8D7F-8BC3B9DAF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42" y="720920"/>
            <a:ext cx="7658706" cy="2473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98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Application to Simulated Water Samples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B15B0-2B75-5ED0-BED2-E1472376688C}"/>
              </a:ext>
            </a:extLst>
          </p:cNvPr>
          <p:cNvSpPr/>
          <p:nvPr/>
        </p:nvSpPr>
        <p:spPr>
          <a:xfrm>
            <a:off x="0" y="-3978"/>
            <a:ext cx="1192677" cy="601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D0171-4931-C212-EA7B-633EE956807B}"/>
              </a:ext>
            </a:extLst>
          </p:cNvPr>
          <p:cNvSpPr/>
          <p:nvPr/>
        </p:nvSpPr>
        <p:spPr>
          <a:xfrm>
            <a:off x="347712" y="-127181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11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963B3-053B-06C5-F3F9-13AB9223A896}"/>
              </a:ext>
            </a:extLst>
          </p:cNvPr>
          <p:cNvSpPr txBox="1"/>
          <p:nvPr/>
        </p:nvSpPr>
        <p:spPr>
          <a:xfrm>
            <a:off x="862180" y="6132404"/>
            <a:ext cx="10338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rgbClr val="000000"/>
                </a:solidFill>
                <a:ea typeface="Malgun Gothic" panose="020B0503020000020004" pitchFamily="34" charset="-127"/>
              </a:rPr>
              <a:t>Selected PFAS were spiked to the sample matrix, i.e., </a:t>
            </a:r>
            <a:r>
              <a:rPr lang="en-US" i="1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PFPeA, PFHxA, PFHpA, PFOA, PFDA, PFHxS, and PFOS.</a:t>
            </a:r>
            <a:r>
              <a:rPr lang="en-VN" i="1">
                <a:effectLst/>
              </a:rPr>
              <a:t> </a:t>
            </a:r>
            <a:endParaRPr lang="en-VN" i="1"/>
          </a:p>
        </p:txBody>
      </p:sp>
      <p:pic>
        <p:nvPicPr>
          <p:cNvPr id="9" name="Picture 8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A0C9C259-AB4D-E8E8-DC23-178F122E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58" y="1314402"/>
            <a:ext cx="10209084" cy="4742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67CAD-004F-FA04-DC35-1D2B0D430544}"/>
              </a:ext>
            </a:extLst>
          </p:cNvPr>
          <p:cNvSpPr txBox="1"/>
          <p:nvPr/>
        </p:nvSpPr>
        <p:spPr>
          <a:xfrm>
            <a:off x="862180" y="557062"/>
            <a:ext cx="10338363" cy="80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Total PFAS Concentrations (Expressed in µgF/L) of Simulated Water Samples, Presented as the Average Value </a:t>
            </a:r>
            <a:r>
              <a:rPr lang="en-US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lang="vi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Standard Deviation for Triplicate Experiments.</a:t>
            </a:r>
            <a:r>
              <a:rPr lang="en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000" b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5803D4-44DD-55F5-44F6-A0291086D326}"/>
              </a:ext>
            </a:extLst>
          </p:cNvPr>
          <p:cNvSpPr/>
          <p:nvPr/>
        </p:nvSpPr>
        <p:spPr>
          <a:xfrm>
            <a:off x="8901017" y="5233557"/>
            <a:ext cx="2091559" cy="694944"/>
          </a:xfrm>
          <a:prstGeom prst="roundRect">
            <a:avLst/>
          </a:prstGeom>
          <a:noFill/>
          <a:ln w="1905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9942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Application to Real PFAS-Containing Water Sample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B15B0-2B75-5ED0-BED2-E1472376688C}"/>
              </a:ext>
            </a:extLst>
          </p:cNvPr>
          <p:cNvSpPr/>
          <p:nvPr/>
        </p:nvSpPr>
        <p:spPr>
          <a:xfrm>
            <a:off x="0" y="-3978"/>
            <a:ext cx="1192677" cy="601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D0171-4931-C212-EA7B-633EE956807B}"/>
              </a:ext>
            </a:extLst>
          </p:cNvPr>
          <p:cNvSpPr/>
          <p:nvPr/>
        </p:nvSpPr>
        <p:spPr>
          <a:xfrm>
            <a:off x="347712" y="-127181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12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69EFC-126C-D772-3219-31CD55368E97}"/>
              </a:ext>
            </a:extLst>
          </p:cNvPr>
          <p:cNvSpPr txBox="1"/>
          <p:nvPr/>
        </p:nvSpPr>
        <p:spPr>
          <a:xfrm>
            <a:off x="188763" y="5265018"/>
            <a:ext cx="12040506" cy="47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Total PFAS Concentrations from Different Determination Procedures</a:t>
            </a:r>
            <a:r>
              <a:rPr lang="vi-VN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Industrial</a:t>
            </a:r>
            <a:r>
              <a:rPr lang="vi-VN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Wastewater </a:t>
            </a: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Effluent.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4CA80-296B-B39F-867F-0B3470A4FA00}"/>
              </a:ext>
            </a:extLst>
          </p:cNvPr>
          <p:cNvSpPr txBox="1"/>
          <p:nvPr/>
        </p:nvSpPr>
        <p:spPr>
          <a:xfrm>
            <a:off x="114251" y="5812140"/>
            <a:ext cx="11850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400" b="1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33 PFAS species: </a:t>
            </a:r>
            <a:r>
              <a:rPr lang="vi-VN" sz="1400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PFMOAA, PMPA, PFMOPrA, PFMOBA, PEPA, PFPrOPrA</a:t>
            </a:r>
            <a:r>
              <a:rPr lang="en-US" sz="1400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/HFPO-DA (“GenX”)</a:t>
            </a:r>
            <a:r>
              <a:rPr lang="vi-VN" sz="1400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ADONA, 9Cl-PF3ONS, 11Cl-PF3ONS, 4:2 FTS, 6:2 FTS, 8:2 FTS, PFBSA, PFHxSA, N-MeFOSAA, N-EtFOSAA, 6:2 diPAP, PFBA, PFPeA, PFHxA, PFHpA, PFOA, PFNA, PFDA, PFDoA, PFUdA, PFBS, PFPeS, PFHxS, PFHpS, PFOS, PFDS, and PFNS</a:t>
            </a:r>
            <a:r>
              <a:rPr lang="en-VN" sz="1400" i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1600" b="1" i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FC9EE8-8370-4E85-BCA9-E538BDB0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5" y="1088727"/>
            <a:ext cx="5993761" cy="4105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E500FC-36C5-27F9-8F15-38B340A1FFB5}"/>
              </a:ext>
            </a:extLst>
          </p:cNvPr>
          <p:cNvSpPr txBox="1"/>
          <p:nvPr/>
        </p:nvSpPr>
        <p:spPr>
          <a:xfrm>
            <a:off x="6174774" y="867623"/>
            <a:ext cx="5868759" cy="4368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Total PFAS methods: </a:t>
            </a:r>
            <a:r>
              <a:rPr lang="en-US" sz="20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higher results than target PFAS wTOP </a:t>
            </a:r>
            <a:r>
              <a:rPr lang="en-US" sz="20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indicating the presence of significant portions of unknown PFAS.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SBP and CIC woTOP: </a:t>
            </a:r>
            <a:r>
              <a:rPr lang="en-GB" sz="200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higher results than those wTOP </a:t>
            </a:r>
            <a:r>
              <a:rPr lang="en-GB" sz="2000">
                <a:solidFill>
                  <a:srgbClr val="000000"/>
                </a:solidFill>
                <a:effectLst/>
                <a:ea typeface="Malgun Gothic" panose="020B0503020000020004" pitchFamily="34" charset="-127"/>
                <a:sym typeface="Wingdings" pitchFamily="2" charset="2"/>
              </a:rPr>
              <a:t> </a:t>
            </a:r>
            <a:r>
              <a:rPr lang="en-GB" sz="200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presence of organofluorine compounds (or adsorbable organic fluorine-AOF) other than PFAS.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>
                <a:solidFill>
                  <a:srgbClr val="000000"/>
                </a:solidFill>
                <a:ea typeface="Malgun Gothic" panose="020B0503020000020004" pitchFamily="34" charset="-127"/>
              </a:rPr>
              <a:t>SBP and CIC wTOP: </a:t>
            </a:r>
            <a:r>
              <a:rPr lang="en-GB" sz="2000">
                <a:solidFill>
                  <a:srgbClr val="000000"/>
                </a:solidFill>
                <a:ea typeface="Malgun Gothic" panose="020B0503020000020004" pitchFamily="34" charset="-127"/>
              </a:rPr>
              <a:t>comparable results </a:t>
            </a:r>
            <a:r>
              <a:rPr lang="en-GB" sz="2000">
                <a:solidFill>
                  <a:srgbClr val="000000"/>
                </a:solidFill>
                <a:ea typeface="Malgun Gothic" panose="020B0503020000020004" pitchFamily="34" charset="-127"/>
                <a:sym typeface="Wingdings" pitchFamily="2" charset="2"/>
              </a:rPr>
              <a:t> robustness of SBP assay.</a:t>
            </a:r>
            <a:endParaRPr lang="en-GB" sz="2000">
              <a:solidFill>
                <a:srgbClr val="000000"/>
              </a:solidFill>
              <a:effectLst/>
              <a:ea typeface="Malgun Gothic" panose="020B0503020000020004" pitchFamily="34" charset="-127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MB assay wTOP: </a:t>
            </a:r>
            <a:r>
              <a:rPr lang="en-US" sz="20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higher results than SBP &amp; AOF wTOP </a:t>
            </a:r>
            <a:r>
              <a:rPr lang="en-US" sz="20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 a breakdown of a single PFAS precursor into multiple anionic terminals (e.g., diPAP)  semi-quantification method.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36AF8-6085-9019-C2A5-8D8C03C352EB}"/>
              </a:ext>
            </a:extLst>
          </p:cNvPr>
          <p:cNvSpPr txBox="1"/>
          <p:nvPr/>
        </p:nvSpPr>
        <p:spPr>
          <a:xfrm>
            <a:off x="767079" y="658130"/>
            <a:ext cx="17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>
                <a:solidFill>
                  <a:srgbClr val="FF0000"/>
                </a:solidFill>
              </a:rPr>
              <a:t>targeted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5207E-0076-4CA8-797F-05165AF9B403}"/>
              </a:ext>
            </a:extLst>
          </p:cNvPr>
          <p:cNvSpPr txBox="1"/>
          <p:nvPr/>
        </p:nvSpPr>
        <p:spPr>
          <a:xfrm>
            <a:off x="2999787" y="674498"/>
            <a:ext cx="26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>
                <a:solidFill>
                  <a:srgbClr val="FF0000"/>
                </a:solidFill>
              </a:rPr>
              <a:t>total quantification assays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99E8F99-636C-AD65-55B9-D34F68DBD071}"/>
              </a:ext>
            </a:extLst>
          </p:cNvPr>
          <p:cNvSpPr/>
          <p:nvPr/>
        </p:nvSpPr>
        <p:spPr>
          <a:xfrm rot="16200000">
            <a:off x="4101069" y="-789760"/>
            <a:ext cx="173379" cy="3658938"/>
          </a:xfrm>
          <a:prstGeom prst="rightBrace">
            <a:avLst>
              <a:gd name="adj1" fmla="val 8333"/>
              <a:gd name="adj2" fmla="val 4974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U-Turn Arrow 14">
            <a:extLst>
              <a:ext uri="{FF2B5EF4-FFF2-40B4-BE49-F238E27FC236}">
                <a16:creationId xmlns:a16="http://schemas.microsoft.com/office/drawing/2014/main" id="{B6AC84FB-E9A0-69A7-787E-2B6BC77B4E8D}"/>
              </a:ext>
            </a:extLst>
          </p:cNvPr>
          <p:cNvSpPr/>
          <p:nvPr/>
        </p:nvSpPr>
        <p:spPr>
          <a:xfrm>
            <a:off x="1271017" y="3694511"/>
            <a:ext cx="790502" cy="368135"/>
          </a:xfrm>
          <a:prstGeom prst="utur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13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9E034-EDAD-9E3C-4BCA-9808CFB9A7D3}"/>
              </a:ext>
            </a:extLst>
          </p:cNvPr>
          <p:cNvSpPr txBox="1"/>
          <p:nvPr/>
        </p:nvSpPr>
        <p:spPr>
          <a:xfrm>
            <a:off x="111406" y="802082"/>
            <a:ext cx="11969188" cy="55305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This study successfully developed a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cost-effective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analytical method for </a:t>
            </a:r>
            <a:r>
              <a:rPr lang="en-US" sz="22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total PFAS quantification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 waters using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persulfate preoxidation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(TOP assay) followed by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SBP assay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or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MB assay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persulfate preoxidation strategy is integrated in the sample preparation to improve the method selectivity for PFAS, i.e., </a:t>
            </a:r>
            <a:r>
              <a:rPr lang="en-US" sz="2200" i="1">
                <a:solidFill>
                  <a:srgbClr val="00B05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remove the anionic surfactants and organofluorine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The subsequent SPE can selectively preconcentrate PFAS &amp; minimize/remove the impurities (sulphate, F</a:t>
            </a:r>
            <a:r>
              <a:rPr lang="en-US" sz="2200" baseline="300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–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SBP assay and reference CIC (wTOP) give comparable results, given that CIC is considered a more established method, indicating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robustness of the developed SBP assay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MB assay demonstrates its inherent limitation to give out higher concentrations, compared to the SBP assay as well as CIC</a:t>
            </a:r>
            <a:r>
              <a:rPr lang="vi-VN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(wTOP)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However, with its simplicity, it is suggested to combine both of the SBP and MB assays, in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which MB assay is used for initial screening purposes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22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developed assays should be applied to a wider range of different water scenarios. Besides the total PFAS concentration results, further advanced technique (e.g., high resolution mass spectrometry or HRMS) could be applied to identify unknown PFAS species. </a:t>
            </a:r>
            <a:endParaRPr lang="en-VN" sz="22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EBD9A-7DBF-47D7-9345-718C137F594F}"/>
              </a:ext>
            </a:extLst>
          </p:cNvPr>
          <p:cNvSpPr txBox="1"/>
          <p:nvPr/>
        </p:nvSpPr>
        <p:spPr>
          <a:xfrm>
            <a:off x="64011" y="3938198"/>
            <a:ext cx="44400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time and attention!</a:t>
            </a:r>
          </a:p>
        </p:txBody>
      </p:sp>
      <p:pic>
        <p:nvPicPr>
          <p:cNvPr id="5" name="그림 9" descr="A high angle view of a city&#10;&#10;Description automatically generated">
            <a:extLst>
              <a:ext uri="{FF2B5EF4-FFF2-40B4-BE49-F238E27FC236}">
                <a16:creationId xmlns:a16="http://schemas.microsoft.com/office/drawing/2014/main" id="{7C3EEE42-227D-247D-11E1-C157F7152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7" b="499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4AAB5-E3C1-2935-D917-D01E7C5C1490}"/>
              </a:ext>
            </a:extLst>
          </p:cNvPr>
          <p:cNvSpPr txBox="1"/>
          <p:nvPr/>
        </p:nvSpPr>
        <p:spPr>
          <a:xfrm>
            <a:off x="4663439" y="3938199"/>
            <a:ext cx="7464549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i="1">
                <a:solidFill>
                  <a:srgbClr val="0070C0"/>
                </a:solidFill>
                <a:effectLst/>
              </a:rPr>
              <a:t>This study was supported by National Research Foundation of Korea funded by the Ministry of Science, ICT and Future Planning </a:t>
            </a:r>
            <a:r>
              <a:rPr lang="en-US" sz="2000" b="1" i="1">
                <a:solidFill>
                  <a:srgbClr val="0070C0"/>
                </a:solidFill>
                <a:effectLst/>
              </a:rPr>
              <a:t>(NRF-2023R1A2C200616411)</a:t>
            </a:r>
            <a:r>
              <a:rPr lang="en-US" sz="2000" i="1">
                <a:solidFill>
                  <a:srgbClr val="0070C0"/>
                </a:solidFill>
                <a:effectLst/>
              </a:rPr>
              <a:t>.</a:t>
            </a:r>
            <a:endParaRPr lang="en-US" sz="2000" b="1" i="1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000" i="1">
                <a:solidFill>
                  <a:srgbClr val="0070C0"/>
                </a:solidFill>
                <a:effectLst/>
              </a:rPr>
              <a:t>The authors thank Seongbeom Jeon, Sujin Shin, Nguyen Pham Thai Ha, Eunji Lee, and Chaeyeong Park for the experimental support.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7A2690E-8E92-977A-498D-0324952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14</a:t>
            </a:fld>
            <a:endParaRPr lang="en-VN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1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764DC3A-5282-FFA8-C24C-E526C02D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15</a:t>
            </a:fld>
            <a:endParaRPr lang="en-VN" sz="18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21A4B-26AC-7EF3-9709-11CE1842F000}"/>
                  </a:ext>
                </a:extLst>
              </p:cNvPr>
              <p:cNvSpPr txBox="1"/>
              <p:nvPr/>
            </p:nvSpPr>
            <p:spPr>
              <a:xfrm>
                <a:off x="12637756" y="2012573"/>
                <a:ext cx="3069815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DeF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/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r>
                        <a:rPr lang="en-US" sz="20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VN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21A4B-26AC-7EF3-9709-11CE1842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756" y="2012573"/>
                <a:ext cx="3069815" cy="667490"/>
              </a:xfrm>
              <a:prstGeom prst="rect">
                <a:avLst/>
              </a:prstGeom>
              <a:blipFill>
                <a:blip r:embed="rId3"/>
                <a:stretch>
                  <a:fillRect l="-1653" t="-1852" r="-2893"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0FA4B1-974F-F38B-AE7B-D2A0DB6AFFD6}"/>
              </a:ext>
            </a:extLst>
          </p:cNvPr>
          <p:cNvSpPr txBox="1"/>
          <p:nvPr/>
        </p:nvSpPr>
        <p:spPr>
          <a:xfrm>
            <a:off x="12775579" y="3123805"/>
            <a:ext cx="4128625" cy="95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vi-VN" sz="16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F-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: molar concentration of F</a:t>
            </a:r>
            <a:r>
              <a:rPr lang="vi-VN" sz="1600" baseline="30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(SBP assay); </a:t>
            </a:r>
          </a:p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vi-VN" sz="16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0</a:t>
            </a:r>
            <a:r>
              <a:rPr lang="vi-VN" sz="1600">
                <a:latin typeface="Times New Roman" panose="02020603050405020304" pitchFamily="18" charset="0"/>
                <a:ea typeface="Malgun Gothic" panose="020B0503020000020004" pitchFamily="34" charset="-127"/>
              </a:rPr>
              <a:t>:</a:t>
            </a:r>
            <a:r>
              <a:rPr lang="vi-VN" sz="1600" baseline="-25000"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initial molar concentration of PFAS;</a:t>
            </a:r>
          </a:p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N</a:t>
            </a:r>
            <a:r>
              <a:rPr lang="vi-VN" sz="16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C-F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: number of C-F bonds.</a:t>
            </a:r>
            <a:endParaRPr lang="en-VN" sz="16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C19768-7929-93A7-2616-E8287904A861}"/>
              </a:ext>
            </a:extLst>
          </p:cNvPr>
          <p:cNvGraphicFramePr/>
          <p:nvPr/>
        </p:nvGraphicFramePr>
        <p:xfrm>
          <a:off x="0" y="957230"/>
          <a:ext cx="11538215" cy="501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043E643-711F-F5F1-02F8-9F0C8BB39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6395" y="790438"/>
            <a:ext cx="1856805" cy="2363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08FDC-99E5-1EF5-0A28-B34FFE9DD327}"/>
              </a:ext>
            </a:extLst>
          </p:cNvPr>
          <p:cNvSpPr txBox="1"/>
          <p:nvPr/>
        </p:nvSpPr>
        <p:spPr>
          <a:xfrm>
            <a:off x="9077838" y="1265994"/>
            <a:ext cx="320560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a mixed-mode, </a:t>
            </a:r>
            <a:r>
              <a:rPr lang="en-US" b="1" i="0" dirty="0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W</a:t>
            </a:r>
            <a:r>
              <a:rPr lang="en-US" b="0" i="0" dirty="0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eak </a:t>
            </a:r>
            <a:r>
              <a:rPr lang="en-US" b="1" i="0" dirty="0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nion-</a:t>
            </a:r>
            <a:r>
              <a:rPr lang="en-US" b="0" i="0" dirty="0" err="1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e</a:t>
            </a:r>
            <a:r>
              <a:rPr lang="en-US" b="1" i="0" dirty="0" err="1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X</a:t>
            </a:r>
            <a:r>
              <a:rPr lang="en-US" b="0" i="0" dirty="0" err="1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change</a:t>
            </a:r>
            <a:r>
              <a:rPr lang="en-US" b="0" i="0" dirty="0">
                <a:solidFill>
                  <a:srgbClr val="2D3439"/>
                </a:solidFill>
                <a:effectLst/>
                <a:latin typeface="Calibri (Body)"/>
                <a:cs typeface="Times New Roman" panose="02020603050405020304" pitchFamily="18" charset="0"/>
              </a:rPr>
              <a:t>, reversed-phase, water-wettable polymer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D3439"/>
                </a:solidFill>
                <a:latin typeface="Calibri (Body)"/>
                <a:cs typeface="Times New Roman" panose="02020603050405020304" pitchFamily="18" charset="0"/>
              </a:rPr>
              <a:t>500 mg, 6 cc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472E5-B77A-017D-F5EA-383C015DB999}"/>
              </a:ext>
            </a:extLst>
          </p:cNvPr>
          <p:cNvSpPr txBox="1"/>
          <p:nvPr/>
        </p:nvSpPr>
        <p:spPr>
          <a:xfrm>
            <a:off x="155289" y="6181344"/>
            <a:ext cx="11701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70C0"/>
                </a:solidFill>
                <a:effectLst/>
                <a:latin typeface="Calibri (Body)"/>
              </a:rPr>
              <a:t>Lee, Y. M. et al. (2020). Concentration and distribution of per-and polyfluoroalkyl substances (PFAS) in the Asan Lake area of South Korea. </a:t>
            </a:r>
            <a:r>
              <a:rPr lang="en-US" sz="1400" b="0" i="1" dirty="0">
                <a:solidFill>
                  <a:srgbClr val="0070C0"/>
                </a:solidFill>
                <a:effectLst/>
                <a:latin typeface="Calibri (Body)"/>
              </a:rPr>
              <a:t>Journal of hazardous materials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Calibri (Body)"/>
              </a:rPr>
              <a:t>, </a:t>
            </a:r>
            <a:r>
              <a:rPr lang="en-US" sz="1400" b="0" i="1" dirty="0">
                <a:solidFill>
                  <a:srgbClr val="0070C0"/>
                </a:solidFill>
                <a:effectLst/>
                <a:latin typeface="Calibri (Body)"/>
              </a:rPr>
              <a:t>381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Calibri (Body)"/>
              </a:rPr>
              <a:t>, 120909.</a:t>
            </a:r>
            <a:endParaRPr lang="en-US" sz="1400" dirty="0">
              <a:solidFill>
                <a:srgbClr val="0070C0"/>
              </a:solidFill>
              <a:latin typeface="Calibri (Body)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DCA2F-4C9A-8527-6C1D-B649CDEFE0E7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Solid Phase Extraction (SPE) Procedure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1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2BCD8F-1162-5F05-EF67-9A529B52BDB6}"/>
              </a:ext>
            </a:extLst>
          </p:cNvPr>
          <p:cNvGrpSpPr/>
          <p:nvPr/>
        </p:nvGrpSpPr>
        <p:grpSpPr>
          <a:xfrm>
            <a:off x="106111" y="1693288"/>
            <a:ext cx="12085889" cy="4375240"/>
            <a:chOff x="117987" y="1746927"/>
            <a:chExt cx="12085889" cy="4375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AB6DD3-7D4E-A282-8579-0198943C3736}"/>
                </a:ext>
              </a:extLst>
            </p:cNvPr>
            <p:cNvSpPr/>
            <p:nvPr/>
          </p:nvSpPr>
          <p:spPr>
            <a:xfrm>
              <a:off x="117987" y="3736819"/>
              <a:ext cx="3418566" cy="6801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500 </a:t>
              </a:r>
              <a:r>
                <a:rPr lang="en-US" dirty="0">
                  <a:cs typeface="Times New Roman" panose="02020603050405020304" pitchFamily="18" charset="0"/>
                </a:rPr>
                <a:t>µL of PFAS or </a:t>
              </a:r>
              <a:r>
                <a:rPr lang="en-US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fluoride</a:t>
              </a:r>
              <a:r>
                <a:rPr lang="en-US" dirty="0">
                  <a:cs typeface="Times New Roman" panose="02020603050405020304" pitchFamily="18" charset="0"/>
                </a:rPr>
                <a:t> std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1.0 mL of 20% w/v SBP in diethyl ether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803C9F-A36D-023F-51CE-D755CADDD87C}"/>
                </a:ext>
              </a:extLst>
            </p:cNvPr>
            <p:cNvSpPr/>
            <p:nvPr/>
          </p:nvSpPr>
          <p:spPr>
            <a:xfrm>
              <a:off x="494311" y="2161649"/>
              <a:ext cx="765452" cy="133921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493246-34F8-FBE0-206C-67499EB5C814}"/>
                </a:ext>
              </a:extLst>
            </p:cNvPr>
            <p:cNvSpPr/>
            <p:nvPr/>
          </p:nvSpPr>
          <p:spPr>
            <a:xfrm>
              <a:off x="424782" y="1746927"/>
              <a:ext cx="904510" cy="393906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11564-11D5-B6F0-5CEB-8E7A962029CA}"/>
                </a:ext>
              </a:extLst>
            </p:cNvPr>
            <p:cNvSpPr/>
            <p:nvPr/>
          </p:nvSpPr>
          <p:spPr>
            <a:xfrm>
              <a:off x="494311" y="3131527"/>
              <a:ext cx="765452" cy="369332"/>
            </a:xfrm>
            <a:prstGeom prst="rect">
              <a:avLst/>
            </a:prstGeom>
            <a:pattFill prst="dashHorz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D3F9A4-A6CF-F639-45E2-D920DA0D21B9}"/>
                </a:ext>
              </a:extLst>
            </p:cNvPr>
            <p:cNvSpPr/>
            <p:nvPr/>
          </p:nvSpPr>
          <p:spPr>
            <a:xfrm>
              <a:off x="876081" y="3351478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C4124C-69ED-D49B-AB47-8FE65FD53A2B}"/>
                </a:ext>
              </a:extLst>
            </p:cNvPr>
            <p:cNvSpPr/>
            <p:nvPr/>
          </p:nvSpPr>
          <p:spPr>
            <a:xfrm>
              <a:off x="533841" y="3345274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F8D59-7829-7359-B835-1CB796ADB16F}"/>
                </a:ext>
              </a:extLst>
            </p:cNvPr>
            <p:cNvSpPr/>
            <p:nvPr/>
          </p:nvSpPr>
          <p:spPr>
            <a:xfrm>
              <a:off x="564321" y="3182714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B5872A2-6B5E-F1C1-1088-8B20F33B36CE}"/>
                </a:ext>
              </a:extLst>
            </p:cNvPr>
            <p:cNvSpPr/>
            <p:nvPr/>
          </p:nvSpPr>
          <p:spPr>
            <a:xfrm>
              <a:off x="916721" y="3201403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6" name="Right Arrow 37">
              <a:extLst>
                <a:ext uri="{FF2B5EF4-FFF2-40B4-BE49-F238E27FC236}">
                  <a16:creationId xmlns:a16="http://schemas.microsoft.com/office/drawing/2014/main" id="{0088C215-4ECB-D664-8BD3-6FEF02E747B7}"/>
                </a:ext>
              </a:extLst>
            </p:cNvPr>
            <p:cNvSpPr/>
            <p:nvPr/>
          </p:nvSpPr>
          <p:spPr>
            <a:xfrm>
              <a:off x="1335405" y="3228086"/>
              <a:ext cx="2272283" cy="12821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7541426D-CF07-D1DA-1769-369C84B9E828}"/>
                </a:ext>
              </a:extLst>
            </p:cNvPr>
            <p:cNvSpPr/>
            <p:nvPr/>
          </p:nvSpPr>
          <p:spPr>
            <a:xfrm>
              <a:off x="609235" y="3182714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B4085A6D-C2D2-CD2A-14F6-7757B657CA08}"/>
                </a:ext>
              </a:extLst>
            </p:cNvPr>
            <p:cNvSpPr/>
            <p:nvPr/>
          </p:nvSpPr>
          <p:spPr>
            <a:xfrm>
              <a:off x="591858" y="3351478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704352F5-0294-0E1A-6DF5-248506010204}"/>
                </a:ext>
              </a:extLst>
            </p:cNvPr>
            <p:cNvSpPr/>
            <p:nvPr/>
          </p:nvSpPr>
          <p:spPr>
            <a:xfrm>
              <a:off x="968584" y="3199329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A88FF434-1AC6-78C3-8084-16C2A45E963C}"/>
                </a:ext>
              </a:extLst>
            </p:cNvPr>
            <p:cNvSpPr/>
            <p:nvPr/>
          </p:nvSpPr>
          <p:spPr>
            <a:xfrm>
              <a:off x="937041" y="3356298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B30CB9-4E92-6524-6615-9FEB3A9B766D}"/>
                </a:ext>
              </a:extLst>
            </p:cNvPr>
            <p:cNvSpPr txBox="1"/>
            <p:nvPr/>
          </p:nvSpPr>
          <p:spPr>
            <a:xfrm>
              <a:off x="1314054" y="2464268"/>
              <a:ext cx="24661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Vortex for 1 min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>
                  <a:cs typeface="Times New Roman" panose="02020603050405020304" pitchFamily="18" charset="0"/>
                </a:rPr>
                <a:t>Let stand for 30 min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055E7-4089-D79C-6526-3C4F9E9937BE}"/>
                </a:ext>
              </a:extLst>
            </p:cNvPr>
            <p:cNvSpPr/>
            <p:nvPr/>
          </p:nvSpPr>
          <p:spPr>
            <a:xfrm>
              <a:off x="3729035" y="2161649"/>
              <a:ext cx="765452" cy="133921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0AF55C-ECB9-968C-87EC-B0652297BE05}"/>
                </a:ext>
              </a:extLst>
            </p:cNvPr>
            <p:cNvSpPr/>
            <p:nvPr/>
          </p:nvSpPr>
          <p:spPr>
            <a:xfrm>
              <a:off x="3659506" y="1746927"/>
              <a:ext cx="904510" cy="393906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DB9812-DC59-B432-02ED-5F91E52152EB}"/>
                </a:ext>
              </a:extLst>
            </p:cNvPr>
            <p:cNvSpPr/>
            <p:nvPr/>
          </p:nvSpPr>
          <p:spPr>
            <a:xfrm>
              <a:off x="3729035" y="2854528"/>
              <a:ext cx="765452" cy="646331"/>
            </a:xfrm>
            <a:prstGeom prst="rect">
              <a:avLst/>
            </a:prstGeom>
            <a:pattFill prst="dashHorz">
              <a:fgClr>
                <a:srgbClr val="00B0F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545350-D915-FF16-CF0F-A5A5834BB54F}"/>
                </a:ext>
              </a:extLst>
            </p:cNvPr>
            <p:cNvSpPr/>
            <p:nvPr/>
          </p:nvSpPr>
          <p:spPr>
            <a:xfrm>
              <a:off x="4134000" y="3360353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9CC93E-DB22-4C34-DF05-FC0B5FB08E0E}"/>
                </a:ext>
              </a:extLst>
            </p:cNvPr>
            <p:cNvSpPr/>
            <p:nvPr/>
          </p:nvSpPr>
          <p:spPr>
            <a:xfrm>
              <a:off x="3768565" y="3345274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F2DA621-76A6-8E78-2239-E25B15A41509}"/>
                </a:ext>
              </a:extLst>
            </p:cNvPr>
            <p:cNvSpPr/>
            <p:nvPr/>
          </p:nvSpPr>
          <p:spPr>
            <a:xfrm>
              <a:off x="3964480" y="3102024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55B4FA-620C-29A0-44C8-F7B74242C3B6}"/>
                </a:ext>
              </a:extLst>
            </p:cNvPr>
            <p:cNvSpPr/>
            <p:nvPr/>
          </p:nvSpPr>
          <p:spPr>
            <a:xfrm>
              <a:off x="4254165" y="3103848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466B4C-491F-50EE-3297-DB69F541F581}"/>
                </a:ext>
              </a:extLst>
            </p:cNvPr>
            <p:cNvSpPr txBox="1"/>
            <p:nvPr/>
          </p:nvSpPr>
          <p:spPr>
            <a:xfrm>
              <a:off x="3475371" y="3677405"/>
              <a:ext cx="25884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cs typeface="Times New Roman" panose="02020603050405020304" pitchFamily="18" charset="0"/>
                </a:rPr>
                <a:t>2.00 mL of DIW added</a:t>
              </a:r>
              <a:endParaRPr lang="en-KR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97C887-998E-2E04-6485-5FCB1F168656}"/>
                </a:ext>
              </a:extLst>
            </p:cNvPr>
            <p:cNvSpPr/>
            <p:nvPr/>
          </p:nvSpPr>
          <p:spPr>
            <a:xfrm>
              <a:off x="3728079" y="2485248"/>
              <a:ext cx="765452" cy="369332"/>
            </a:xfrm>
            <a:prstGeom prst="rect">
              <a:avLst/>
            </a:prstGeom>
            <a:pattFill prst="dashHorz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0A51C166-3928-E9EF-A373-BC00B8CCABD7}"/>
                </a:ext>
              </a:extLst>
            </p:cNvPr>
            <p:cNvSpPr/>
            <p:nvPr/>
          </p:nvSpPr>
          <p:spPr>
            <a:xfrm>
              <a:off x="3846834" y="2524845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DC7F83C9-8AF0-4060-88FF-C073EE384327}"/>
                </a:ext>
              </a:extLst>
            </p:cNvPr>
            <p:cNvSpPr/>
            <p:nvPr/>
          </p:nvSpPr>
          <p:spPr>
            <a:xfrm>
              <a:off x="3829457" y="2693609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4A6EC03E-04B0-79BA-C368-84F5C8FC947A}"/>
                </a:ext>
              </a:extLst>
            </p:cNvPr>
            <p:cNvSpPr/>
            <p:nvPr/>
          </p:nvSpPr>
          <p:spPr>
            <a:xfrm>
              <a:off x="4206183" y="2541460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1FD85230-D157-F8C3-B28D-CE6949860576}"/>
                </a:ext>
              </a:extLst>
            </p:cNvPr>
            <p:cNvSpPr/>
            <p:nvPr/>
          </p:nvSpPr>
          <p:spPr>
            <a:xfrm>
              <a:off x="4174640" y="2698429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5" name="Right Arrow 75">
              <a:extLst>
                <a:ext uri="{FF2B5EF4-FFF2-40B4-BE49-F238E27FC236}">
                  <a16:creationId xmlns:a16="http://schemas.microsoft.com/office/drawing/2014/main" id="{DA310268-7A8D-61D2-4E4E-FD0254B9A7C6}"/>
                </a:ext>
              </a:extLst>
            </p:cNvPr>
            <p:cNvSpPr/>
            <p:nvPr/>
          </p:nvSpPr>
          <p:spPr>
            <a:xfrm>
              <a:off x="4612007" y="3219501"/>
              <a:ext cx="2272283" cy="12821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05A01C-89CE-74A8-2DE1-79BD7D81E9DB}"/>
                </a:ext>
              </a:extLst>
            </p:cNvPr>
            <p:cNvSpPr txBox="1"/>
            <p:nvPr/>
          </p:nvSpPr>
          <p:spPr>
            <a:xfrm>
              <a:off x="4613162" y="2436264"/>
              <a:ext cx="24661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Vortex for </a:t>
              </a:r>
              <a:r>
                <a:rPr lang="en-US" dirty="0">
                  <a:cs typeface="Times New Roman" panose="02020603050405020304" pitchFamily="18" charset="0"/>
                </a:rPr>
                <a:t>15</a:t>
              </a:r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min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>
                  <a:cs typeface="Times New Roman" panose="02020603050405020304" pitchFamily="18" charset="0"/>
                </a:rPr>
                <a:t>Discard the organic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23D428-E7FF-E775-999D-16CEFBD808F8}"/>
                </a:ext>
              </a:extLst>
            </p:cNvPr>
            <p:cNvSpPr/>
            <p:nvPr/>
          </p:nvSpPr>
          <p:spPr>
            <a:xfrm>
              <a:off x="7032640" y="2161649"/>
              <a:ext cx="765452" cy="133921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6029F4F-7DF0-30A4-A299-556C49A86C01}"/>
                </a:ext>
              </a:extLst>
            </p:cNvPr>
            <p:cNvSpPr/>
            <p:nvPr/>
          </p:nvSpPr>
          <p:spPr>
            <a:xfrm>
              <a:off x="6963111" y="1746927"/>
              <a:ext cx="904510" cy="393906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7B8E3C-EA46-9805-CCCA-36C0F33CD6E2}"/>
                </a:ext>
              </a:extLst>
            </p:cNvPr>
            <p:cNvSpPr/>
            <p:nvPr/>
          </p:nvSpPr>
          <p:spPr>
            <a:xfrm>
              <a:off x="7032640" y="2854528"/>
              <a:ext cx="765452" cy="646331"/>
            </a:xfrm>
            <a:prstGeom prst="rect">
              <a:avLst/>
            </a:prstGeom>
            <a:pattFill prst="dashHorz">
              <a:fgClr>
                <a:srgbClr val="00B0F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ACFD08D-9C77-1D2C-9DBC-73C04F5C58FB}"/>
                </a:ext>
              </a:extLst>
            </p:cNvPr>
            <p:cNvSpPr/>
            <p:nvPr/>
          </p:nvSpPr>
          <p:spPr>
            <a:xfrm>
              <a:off x="7437605" y="3360353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639939-D5A0-49E8-EC83-2C848DC85881}"/>
                </a:ext>
              </a:extLst>
            </p:cNvPr>
            <p:cNvSpPr/>
            <p:nvPr/>
          </p:nvSpPr>
          <p:spPr>
            <a:xfrm>
              <a:off x="7072170" y="3345274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46D6693-3E3B-68C8-82B0-9D1EFD125F7C}"/>
                </a:ext>
              </a:extLst>
            </p:cNvPr>
            <p:cNvSpPr/>
            <p:nvPr/>
          </p:nvSpPr>
          <p:spPr>
            <a:xfrm>
              <a:off x="7268085" y="3102024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7E0D30-1915-9740-4BB5-F56D5D789E97}"/>
                </a:ext>
              </a:extLst>
            </p:cNvPr>
            <p:cNvSpPr/>
            <p:nvPr/>
          </p:nvSpPr>
          <p:spPr>
            <a:xfrm>
              <a:off x="7557770" y="3103848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7BDC32-5297-CDAE-A79E-471F26EEA1AD}"/>
                </a:ext>
              </a:extLst>
            </p:cNvPr>
            <p:cNvSpPr/>
            <p:nvPr/>
          </p:nvSpPr>
          <p:spPr>
            <a:xfrm>
              <a:off x="7031684" y="2485248"/>
              <a:ext cx="765452" cy="369332"/>
            </a:xfrm>
            <a:prstGeom prst="rect">
              <a:avLst/>
            </a:prstGeom>
            <a:pattFill prst="dashHorz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5" name="Right Arrow 89">
              <a:extLst>
                <a:ext uri="{FF2B5EF4-FFF2-40B4-BE49-F238E27FC236}">
                  <a16:creationId xmlns:a16="http://schemas.microsoft.com/office/drawing/2014/main" id="{0717ACF0-312D-9219-5E96-5207CF159C99}"/>
                </a:ext>
              </a:extLst>
            </p:cNvPr>
            <p:cNvSpPr/>
            <p:nvPr/>
          </p:nvSpPr>
          <p:spPr>
            <a:xfrm>
              <a:off x="8057986" y="3177977"/>
              <a:ext cx="2272283" cy="12821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B9A91-5F12-25F6-1063-62F462914824}"/>
                </a:ext>
              </a:extLst>
            </p:cNvPr>
            <p:cNvSpPr txBox="1"/>
            <p:nvPr/>
          </p:nvSpPr>
          <p:spPr>
            <a:xfrm>
              <a:off x="7912974" y="1902475"/>
              <a:ext cx="28234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Wash the aqueous once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>
                  <a:cs typeface="Times New Roman" panose="02020603050405020304" pitchFamily="18" charset="0"/>
                </a:rPr>
                <a:t>Collect the aqueous phase for derivatization reaction with </a:t>
              </a:r>
              <a:r>
                <a:rPr lang="en-US" dirty="0" err="1">
                  <a:cs typeface="Times New Roman" panose="02020603050405020304" pitchFamily="18" charset="0"/>
                </a:rPr>
                <a:t>TPSiOH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178440-E5FA-CA2C-2B93-42A9A2483724}"/>
                </a:ext>
              </a:extLst>
            </p:cNvPr>
            <p:cNvSpPr txBox="1"/>
            <p:nvPr/>
          </p:nvSpPr>
          <p:spPr>
            <a:xfrm>
              <a:off x="6641180" y="3668387"/>
              <a:ext cx="25884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cs typeface="Times New Roman" panose="02020603050405020304" pitchFamily="18" charset="0"/>
                </a:rPr>
                <a:t>1.00 mL of diethyl ether added</a:t>
              </a:r>
              <a:endParaRPr lang="en-KR" dirty="0"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 descr="Text&#10;&#10;Description automatically generated">
              <a:extLst>
                <a:ext uri="{FF2B5EF4-FFF2-40B4-BE49-F238E27FC236}">
                  <a16:creationId xmlns:a16="http://schemas.microsoft.com/office/drawing/2014/main" id="{B8963E9A-1D45-74BF-5E7C-40DB1B2CE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1215" y="2401084"/>
              <a:ext cx="1281622" cy="133573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0A2462-06CE-9A91-52E1-089FC0DE2A6B}"/>
                </a:ext>
              </a:extLst>
            </p:cNvPr>
            <p:cNvSpPr txBox="1"/>
            <p:nvPr/>
          </p:nvSpPr>
          <p:spPr>
            <a:xfrm>
              <a:off x="10017392" y="3743068"/>
              <a:ext cx="21864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cs typeface="Times New Roman" panose="02020603050405020304" pitchFamily="18" charset="0"/>
                </a:rPr>
                <a:t>HPLC-DAD(UV) measurement</a:t>
              </a:r>
              <a:endParaRPr lang="en-KR" dirty="0">
                <a:cs typeface="Times New Roman" panose="020206030504050203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3475DC1-0A32-111A-3AB1-3E64F3CA49FF}"/>
                </a:ext>
              </a:extLst>
            </p:cNvPr>
            <p:cNvSpPr/>
            <p:nvPr/>
          </p:nvSpPr>
          <p:spPr>
            <a:xfrm>
              <a:off x="254391" y="4727882"/>
              <a:ext cx="81280" cy="907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51" name="Diamond 50">
              <a:extLst>
                <a:ext uri="{FF2B5EF4-FFF2-40B4-BE49-F238E27FC236}">
                  <a16:creationId xmlns:a16="http://schemas.microsoft.com/office/drawing/2014/main" id="{79FED078-ADFA-EA7B-9A0C-167A9B7454DE}"/>
                </a:ext>
              </a:extLst>
            </p:cNvPr>
            <p:cNvSpPr/>
            <p:nvPr/>
          </p:nvSpPr>
          <p:spPr>
            <a:xfrm>
              <a:off x="1725617" y="4703821"/>
              <a:ext cx="198926" cy="104356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A61A4E-3F1A-5D66-32FC-A0A178580A39}"/>
                </a:ext>
              </a:extLst>
            </p:cNvPr>
            <p:cNvSpPr txBox="1"/>
            <p:nvPr/>
          </p:nvSpPr>
          <p:spPr>
            <a:xfrm>
              <a:off x="377923" y="4571333"/>
              <a:ext cx="9781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cs typeface="Times New Roman" panose="02020603050405020304" pitchFamily="18" charset="0"/>
                </a:rPr>
                <a:t>fluoride </a:t>
              </a:r>
              <a:endParaRPr lang="en-KR" i="1"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934D17-6E27-B053-7E64-7C935A3178A1}"/>
                </a:ext>
              </a:extLst>
            </p:cNvPr>
            <p:cNvSpPr txBox="1"/>
            <p:nvPr/>
          </p:nvSpPr>
          <p:spPr>
            <a:xfrm>
              <a:off x="1953755" y="4566711"/>
              <a:ext cx="16700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cs typeface="Times New Roman" panose="02020603050405020304" pitchFamily="18" charset="0"/>
                </a:rPr>
                <a:t>organic chain</a:t>
              </a:r>
              <a:endParaRPr lang="en-KR" i="1">
                <a:cs typeface="Times New Roman" panose="02020603050405020304" pitchFamily="18" charset="0"/>
              </a:endParaRPr>
            </a:p>
          </p:txBody>
        </p:sp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936AF12B-A2BE-3895-D383-22C08BFE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531" y="4311446"/>
              <a:ext cx="3885326" cy="181072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FC3C9B-0A21-315E-0AB7-E2CB12336FA5}"/>
                </a:ext>
              </a:extLst>
            </p:cNvPr>
            <p:cNvSpPr txBox="1"/>
            <p:nvPr/>
          </p:nvSpPr>
          <p:spPr>
            <a:xfrm>
              <a:off x="249125" y="4913217"/>
              <a:ext cx="28115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cs typeface="Times New Roman" panose="02020603050405020304" pitchFamily="18" charset="0"/>
                </a:rPr>
                <a:t>std: standard solution</a:t>
              </a:r>
            </a:p>
            <a:p>
              <a:r>
                <a:rPr lang="en-US" i="1" dirty="0">
                  <a:cs typeface="Times New Roman" panose="02020603050405020304" pitchFamily="18" charset="0"/>
                </a:rPr>
                <a:t>DIW: deionized water</a:t>
              </a:r>
              <a:endParaRPr lang="en-KR" i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6DC77C4-F2DC-25B2-BBE0-2F556AE17A28}"/>
              </a:ext>
            </a:extLst>
          </p:cNvPr>
          <p:cNvSpPr txBox="1"/>
          <p:nvPr/>
        </p:nvSpPr>
        <p:spPr>
          <a:xfrm>
            <a:off x="2733094" y="6012523"/>
            <a:ext cx="7585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cs typeface="Times New Roman" panose="02020603050405020304" pitchFamily="18" charset="0"/>
              </a:rPr>
              <a:t>Defluorination Procedure between PFAS and SBP.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35E21-46D4-8341-8814-8A2F6D7A3567}"/>
              </a:ext>
            </a:extLst>
          </p:cNvPr>
          <p:cNvSpPr/>
          <p:nvPr/>
        </p:nvSpPr>
        <p:spPr>
          <a:xfrm>
            <a:off x="597359" y="8396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90C2A-78DF-2A4C-8E6B-B5E2D1CC9D05}"/>
              </a:ext>
            </a:extLst>
          </p:cNvPr>
          <p:cNvSpPr/>
          <p:nvPr/>
        </p:nvSpPr>
        <p:spPr>
          <a:xfrm>
            <a:off x="3818617" y="8389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6A85C-AE00-0FDD-693E-54028006042B}"/>
              </a:ext>
            </a:extLst>
          </p:cNvPr>
          <p:cNvSpPr/>
          <p:nvPr/>
        </p:nvSpPr>
        <p:spPr>
          <a:xfrm>
            <a:off x="7131919" y="8389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632DB69-9904-12D6-7E27-7A4DAB117839}"/>
              </a:ext>
            </a:extLst>
          </p:cNvPr>
          <p:cNvSpPr/>
          <p:nvPr/>
        </p:nvSpPr>
        <p:spPr>
          <a:xfrm>
            <a:off x="10994334" y="8389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86DCB7-84AA-EDD1-16B1-0BEE4A207D30}"/>
              </a:ext>
            </a:extLst>
          </p:cNvPr>
          <p:cNvSpPr/>
          <p:nvPr/>
        </p:nvSpPr>
        <p:spPr>
          <a:xfrm>
            <a:off x="0" y="0"/>
            <a:ext cx="12192000" cy="62448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Defluorination Reaction by Sodium Biphenyl (SBP)</a:t>
            </a:r>
          </a:p>
        </p:txBody>
      </p:sp>
    </p:spTree>
    <p:extLst>
      <p:ext uri="{BB962C8B-B14F-4D97-AF65-F5344CB8AC3E}">
        <p14:creationId xmlns:p14="http://schemas.microsoft.com/office/powerpoint/2010/main" val="53674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3969-B7AC-A0C8-9838-B4636014A224}"/>
              </a:ext>
            </a:extLst>
          </p:cNvPr>
          <p:cNvSpPr txBox="1"/>
          <p:nvPr/>
        </p:nvSpPr>
        <p:spPr>
          <a:xfrm>
            <a:off x="4221677" y="1105211"/>
            <a:ext cx="7708639" cy="30785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 free fluoride obtained from the defluorination reactions by SBP was further derivatized with triphenyl silanol (</a:t>
            </a:r>
            <a:r>
              <a:rPr lang="en-US" sz="2200" dirty="0" err="1"/>
              <a:t>TPSiOH</a:t>
            </a:r>
            <a:r>
              <a:rPr lang="en-US" sz="2200" dirty="0"/>
              <a:t>) for the analysis on the HPLC-DAD.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Reaction scheme: </a:t>
            </a:r>
          </a:p>
          <a:p>
            <a:pPr algn="ctr">
              <a:lnSpc>
                <a:spcPct val="150000"/>
              </a:lnSpc>
            </a:pP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vi-VN" altLang="ko-KR" sz="2200" b="1" baseline="-25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SiOH  +  H</a:t>
            </a:r>
            <a:r>
              <a:rPr lang="vi-VN" altLang="ko-KR" sz="2200" b="1" baseline="30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+  F</a:t>
            </a:r>
            <a:r>
              <a:rPr lang="vi-VN" altLang="ko-KR" sz="2200" b="1" baseline="30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R</a:t>
            </a:r>
            <a:r>
              <a:rPr lang="vi-VN" altLang="ko-KR" sz="2200" b="1" baseline="-25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SiF  +  2H</a:t>
            </a:r>
            <a:r>
              <a:rPr lang="vi-VN" altLang="ko-KR" sz="2200" b="1" baseline="-25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altLang="ko-KR" sz="2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O, R = phenyl group</a:t>
            </a:r>
            <a:r>
              <a:rPr lang="en-US" altLang="ko-KR" sz="2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ko-KR" sz="2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200" dirty="0"/>
              <a:t>Optimized reaction conditions were applied.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1FA6D0-7DD7-D60D-085B-D53D3743D556}"/>
              </a:ext>
            </a:extLst>
          </p:cNvPr>
          <p:cNvGrpSpPr/>
          <p:nvPr/>
        </p:nvGrpSpPr>
        <p:grpSpPr>
          <a:xfrm>
            <a:off x="445768" y="1187407"/>
            <a:ext cx="1020726" cy="4160874"/>
            <a:chOff x="490587" y="1396823"/>
            <a:chExt cx="1020726" cy="41608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917EDD-1A1B-847A-7F2A-DC8BBEAAF937}"/>
                </a:ext>
              </a:extLst>
            </p:cNvPr>
            <p:cNvGrpSpPr/>
            <p:nvPr/>
          </p:nvGrpSpPr>
          <p:grpSpPr>
            <a:xfrm>
              <a:off x="490587" y="1396823"/>
              <a:ext cx="1020726" cy="4160874"/>
              <a:chOff x="6713997" y="1164507"/>
              <a:chExt cx="1020726" cy="416087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6A83619-2B8E-CCCD-6A35-854EAA858271}"/>
                  </a:ext>
                </a:extLst>
              </p:cNvPr>
              <p:cNvGrpSpPr/>
              <p:nvPr/>
            </p:nvGrpSpPr>
            <p:grpSpPr>
              <a:xfrm>
                <a:off x="6713997" y="1164507"/>
                <a:ext cx="1020726" cy="4160874"/>
                <a:chOff x="542260" y="1711842"/>
                <a:chExt cx="1020726" cy="416087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74E3D5A-0D2D-C40F-AC0E-83F60BF484AC}"/>
                    </a:ext>
                  </a:extLst>
                </p:cNvPr>
                <p:cNvGrpSpPr/>
                <p:nvPr/>
              </p:nvGrpSpPr>
              <p:grpSpPr>
                <a:xfrm>
                  <a:off x="622006" y="2161953"/>
                  <a:ext cx="850606" cy="3710763"/>
                  <a:chOff x="845290" y="1991832"/>
                  <a:chExt cx="850606" cy="3710763"/>
                </a:xfrm>
              </p:grpSpPr>
              <p:sp>
                <p:nvSpPr>
                  <p:cNvPr id="15" name="Flowchart: Off-page Connector 14">
                    <a:extLst>
                      <a:ext uri="{FF2B5EF4-FFF2-40B4-BE49-F238E27FC236}">
                        <a16:creationId xmlns:a16="http://schemas.microsoft.com/office/drawing/2014/main" id="{5982A637-6529-0EA6-1342-7999C63D5A71}"/>
                      </a:ext>
                    </a:extLst>
                  </p:cNvPr>
                  <p:cNvSpPr/>
                  <p:nvPr/>
                </p:nvSpPr>
                <p:spPr>
                  <a:xfrm>
                    <a:off x="845290" y="1991832"/>
                    <a:ext cx="850605" cy="3710763"/>
                  </a:xfrm>
                  <a:prstGeom prst="flowChartOffpageConnector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Isosceles Triangle 15">
                    <a:extLst>
                      <a:ext uri="{FF2B5EF4-FFF2-40B4-BE49-F238E27FC236}">
                        <a16:creationId xmlns:a16="http://schemas.microsoft.com/office/drawing/2014/main" id="{21DFDB09-1B1B-B8F1-0EA5-37F420B421E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45290" y="4901609"/>
                    <a:ext cx="850606" cy="800986"/>
                  </a:xfrm>
                  <a:prstGeom prst="triangle">
                    <a:avLst/>
                  </a:prstGeom>
                  <a:pattFill prst="dashHorz">
                    <a:fgClr>
                      <a:srgbClr val="00B0F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C1C96B7-2A4C-9F0F-08E2-CD60C725C15A}"/>
                      </a:ext>
                    </a:extLst>
                  </p:cNvPr>
                  <p:cNvSpPr/>
                  <p:nvPr/>
                </p:nvSpPr>
                <p:spPr>
                  <a:xfrm>
                    <a:off x="861234" y="4094426"/>
                    <a:ext cx="813395" cy="807183"/>
                  </a:xfrm>
                  <a:prstGeom prst="rect">
                    <a:avLst/>
                  </a:prstGeom>
                  <a:pattFill prst="dashHorz">
                    <a:fgClr>
                      <a:srgbClr val="00B0F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A480185-702A-B159-AE1F-6375B9AEF2FC}"/>
                    </a:ext>
                  </a:extLst>
                </p:cNvPr>
                <p:cNvSpPr/>
                <p:nvPr/>
              </p:nvSpPr>
              <p:spPr>
                <a:xfrm>
                  <a:off x="542260" y="1711842"/>
                  <a:ext cx="1020726" cy="450111"/>
                </a:xfrm>
                <a:prstGeom prst="rect">
                  <a:avLst/>
                </a:prstGeom>
                <a:pattFill prst="dkVert">
                  <a:fgClr>
                    <a:srgbClr val="00B050"/>
                  </a:fgClr>
                  <a:bgClr>
                    <a:schemeClr val="bg1"/>
                  </a:bgClr>
                </a:patt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BCE6D9-69E3-374F-31C5-4C331A6EBE39}"/>
                  </a:ext>
                </a:extLst>
              </p:cNvPr>
              <p:cNvSpPr/>
              <p:nvPr/>
            </p:nvSpPr>
            <p:spPr>
              <a:xfrm>
                <a:off x="6805553" y="3335004"/>
                <a:ext cx="813395" cy="446249"/>
              </a:xfrm>
              <a:prstGeom prst="rect">
                <a:avLst/>
              </a:prstGeom>
              <a:pattFill prst="dashHorz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B1E89A-FE0E-81EA-D96D-8B1245E28B12}"/>
                </a:ext>
              </a:extLst>
            </p:cNvPr>
            <p:cNvSpPr txBox="1"/>
            <p:nvPr/>
          </p:nvSpPr>
          <p:spPr>
            <a:xfrm>
              <a:off x="614630" y="2004938"/>
              <a:ext cx="8133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cs typeface="Times New Roman" panose="02020603050405020304" pitchFamily="18" charset="0"/>
                </a:rPr>
                <a:t>15 mL </a:t>
              </a:r>
              <a:endParaRPr lang="en-US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E88E24-98FD-E0E0-C463-39EA616A33F7}"/>
              </a:ext>
            </a:extLst>
          </p:cNvPr>
          <p:cNvSpPr txBox="1"/>
          <p:nvPr/>
        </p:nvSpPr>
        <p:spPr>
          <a:xfrm>
            <a:off x="1137184" y="3910559"/>
            <a:ext cx="3724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2.0 mL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sz="20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–</a:t>
            </a:r>
            <a:r>
              <a:rPr lang="en-US" sz="2000" baseline="30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(*)</a:t>
            </a:r>
            <a:endParaRPr lang="en-US" sz="2000" baseline="300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2.0 mL conc. HClO</a:t>
            </a:r>
            <a:r>
              <a:rPr lang="en-US" sz="2000" baseline="-25000" dirty="0">
                <a:cs typeface="Times New Roman" panose="02020603050405020304" pitchFamily="18" charset="0"/>
              </a:rPr>
              <a:t>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rgbClr val="0066FF"/>
                </a:solidFill>
                <a:cs typeface="Times New Roman" panose="02020603050405020304" pitchFamily="18" charset="0"/>
              </a:rPr>
              <a:t>50 µL </a:t>
            </a:r>
            <a:r>
              <a:rPr lang="en-US" sz="2000" u="sng" dirty="0" err="1">
                <a:solidFill>
                  <a:srgbClr val="0066FF"/>
                </a:solidFill>
                <a:cs typeface="Times New Roman" panose="02020603050405020304" pitchFamily="18" charset="0"/>
              </a:rPr>
              <a:t>TPSiOH</a:t>
            </a:r>
            <a:r>
              <a:rPr lang="en-US" sz="2000" u="sng" dirty="0">
                <a:solidFill>
                  <a:srgbClr val="0066FF"/>
                </a:solidFill>
                <a:cs typeface="Times New Roman" panose="02020603050405020304" pitchFamily="18" charset="0"/>
              </a:rPr>
              <a:t> reagent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107F5-A931-382F-8324-3F4860ED57F4}"/>
              </a:ext>
            </a:extLst>
          </p:cNvPr>
          <p:cNvSpPr txBox="1"/>
          <p:nvPr/>
        </p:nvSpPr>
        <p:spPr>
          <a:xfrm>
            <a:off x="1137184" y="3403175"/>
            <a:ext cx="2720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anose="02020603050405020304" pitchFamily="18" charset="0"/>
              </a:rPr>
              <a:t>1.0 mL of heptane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169EC-300C-AC8D-00F2-F541C3BBD738}"/>
              </a:ext>
            </a:extLst>
          </p:cNvPr>
          <p:cNvSpPr txBox="1"/>
          <p:nvPr/>
        </p:nvSpPr>
        <p:spPr>
          <a:xfrm>
            <a:off x="0" y="5499386"/>
            <a:ext cx="43108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432FF"/>
                </a:solidFill>
                <a:cs typeface="Times New Roman" panose="02020603050405020304" pitchFamily="18" charset="0"/>
              </a:rPr>
              <a:t>Derivatization Reactions in a 15-mL Centrifuge Tube.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4364E5-3253-63B6-256F-D1B746830574}"/>
                  </a:ext>
                </a:extLst>
              </p:cNvPr>
              <p:cNvSpPr txBox="1"/>
              <p:nvPr/>
            </p:nvSpPr>
            <p:spPr>
              <a:xfrm>
                <a:off x="4221677" y="4439130"/>
                <a:ext cx="7708638" cy="68339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recovery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determined</m:t>
                            </m:r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theoretical</m:t>
                            </m:r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sz="2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4364E5-3253-63B6-256F-D1B746830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677" y="4439130"/>
                <a:ext cx="7708638" cy="683392"/>
              </a:xfrm>
              <a:prstGeom prst="rect">
                <a:avLst/>
              </a:prstGeom>
              <a:blipFill>
                <a:blip r:embed="rId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FC7C6-A30A-FED2-B1BC-B3B69543C012}"/>
                  </a:ext>
                </a:extLst>
              </p:cNvPr>
              <p:cNvSpPr txBox="1"/>
              <p:nvPr/>
            </p:nvSpPr>
            <p:spPr>
              <a:xfrm>
                <a:off x="4861793" y="5409104"/>
                <a:ext cx="6368262" cy="950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𝑡h𝑒𝑜𝑟𝑒𝑡𝑖𝑐𝑎𝑙</m:t>
                        </m:r>
                        <m:r>
                          <a:rPr lang="en-US" sz="1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𝑑𝑒𝑡𝑒𝑟𝑚𝑖𝑛𝑒𝑑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 is the total F concentration calculated based on the chemical structure of each PFAS and from the TOF assay, respectively.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FC7C6-A30A-FED2-B1BC-B3B69543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93" y="5409104"/>
                <a:ext cx="6368262" cy="950004"/>
              </a:xfrm>
              <a:prstGeom prst="rect">
                <a:avLst/>
              </a:prstGeom>
              <a:blipFill>
                <a:blip r:embed="rId3"/>
                <a:stretch>
                  <a:fillRect l="-199" t="-2632" r="-797" b="-92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310E86-CC84-911E-D1E0-BC0D32B91581}"/>
              </a:ext>
            </a:extLst>
          </p:cNvPr>
          <p:cNvSpPr/>
          <p:nvPr/>
        </p:nvSpPr>
        <p:spPr>
          <a:xfrm>
            <a:off x="0" y="0"/>
            <a:ext cx="12192000" cy="5738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Derivatization Reaction with Triphenyl Silanol (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TPSiOH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419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7E0981-0377-4CEB-316B-96C34D3D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18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C184C3B-F889-19E0-C353-46770F90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005" y="8535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2B513B-BDE9-7406-B9C0-2939E4371B30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F757EE-FBF7-F600-778D-D2E96900A9FD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F176D7-46FD-E5EB-89DF-2D09B9527F49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Application to Real PFAS-Containing Water Sample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D83641-5C63-16CF-4D05-4A7F0DA91B48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639D2F-8849-586A-549F-2D62184D93B2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altLang="ko-K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pic>
        <p:nvPicPr>
          <p:cNvPr id="10" name="Picture 9" descr="A comparison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BD5AC63A-6909-CA31-1C59-04EDB0F7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15" y="758514"/>
            <a:ext cx="8791369" cy="44125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D1B651-E0E2-3B69-11D6-E1C51287184C}"/>
              </a:ext>
            </a:extLst>
          </p:cNvPr>
          <p:cNvSpPr txBox="1"/>
          <p:nvPr/>
        </p:nvSpPr>
        <p:spPr>
          <a:xfrm>
            <a:off x="241299" y="5260247"/>
            <a:ext cx="11709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 concentrations of 33 specific PFAS in (a) industrial wastewater effluent (IW) and (b) river water (RW) samples analyzed by LC/MS, both without and with TOP (persulfate preoxidaiton). </a:t>
            </a:r>
            <a:r>
              <a:rPr lang="vi-VN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33 PFAS are: PFMOAA, PMPA, PFMOPrA, PFMOBA, PEPA, PFPrOPrA/HFPO-DA (“GenX”), ADONA, 9Cl-PF3ONS, 11Cl-PF3ONS, 4:2 FTS, 6:2 FTS, 8:2 FTS, PFBSA, PFHxSA, N-MeFOSAA, N-EtFOSAA, 6:2 diPAP, PFBA, PFPeA, PFHxA, PFHpA, PFOA, PFNA, PFDA, PFDoA, PFUdA, PFBS, PFPeS, PFHxS, PFHpS, PFOS, PFDS, and PFNS 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418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7E0981-0377-4CEB-316B-96C34D3D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19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C184C3B-F889-19E0-C353-46770F90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005" y="8535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2B513B-BDE9-7406-B9C0-2939E4371B30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F757EE-FBF7-F600-778D-D2E96900A9FD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F176D7-46FD-E5EB-89DF-2D09B9527F49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Application to Real PFAS-Containing Water Sample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D83641-5C63-16CF-4D05-4A7F0DA91B48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639D2F-8849-586A-549F-2D62184D93B2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altLang="ko-K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pic>
        <p:nvPicPr>
          <p:cNvPr id="5" name="Picture 4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0DFC0548-80D9-91A1-D0B4-7C32A594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1" y="1073787"/>
            <a:ext cx="10855144" cy="4056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86E267-A6AF-3AF0-6DF3-6A00744E587C}"/>
              </a:ext>
            </a:extLst>
          </p:cNvPr>
          <p:cNvSpPr txBox="1"/>
          <p:nvPr/>
        </p:nvSpPr>
        <p:spPr>
          <a:xfrm>
            <a:off x="596338" y="5646143"/>
            <a:ext cx="10855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Concentrations determined by LC/MS, SBP, CIC, and MB assays, both without and with TOP for (a) IW and (b) RW samples. Only results with TOP are shown for the MB assay. All concentrations are expressed as </a:t>
            </a:r>
            <a:r>
              <a:rPr lang="vi-VN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vi-VN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gF/L. 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032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Main Findings in this Study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2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43C236B8-D02B-2A67-6E85-0CD6A5150DAD}"/>
              </a:ext>
            </a:extLst>
          </p:cNvPr>
          <p:cNvSpPr/>
          <p:nvPr/>
        </p:nvSpPr>
        <p:spPr>
          <a:xfrm>
            <a:off x="-260110" y="592199"/>
            <a:ext cx="4800551" cy="5783202"/>
          </a:xfrm>
          <a:prstGeom prst="arc">
            <a:avLst>
              <a:gd name="adj1" fmla="val 16289188"/>
              <a:gd name="adj2" fmla="val 5445836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0D47E8-7737-1CB8-91A2-8C2060BAE517}"/>
              </a:ext>
            </a:extLst>
          </p:cNvPr>
          <p:cNvGrpSpPr/>
          <p:nvPr/>
        </p:nvGrpSpPr>
        <p:grpSpPr>
          <a:xfrm>
            <a:off x="4800552" y="2132127"/>
            <a:ext cx="6867573" cy="780795"/>
            <a:chOff x="4745819" y="1491808"/>
            <a:chExt cx="6867573" cy="7807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AE4402-AF20-AEFD-21F6-BA84577E819D}"/>
                </a:ext>
              </a:extLst>
            </p:cNvPr>
            <p:cNvSpPr txBox="1"/>
            <p:nvPr/>
          </p:nvSpPr>
          <p:spPr>
            <a:xfrm>
              <a:off x="5703915" y="1645573"/>
              <a:ext cx="590947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b="1">
                  <a:cs typeface="Times New Roman" panose="02020603050405020304" pitchFamily="18" charset="0"/>
                </a:rPr>
                <a:t>MB Assay: A Semi-Quantification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D31273-B860-D144-6618-DC79AE595F57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4DC13B9-8B1F-4BF0-1EC7-34E510DB992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760C67-0608-9685-4CCC-D800206F1A36}"/>
                  </a:ext>
                </a:extLst>
              </p:cNvPr>
              <p:cNvSpPr txBox="1"/>
              <p:nvPr/>
            </p:nvSpPr>
            <p:spPr>
              <a:xfrm>
                <a:off x="5324330" y="1488363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08BCAD-8D91-DF26-5463-970543B8B8EE}"/>
              </a:ext>
            </a:extLst>
          </p:cNvPr>
          <p:cNvGrpSpPr/>
          <p:nvPr/>
        </p:nvGrpSpPr>
        <p:grpSpPr>
          <a:xfrm>
            <a:off x="4914595" y="3267901"/>
            <a:ext cx="7392009" cy="780795"/>
            <a:chOff x="4745819" y="1491808"/>
            <a:chExt cx="7392009" cy="7807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AFB686-EA99-1163-B8CC-3248158FDCE0}"/>
                </a:ext>
              </a:extLst>
            </p:cNvPr>
            <p:cNvSpPr txBox="1"/>
            <p:nvPr/>
          </p:nvSpPr>
          <p:spPr>
            <a:xfrm>
              <a:off x="5792566" y="1627502"/>
              <a:ext cx="634526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Overall Analytical Method Performance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F87AAA-B073-9FF0-68D6-B7B19287674F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68F0AAD-F619-79EC-ECC6-92B2F1FA3AA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D8EFF7-CFBC-8C71-0AD4-9E27B4C748E9}"/>
                  </a:ext>
                </a:extLst>
              </p:cNvPr>
              <p:cNvSpPr txBox="1"/>
              <p:nvPr/>
            </p:nvSpPr>
            <p:spPr>
              <a:xfrm>
                <a:off x="5324330" y="1488432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8" name="Freeform 33">
            <a:extLst>
              <a:ext uri="{FF2B5EF4-FFF2-40B4-BE49-F238E27FC236}">
                <a16:creationId xmlns:a16="http://schemas.microsoft.com/office/drawing/2014/main" id="{56C08C49-F944-BAC7-F6DD-FB39D2280350}"/>
              </a:ext>
            </a:extLst>
          </p:cNvPr>
          <p:cNvSpPr/>
          <p:nvPr/>
        </p:nvSpPr>
        <p:spPr>
          <a:xfrm>
            <a:off x="1" y="2252051"/>
            <a:ext cx="3437003" cy="2043502"/>
          </a:xfrm>
          <a:custGeom>
            <a:avLst/>
            <a:gdLst>
              <a:gd name="connsiteX0" fmla="*/ 0 w 3437003"/>
              <a:gd name="connsiteY0" fmla="*/ 0 h 2043502"/>
              <a:gd name="connsiteX1" fmla="*/ 2415252 w 3437003"/>
              <a:gd name="connsiteY1" fmla="*/ 0 h 2043502"/>
              <a:gd name="connsiteX2" fmla="*/ 3437003 w 3437003"/>
              <a:gd name="connsiteY2" fmla="*/ 1021751 h 2043502"/>
              <a:gd name="connsiteX3" fmla="*/ 3437002 w 3437003"/>
              <a:gd name="connsiteY3" fmla="*/ 1021751 h 2043502"/>
              <a:gd name="connsiteX4" fmla="*/ 2415251 w 3437003"/>
              <a:gd name="connsiteY4" fmla="*/ 2043502 h 2043502"/>
              <a:gd name="connsiteX5" fmla="*/ 0 w 3437003"/>
              <a:gd name="connsiteY5" fmla="*/ 2043501 h 20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003" h="2043502">
                <a:moveTo>
                  <a:pt x="0" y="0"/>
                </a:moveTo>
                <a:lnTo>
                  <a:pt x="2415252" y="0"/>
                </a:lnTo>
                <a:cubicBezTo>
                  <a:pt x="2979549" y="0"/>
                  <a:pt x="3437003" y="457454"/>
                  <a:pt x="3437003" y="1021751"/>
                </a:cubicBezTo>
                <a:lnTo>
                  <a:pt x="3437002" y="1021751"/>
                </a:lnTo>
                <a:cubicBezTo>
                  <a:pt x="3437002" y="1586048"/>
                  <a:pt x="2979548" y="2043502"/>
                  <a:pt x="2415251" y="2043502"/>
                </a:cubicBezTo>
                <a:lnTo>
                  <a:pt x="0" y="2043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72929-3E6E-7F56-549B-18FE6784A2A0}"/>
              </a:ext>
            </a:extLst>
          </p:cNvPr>
          <p:cNvSpPr txBox="1"/>
          <p:nvPr/>
        </p:nvSpPr>
        <p:spPr>
          <a:xfrm>
            <a:off x="1295001" y="4349395"/>
            <a:ext cx="32775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rgbClr val="FF0000"/>
                </a:solidFill>
                <a:cs typeface="Arial" pitchFamily="34" charset="0"/>
              </a:rPr>
              <a:t>Contents</a:t>
            </a:r>
            <a:endParaRPr lang="ko-KR" altLang="en-US" sz="5400" b="1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7F352D-A7F4-9607-C0FD-4A0D498FBBDC}"/>
              </a:ext>
            </a:extLst>
          </p:cNvPr>
          <p:cNvGrpSpPr/>
          <p:nvPr/>
        </p:nvGrpSpPr>
        <p:grpSpPr>
          <a:xfrm>
            <a:off x="4198152" y="856819"/>
            <a:ext cx="7814393" cy="780795"/>
            <a:chOff x="4745819" y="1491808"/>
            <a:chExt cx="7539932" cy="7807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9AC91D-42BC-5A7D-60A1-44EDA6DE306D}"/>
                </a:ext>
              </a:extLst>
            </p:cNvPr>
            <p:cNvSpPr txBox="1"/>
            <p:nvPr/>
          </p:nvSpPr>
          <p:spPr>
            <a:xfrm>
              <a:off x="5812574" y="1566982"/>
              <a:ext cx="647317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b="1">
                  <a:cs typeface="Times New Roman" panose="02020603050405020304" pitchFamily="18" charset="0"/>
                </a:rPr>
                <a:t>Sodium Biphenyl (SBP) Assay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6A47855-F758-C0F3-9B6B-FC8910119088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98BF887-BC82-436E-1C94-F674F0C95CE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57B464-716B-9CBF-2D96-93A3182244C9}"/>
                  </a:ext>
                </a:extLst>
              </p:cNvPr>
              <p:cNvSpPr txBox="1"/>
              <p:nvPr/>
            </p:nvSpPr>
            <p:spPr>
              <a:xfrm>
                <a:off x="5324330" y="1473389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FC5140-1762-60F6-5AD4-319C7C38BB94}"/>
              </a:ext>
            </a:extLst>
          </p:cNvPr>
          <p:cNvGrpSpPr/>
          <p:nvPr/>
        </p:nvGrpSpPr>
        <p:grpSpPr>
          <a:xfrm>
            <a:off x="4717523" y="4380465"/>
            <a:ext cx="7136143" cy="780795"/>
            <a:chOff x="4745819" y="1491808"/>
            <a:chExt cx="7136143" cy="78079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5E32D1-4F8E-A788-74D6-A90B1D75353B}"/>
                </a:ext>
              </a:extLst>
            </p:cNvPr>
            <p:cNvSpPr txBox="1"/>
            <p:nvPr/>
          </p:nvSpPr>
          <p:spPr>
            <a:xfrm>
              <a:off x="5705845" y="1658756"/>
              <a:ext cx="617611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Application to Simulated Water Samples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71A1D3-D74A-759B-B9B5-23EE491EF761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5884A9-DCAF-807A-DDCB-05FD314098B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F232C1-1E17-BABD-391F-BC57227EB9CD}"/>
                  </a:ext>
                </a:extLst>
              </p:cNvPr>
              <p:cNvSpPr txBox="1"/>
              <p:nvPr/>
            </p:nvSpPr>
            <p:spPr>
              <a:xfrm>
                <a:off x="5324330" y="1488432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1AF41B-37E1-0233-DB85-36C350E3580F}"/>
              </a:ext>
            </a:extLst>
          </p:cNvPr>
          <p:cNvGrpSpPr/>
          <p:nvPr/>
        </p:nvGrpSpPr>
        <p:grpSpPr>
          <a:xfrm>
            <a:off x="4109501" y="5443330"/>
            <a:ext cx="9002198" cy="780795"/>
            <a:chOff x="4745819" y="1491808"/>
            <a:chExt cx="9002198" cy="7807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E55A-136D-9ABE-DAA7-80AD8E731FF4}"/>
                </a:ext>
              </a:extLst>
            </p:cNvPr>
            <p:cNvSpPr txBox="1"/>
            <p:nvPr/>
          </p:nvSpPr>
          <p:spPr>
            <a:xfrm>
              <a:off x="5705845" y="1658756"/>
              <a:ext cx="804217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Application to Real PFAS-Containing Water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17FD14-F2F9-45BC-E8F4-B6FC2BDB18FA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306DC3E-C82C-48A6-4093-819741F33DD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2D357B-7272-9C83-7A28-A69927C58819}"/>
                  </a:ext>
                </a:extLst>
              </p:cNvPr>
              <p:cNvSpPr txBox="1"/>
              <p:nvPr/>
            </p:nvSpPr>
            <p:spPr>
              <a:xfrm>
                <a:off x="5324330" y="1488432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F65E378-80FC-6FAC-9C43-51D273A69908}"/>
              </a:ext>
            </a:extLst>
          </p:cNvPr>
          <p:cNvSpPr txBox="1"/>
          <p:nvPr/>
        </p:nvSpPr>
        <p:spPr>
          <a:xfrm>
            <a:off x="5519445" y="1407004"/>
            <a:ext cx="6115050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1513" indent="-330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2000"/>
              <a:t>Defluorination Efficiency</a:t>
            </a:r>
          </a:p>
          <a:p>
            <a:pPr marL="671513" indent="-330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2000"/>
              <a:t>TOP Assay to Improve the Selectivity</a:t>
            </a:r>
          </a:p>
        </p:txBody>
      </p:sp>
    </p:spTree>
    <p:extLst>
      <p:ext uri="{BB962C8B-B14F-4D97-AF65-F5344CB8AC3E}">
        <p14:creationId xmlns:p14="http://schemas.microsoft.com/office/powerpoint/2010/main" val="126754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7E0981-0377-4CEB-316B-96C34D3D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20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C184C3B-F889-19E0-C353-46770F90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005" y="8535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2B513B-BDE9-7406-B9C0-2939E4371B30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F757EE-FBF7-F600-778D-D2E96900A9FD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F176D7-46FD-E5EB-89DF-2D09B9527F49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Application to Real PFAS-Containing Water Sample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D83641-5C63-16CF-4D05-4A7F0DA91B48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639D2F-8849-586A-549F-2D62184D93B2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altLang="ko-K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pic>
        <p:nvPicPr>
          <p:cNvPr id="9" name="Picture 8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9A932296-D3F6-55F1-DF82-0746FC06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22" y="1633424"/>
            <a:ext cx="9740756" cy="37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DD6CA606-5A67-4220-B8B8-B78953423B1D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PFAS as Contaminants of Emerging Concern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537CB-928E-E06E-693E-8192FDFB386A}"/>
              </a:ext>
            </a:extLst>
          </p:cNvPr>
          <p:cNvSpPr txBox="1"/>
          <p:nvPr/>
        </p:nvSpPr>
        <p:spPr>
          <a:xfrm>
            <a:off x="0" y="5871959"/>
            <a:ext cx="10073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KR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KR" sz="1400" dirty="0">
                <a:solidFill>
                  <a:srgbClr val="0096FF"/>
                </a:solidFill>
              </a:rPr>
              <a:t>https://www.researchgate.net/publication/342976600_Fate_of_per-and_polyfluoroalkyl_substances_PFASs_modelling_source_identification_and_assessment_of_bioaccumulation_and_biodegradation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936AF90-A805-67D4-3912-2ABD5053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" y="708050"/>
            <a:ext cx="6032925" cy="4159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CDB701-0AD3-EA19-C2F1-FC878B53C5DA}"/>
              </a:ext>
            </a:extLst>
          </p:cNvPr>
          <p:cNvSpPr txBox="1"/>
          <p:nvPr/>
        </p:nvSpPr>
        <p:spPr>
          <a:xfrm>
            <a:off x="5942208" y="1098116"/>
            <a:ext cx="6065265" cy="100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Per- and polyfluoroalkyl substances (PFAS, C</a:t>
            </a:r>
            <a:r>
              <a:rPr lang="en-US" sz="2000" baseline="-25000" dirty="0"/>
              <a:t>n</a:t>
            </a:r>
            <a:r>
              <a:rPr lang="en-US" sz="2000" dirty="0"/>
              <a:t>F</a:t>
            </a:r>
            <a:r>
              <a:rPr lang="en-US" sz="2000" baseline="-25000" dirty="0"/>
              <a:t>2n+1</a:t>
            </a:r>
            <a:r>
              <a:rPr lang="en-US" sz="2000" dirty="0"/>
              <a:t>−R). 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2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12,000 PFAS have been identified.</a:t>
            </a:r>
            <a:endParaRPr lang="en-KR" sz="22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EB95C-292F-8BA9-643E-6B9DFE69DB44}"/>
              </a:ext>
            </a:extLst>
          </p:cNvPr>
          <p:cNvSpPr txBox="1"/>
          <p:nvPr/>
        </p:nvSpPr>
        <p:spPr>
          <a:xfrm>
            <a:off x="10021581" y="6091941"/>
            <a:ext cx="2598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96FF"/>
                </a:solidFill>
              </a:rPr>
              <a:t>https://pfas-1.itrcweb.org</a:t>
            </a:r>
            <a:endParaRPr lang="en-KR" sz="1400" dirty="0">
              <a:solidFill>
                <a:srgbClr val="0096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D09E2-76B9-8C9B-46A1-EC5B821B677F}"/>
              </a:ext>
            </a:extLst>
          </p:cNvPr>
          <p:cNvSpPr txBox="1"/>
          <p:nvPr/>
        </p:nvSpPr>
        <p:spPr>
          <a:xfrm>
            <a:off x="370363" y="4939838"/>
            <a:ext cx="45728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Major Exposure Pathways of PFAS to Humans.</a:t>
            </a:r>
            <a:endParaRPr lang="en-US" sz="2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CD9FC1-94F1-17F5-264F-AF81CD3628C8}"/>
              </a:ext>
            </a:extLst>
          </p:cNvPr>
          <p:cNvGrpSpPr/>
          <p:nvPr/>
        </p:nvGrpSpPr>
        <p:grpSpPr>
          <a:xfrm>
            <a:off x="6056918" y="2344067"/>
            <a:ext cx="6120826" cy="3659126"/>
            <a:chOff x="6030278" y="2575903"/>
            <a:chExt cx="6120826" cy="3659126"/>
          </a:xfrm>
        </p:grpSpPr>
        <p:pic>
          <p:nvPicPr>
            <p:cNvPr id="12" name="Picture 11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D531E1C2-4C5E-B805-8C6A-093413982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0278" y="2575903"/>
              <a:ext cx="5976014" cy="243309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05224B-A85B-66EF-3826-07E2544D6A73}"/>
                </a:ext>
              </a:extLst>
            </p:cNvPr>
            <p:cNvSpPr txBox="1"/>
            <p:nvPr/>
          </p:nvSpPr>
          <p:spPr>
            <a:xfrm>
              <a:off x="6094819" y="3592393"/>
              <a:ext cx="238432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KR" sz="2000" b="1" dirty="0">
                  <a:solidFill>
                    <a:srgbClr val="FF0000"/>
                  </a:solidFill>
                </a:rPr>
                <a:t>hydrophobic</a:t>
              </a:r>
              <a:endParaRPr lang="en-KR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3E63E8-E494-BF34-4357-6E691947EAF3}"/>
                </a:ext>
              </a:extLst>
            </p:cNvPr>
            <p:cNvSpPr txBox="1"/>
            <p:nvPr/>
          </p:nvSpPr>
          <p:spPr>
            <a:xfrm>
              <a:off x="10379897" y="3592393"/>
              <a:ext cx="17463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KR" sz="2000" b="1" dirty="0">
                  <a:solidFill>
                    <a:srgbClr val="FF0000"/>
                  </a:solidFill>
                </a:rPr>
                <a:t>hydrophilic</a:t>
              </a:r>
              <a:endParaRPr lang="en-KR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B1B00-5F8E-94F9-E68E-3779E777281E}"/>
                </a:ext>
              </a:extLst>
            </p:cNvPr>
            <p:cNvSpPr txBox="1"/>
            <p:nvPr/>
          </p:nvSpPr>
          <p:spPr>
            <a:xfrm>
              <a:off x="8311137" y="5588698"/>
              <a:ext cx="38399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Considered as </a:t>
              </a:r>
              <a:r>
                <a:rPr lang="en-US" sz="1800" b="1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vi-VN" sz="1800" b="1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anionic </a:t>
              </a:r>
              <a:r>
                <a:rPr lang="en-US" sz="1800" b="1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surfactants”</a:t>
              </a:r>
            </a:p>
            <a:p>
              <a:pPr algn="r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m</a:t>
              </a:r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obile in water and environment.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Arrow: Down 10">
              <a:extLst>
                <a:ext uri="{FF2B5EF4-FFF2-40B4-BE49-F238E27FC236}">
                  <a16:creationId xmlns:a16="http://schemas.microsoft.com/office/drawing/2014/main" id="{118DEB28-8671-0A61-4002-88D6EC2371C9}"/>
                </a:ext>
              </a:extLst>
            </p:cNvPr>
            <p:cNvSpPr/>
            <p:nvPr/>
          </p:nvSpPr>
          <p:spPr>
            <a:xfrm>
              <a:off x="11311874" y="5028351"/>
              <a:ext cx="602381" cy="30280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89321-E136-CF3A-BB66-5141F5C55C39}"/>
                </a:ext>
              </a:extLst>
            </p:cNvPr>
            <p:cNvSpPr txBox="1"/>
            <p:nvPr/>
          </p:nvSpPr>
          <p:spPr>
            <a:xfrm>
              <a:off x="6094819" y="5234421"/>
              <a:ext cx="30111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Effects on the degradation in the environment.</a:t>
              </a:r>
              <a:endParaRPr lang="en-US" dirty="0"/>
            </a:p>
          </p:txBody>
        </p:sp>
        <p:sp>
          <p:nvSpPr>
            <p:cNvPr id="18" name="Arrow: Down 30">
              <a:extLst>
                <a:ext uri="{FF2B5EF4-FFF2-40B4-BE49-F238E27FC236}">
                  <a16:creationId xmlns:a16="http://schemas.microsoft.com/office/drawing/2014/main" id="{5C551995-6942-4869-B740-5074DA33E2D3}"/>
                </a:ext>
              </a:extLst>
            </p:cNvPr>
            <p:cNvSpPr/>
            <p:nvPr/>
          </p:nvSpPr>
          <p:spPr>
            <a:xfrm>
              <a:off x="6230143" y="5008994"/>
              <a:ext cx="602381" cy="30280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161B26-C8EA-38E3-491A-EAA583EFA91C}"/>
                </a:ext>
              </a:extLst>
            </p:cNvPr>
            <p:cNvSpPr txBox="1"/>
            <p:nvPr/>
          </p:nvSpPr>
          <p:spPr>
            <a:xfrm>
              <a:off x="11070462" y="2710671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432FF"/>
                  </a:solidFill>
                </a:rPr>
                <a:t>H</a:t>
              </a:r>
              <a:r>
                <a:rPr lang="vi-VN" sz="2400" b="1" baseline="30000" dirty="0">
                  <a:solidFill>
                    <a:srgbClr val="0432FF"/>
                  </a:solidFill>
                </a:rPr>
                <a:t>+</a:t>
              </a:r>
              <a:endParaRPr lang="en-US" sz="2400" b="1" baseline="30000" dirty="0">
                <a:solidFill>
                  <a:srgbClr val="0432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26E24-7341-F386-6AB8-352A788AEE00}"/>
                </a:ext>
              </a:extLst>
            </p:cNvPr>
            <p:cNvSpPr txBox="1"/>
            <p:nvPr/>
          </p:nvSpPr>
          <p:spPr>
            <a:xfrm>
              <a:off x="11003659" y="4056625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432FF"/>
                  </a:solidFill>
                </a:rPr>
                <a:t>H</a:t>
              </a:r>
              <a:r>
                <a:rPr lang="vi-VN" sz="2400" b="1" baseline="30000" dirty="0">
                  <a:solidFill>
                    <a:srgbClr val="0432FF"/>
                  </a:solidFill>
                </a:rPr>
                <a:t>+</a:t>
              </a:r>
              <a:endParaRPr lang="en-US" sz="2400" b="1" baseline="30000" dirty="0">
                <a:solidFill>
                  <a:srgbClr val="0432FF"/>
                </a:solidFill>
              </a:endParaRPr>
            </a:p>
          </p:txBody>
        </p: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09AC54-100C-982F-5C6B-076C257F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805" y="6344366"/>
            <a:ext cx="622683" cy="653193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chemeClr val="bg1"/>
                </a:solidFill>
              </a:rPr>
              <a:pPr algn="ctr"/>
              <a:t>3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39424-ACBC-C1A8-B1AC-D39274203D69}"/>
              </a:ext>
            </a:extLst>
          </p:cNvPr>
          <p:cNvSpPr txBox="1"/>
          <p:nvPr/>
        </p:nvSpPr>
        <p:spPr>
          <a:xfrm>
            <a:off x="5085850" y="663035"/>
            <a:ext cx="714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Kwiatkowski, C. F. et al. </a:t>
            </a:r>
            <a:r>
              <a:rPr lang="en-US" i="1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Environ. Sci. Technol. Lett</a:t>
            </a:r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. </a:t>
            </a:r>
            <a:r>
              <a:rPr lang="en-US" b="1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2020</a:t>
            </a:r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,</a:t>
            </a:r>
            <a:r>
              <a:rPr lang="en-US" i="1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 7</a:t>
            </a:r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 (8), 532–543. </a:t>
            </a:r>
            <a:endParaRPr lang="en-VN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6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Needs to Develop Analytical Methods for Total PFAS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60909-57DF-A35A-C6FF-F17898304996}"/>
              </a:ext>
            </a:extLst>
          </p:cNvPr>
          <p:cNvSpPr txBox="1"/>
          <p:nvPr/>
        </p:nvSpPr>
        <p:spPr>
          <a:xfrm>
            <a:off x="47966" y="5048564"/>
            <a:ext cx="6331916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000" b="1" dirty="0">
                <a:solidFill>
                  <a:srgbClr val="0432FF"/>
                </a:solidFill>
              </a:rPr>
              <a:t>Overview of Different Analytical Approaches for PFAS and a Certain Concern of Unknown Portion.</a:t>
            </a:r>
            <a:endParaRPr lang="en-VN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F8355-2ADC-549B-53D3-F3515622308E}"/>
              </a:ext>
            </a:extLst>
          </p:cNvPr>
          <p:cNvSpPr txBox="1"/>
          <p:nvPr/>
        </p:nvSpPr>
        <p:spPr>
          <a:xfrm>
            <a:off x="124649" y="6105122"/>
            <a:ext cx="6178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Wang, Q. et al. (2023). </a:t>
            </a:r>
            <a:r>
              <a:rPr lang="en-US" sz="1400" b="0" i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TrAC Trends in Analytical Chemistry</a:t>
            </a:r>
            <a:r>
              <a:rPr lang="en-US" sz="1400" b="0" i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117351.</a:t>
            </a:r>
            <a:endParaRPr lang="en-VN" sz="140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1F5A3F-82B7-1255-5006-B4DF73E67D0C}"/>
              </a:ext>
            </a:extLst>
          </p:cNvPr>
          <p:cNvSpPr txBox="1"/>
          <p:nvPr/>
        </p:nvSpPr>
        <p:spPr>
          <a:xfrm>
            <a:off x="6189379" y="971272"/>
            <a:ext cx="5877972" cy="33422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VN" sz="2400" b="1">
                <a:solidFill>
                  <a:srgbClr val="00B050"/>
                </a:solidFill>
              </a:rPr>
              <a:t>Adsorbable Organic Fluorine (AOF) Combustion-Ion Chromatography (CIC) </a:t>
            </a:r>
          </a:p>
          <a:p>
            <a:pPr>
              <a:lnSpc>
                <a:spcPct val="150000"/>
              </a:lnSpc>
            </a:pPr>
            <a:r>
              <a:rPr lang="en-VN" sz="2400"/>
              <a:t>as a </a:t>
            </a:r>
            <a:r>
              <a:rPr lang="en-VN" sz="2400" u="sng"/>
              <a:t>Standard Method </a:t>
            </a:r>
            <a:r>
              <a:rPr lang="en-VN" sz="2400"/>
              <a:t>for Unknown Organic F.</a:t>
            </a:r>
          </a:p>
          <a:p>
            <a:endParaRPr lang="en-VN" sz="2200"/>
          </a:p>
          <a:p>
            <a:pPr marL="374650">
              <a:lnSpc>
                <a:spcPct val="150000"/>
              </a:lnSpc>
            </a:pPr>
            <a:r>
              <a:rPr lang="en-VN" sz="2200">
                <a:sym typeface="Wingdings" pitchFamily="2" charset="2"/>
              </a:rPr>
              <a:t> </a:t>
            </a:r>
            <a:r>
              <a:rPr lang="en-VN" sz="2200"/>
              <a:t>PFAS adsorbed by activated carbon;</a:t>
            </a:r>
          </a:p>
          <a:p>
            <a:pPr marL="374650">
              <a:lnSpc>
                <a:spcPct val="150000"/>
              </a:lnSpc>
            </a:pPr>
            <a:r>
              <a:rPr lang="en-VN" sz="2200">
                <a:sym typeface="Wingdings" pitchFamily="2" charset="2"/>
              </a:rPr>
              <a:t> </a:t>
            </a:r>
            <a:r>
              <a:rPr lang="en-VN" sz="2200"/>
              <a:t>Defluorination by combustion; </a:t>
            </a:r>
          </a:p>
          <a:p>
            <a:pPr marL="374650">
              <a:lnSpc>
                <a:spcPct val="150000"/>
              </a:lnSpc>
            </a:pPr>
            <a:r>
              <a:rPr lang="en-VN" sz="2200">
                <a:sym typeface="Wingdings" pitchFamily="2" charset="2"/>
              </a:rPr>
              <a:t> </a:t>
            </a:r>
            <a:r>
              <a:rPr lang="en-VN" sz="2200"/>
              <a:t>Liberated fluoride is detected by IC.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F46F5B-45F9-BBB1-845C-2C2D2D1E68E8}"/>
              </a:ext>
            </a:extLst>
          </p:cNvPr>
          <p:cNvGrpSpPr/>
          <p:nvPr/>
        </p:nvGrpSpPr>
        <p:grpSpPr>
          <a:xfrm>
            <a:off x="124649" y="750557"/>
            <a:ext cx="5971352" cy="3992064"/>
            <a:chOff x="124649" y="869922"/>
            <a:chExt cx="5971352" cy="3992064"/>
          </a:xfrm>
        </p:grpSpPr>
        <p:pic>
          <p:nvPicPr>
            <p:cNvPr id="7" name="Picture 6" descr="A diagram of a pyramid&#10;&#10;Description automatically generated">
              <a:extLst>
                <a:ext uri="{FF2B5EF4-FFF2-40B4-BE49-F238E27FC236}">
                  <a16:creationId xmlns:a16="http://schemas.microsoft.com/office/drawing/2014/main" id="{1D2F996B-93F3-7E47-A4D1-038464A35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3856" y="1190076"/>
              <a:ext cx="4542145" cy="3559225"/>
            </a:xfrm>
            <a:prstGeom prst="rect">
              <a:avLst/>
            </a:prstGeom>
          </p:spPr>
        </p:pic>
        <p:pic>
          <p:nvPicPr>
            <p:cNvPr id="8" name="Picture 7" descr="A close up of a graph&#10;&#10;Description automatically generated">
              <a:extLst>
                <a:ext uri="{FF2B5EF4-FFF2-40B4-BE49-F238E27FC236}">
                  <a16:creationId xmlns:a16="http://schemas.microsoft.com/office/drawing/2014/main" id="{F1854210-AF96-A10D-880C-B938FE2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49" y="869922"/>
              <a:ext cx="1477522" cy="39920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88DDC3-8C05-3917-462F-9CAA56EC164D}"/>
                </a:ext>
              </a:extLst>
            </p:cNvPr>
            <p:cNvSpPr txBox="1"/>
            <p:nvPr/>
          </p:nvSpPr>
          <p:spPr>
            <a:xfrm>
              <a:off x="4949653" y="3446037"/>
              <a:ext cx="1058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1600" b="1">
                  <a:solidFill>
                    <a:srgbClr val="C00000"/>
                  </a:solidFill>
                </a:rPr>
                <a:t>TOP Assay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EFAB24-99BC-7D17-882D-E9550E61C7CC}"/>
                </a:ext>
              </a:extLst>
            </p:cNvPr>
            <p:cNvSpPr txBox="1"/>
            <p:nvPr/>
          </p:nvSpPr>
          <p:spPr>
            <a:xfrm>
              <a:off x="4469067" y="1980478"/>
              <a:ext cx="15392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VN" sz="1600" b="1">
                  <a:solidFill>
                    <a:srgbClr val="C00000"/>
                  </a:solidFill>
                </a:rPr>
                <a:t>HPLC-(MS/)MS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759B06-E195-B5C0-308D-A6C0119705C2}"/>
              </a:ext>
            </a:extLst>
          </p:cNvPr>
          <p:cNvSpPr txBox="1"/>
          <p:nvPr/>
        </p:nvSpPr>
        <p:spPr>
          <a:xfrm>
            <a:off x="6582690" y="4638231"/>
            <a:ext cx="5237396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VN" sz="2400" i="1"/>
              <a:t>Sophisticated instruments.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VN" sz="2400" b="1" i="1">
                <a:solidFill>
                  <a:srgbClr val="FF0000"/>
                </a:solidFill>
              </a:rPr>
              <a:t>Limitation in selectivity for PFAS </a:t>
            </a:r>
            <a:r>
              <a:rPr lang="en-VN" sz="2200" i="1">
                <a:solidFill>
                  <a:srgbClr val="FF0000"/>
                </a:solidFill>
              </a:rPr>
              <a:t>since CIC can include non-PFAS organofluorine</a:t>
            </a:r>
            <a:r>
              <a:rPr lang="en-VN" sz="2400" i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Slide Number Placeholder 25">
            <a:extLst>
              <a:ext uri="{FF2B5EF4-FFF2-40B4-BE49-F238E27FC236}">
                <a16:creationId xmlns:a16="http://schemas.microsoft.com/office/drawing/2014/main" id="{B5959AE9-8DE0-9533-5F87-8E710D65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593" y="6317910"/>
            <a:ext cx="597407" cy="680069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chemeClr val="bg1"/>
                </a:solidFill>
              </a:rPr>
              <a:pPr algn="ctr"/>
              <a:t>4</a:t>
            </a:fld>
            <a:endParaRPr lang="en-VN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Needs to Develop Analytical Methods for Total PFAS  </a:t>
            </a:r>
          </a:p>
        </p:txBody>
      </p:sp>
      <p:sp>
        <p:nvSpPr>
          <p:cNvPr id="3" name="Slide Number Placeholder 93">
            <a:extLst>
              <a:ext uri="{FF2B5EF4-FFF2-40B4-BE49-F238E27FC236}">
                <a16:creationId xmlns:a16="http://schemas.microsoft.com/office/drawing/2014/main" id="{EB78E77D-B4BE-2C5E-6C7E-B79F2584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892" y="6332999"/>
            <a:ext cx="591065" cy="649891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chemeClr val="bg1"/>
                </a:solidFill>
              </a:rPr>
              <a:pPr algn="ctr"/>
              <a:t>5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EE330-9411-B660-0F77-4EFDC64B1068}"/>
              </a:ext>
            </a:extLst>
          </p:cNvPr>
          <p:cNvSpPr txBox="1"/>
          <p:nvPr/>
        </p:nvSpPr>
        <p:spPr>
          <a:xfrm>
            <a:off x="6314636" y="3802692"/>
            <a:ext cx="5561789" cy="17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VN" sz="2000" b="1"/>
              <a:t>The MB assay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000"/>
              <a:t>was adapted for smartphone-based methods</a:t>
            </a:r>
            <a:r>
              <a:rPr lang="en-VN" sz="2000" baseline="30000"/>
              <a:t>b</a:t>
            </a:r>
            <a:r>
              <a:rPr lang="en-VN" sz="2000"/>
              <a:t>;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000"/>
              <a:t>includes non-PFAS </a:t>
            </a:r>
            <a:r>
              <a:rPr lang="en-VN" sz="2000" b="1"/>
              <a:t>anionic surfactants</a:t>
            </a:r>
            <a:r>
              <a:rPr lang="en-VN" sz="2000"/>
              <a:t>;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000">
                <a:sym typeface="Wingdings" pitchFamily="2" charset="2"/>
              </a:rPr>
              <a:t>cannot capture the non-anionic PFAS precursors.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1EFB9-36F6-89B5-87E4-DBB356216AB2}"/>
              </a:ext>
            </a:extLst>
          </p:cNvPr>
          <p:cNvSpPr txBox="1"/>
          <p:nvPr/>
        </p:nvSpPr>
        <p:spPr>
          <a:xfrm>
            <a:off x="197623" y="3811389"/>
            <a:ext cx="5561788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VN"/>
            </a:defPPr>
            <a:lvl1pPr algn="just">
              <a:lnSpc>
                <a:spcPct val="120000"/>
              </a:lnSpc>
              <a:spcAft>
                <a:spcPts val="800"/>
              </a:spcAft>
              <a:defRPr sz="2000" b="1"/>
            </a:lvl1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VN"/>
              <a:t>The SBP assay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b="0"/>
              <a:t>was used in batch or flow injection analysis for some specific PFAS</a:t>
            </a:r>
            <a:r>
              <a:rPr lang="en-VN" b="0" baseline="30000"/>
              <a:t>a</a:t>
            </a:r>
            <a:r>
              <a:rPr lang="en-VN" b="0"/>
              <a:t>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b="0"/>
              <a:t>includes non-PFAS </a:t>
            </a:r>
            <a:r>
              <a:rPr lang="en-VN"/>
              <a:t>organofluorine</a:t>
            </a:r>
            <a:r>
              <a:rPr lang="en-VN" b="0"/>
              <a:t>.</a:t>
            </a:r>
            <a:endParaRPr lang="en-VN" b="0">
              <a:sym typeface="Wingdings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D612E-0E1C-83B8-8BE1-3D361A9C7C4B}"/>
              </a:ext>
            </a:extLst>
          </p:cNvPr>
          <p:cNvSpPr txBox="1"/>
          <p:nvPr/>
        </p:nvSpPr>
        <p:spPr>
          <a:xfrm>
            <a:off x="7970844" y="1720491"/>
            <a:ext cx="4221156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VN" sz="2000" b="1"/>
              <a:t>Ion-pair reaction </a:t>
            </a:r>
            <a:r>
              <a:rPr lang="en-VN" sz="2000">
                <a:sym typeface="Wingdings" pitchFamily="2" charset="2"/>
              </a:rPr>
              <a:t> extract to DCM;</a:t>
            </a:r>
            <a:endParaRPr lang="en-VN" sz="200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VN" sz="2000"/>
              <a:t>UV/vis of DCM at 655 nm;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9E960-4D49-B120-5806-0974FED99735}"/>
              </a:ext>
            </a:extLst>
          </p:cNvPr>
          <p:cNvSpPr txBox="1"/>
          <p:nvPr/>
        </p:nvSpPr>
        <p:spPr>
          <a:xfrm>
            <a:off x="1746242" y="1416934"/>
            <a:ext cx="4386269" cy="164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VN" sz="2000" b="1"/>
              <a:t>Chemical defluorination </a:t>
            </a:r>
            <a:r>
              <a:rPr lang="en-VN" sz="2000"/>
              <a:t>(compared to combustion defluorination in CIC);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VN" sz="2000"/>
              <a:t>Precolumn derivatization LC/UV for measuring the liberated F</a:t>
            </a:r>
            <a:r>
              <a:rPr lang="en-VN" sz="2000" baseline="30000"/>
              <a:t>–</a:t>
            </a:r>
            <a:r>
              <a:rPr lang="en-VN" sz="2000"/>
              <a:t>.</a:t>
            </a:r>
            <a:r>
              <a:rPr lang="en-VN" sz="2000" baseline="30000"/>
              <a:t> </a:t>
            </a:r>
            <a:endParaRPr lang="en-VN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B9D92-698A-2254-68DB-6FFB8EBD877F}"/>
              </a:ext>
            </a:extLst>
          </p:cNvPr>
          <p:cNvSpPr txBox="1"/>
          <p:nvPr/>
        </p:nvSpPr>
        <p:spPr>
          <a:xfrm>
            <a:off x="1219342" y="5568881"/>
            <a:ext cx="9753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b="1">
                <a:solidFill>
                  <a:srgbClr val="FF0000"/>
                </a:solidFill>
              </a:rPr>
              <a:t>Both methods still demonstrate a limitation in </a:t>
            </a:r>
            <a:r>
              <a:rPr lang="en-VN" sz="2200" b="1" u="sng">
                <a:solidFill>
                  <a:srgbClr val="FF0000"/>
                </a:solidFill>
              </a:rPr>
              <a:t>selectivity</a:t>
            </a:r>
            <a:r>
              <a:rPr lang="en-VN" sz="2200" b="1">
                <a:solidFill>
                  <a:srgbClr val="FF0000"/>
                </a:solidFill>
              </a:rPr>
              <a:t> and </a:t>
            </a:r>
            <a:r>
              <a:rPr lang="en-VN" sz="2200" b="1" u="sng">
                <a:solidFill>
                  <a:srgbClr val="FF0000"/>
                </a:solidFill>
              </a:rPr>
              <a:t>sensitivity</a:t>
            </a:r>
            <a:r>
              <a:rPr lang="en-VN" sz="2200" b="1">
                <a:solidFill>
                  <a:srgbClr val="FF0000"/>
                </a:solidFill>
              </a:rPr>
              <a:t> for PFAS.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64BD2-AEC8-7D1A-A131-75D330D5687F}"/>
              </a:ext>
            </a:extLst>
          </p:cNvPr>
          <p:cNvSpPr txBox="1"/>
          <p:nvPr/>
        </p:nvSpPr>
        <p:spPr>
          <a:xfrm>
            <a:off x="879025" y="3278191"/>
            <a:ext cx="10433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b="1">
                <a:solidFill>
                  <a:srgbClr val="3333FF"/>
                </a:solidFill>
              </a:rPr>
              <a:t>Analytical Method Principle of Sodium Biphenyl (SBP) and Methylene Blue (MB) Assays.</a:t>
            </a:r>
          </a:p>
        </p:txBody>
      </p:sp>
      <p:pic>
        <p:nvPicPr>
          <p:cNvPr id="12" name="Picture 11" descr="A diagram of a chemical process&#10;&#10;Description automatically generated with medium confidence">
            <a:extLst>
              <a:ext uri="{FF2B5EF4-FFF2-40B4-BE49-F238E27FC236}">
                <a16:creationId xmlns:a16="http://schemas.microsoft.com/office/drawing/2014/main" id="{D5EC668C-3CB6-B4A5-FB9B-B133D0449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636" y="937114"/>
            <a:ext cx="1539524" cy="2321769"/>
          </a:xfrm>
          <a:prstGeom prst="rect">
            <a:avLst/>
          </a:prstGeom>
        </p:spPr>
      </p:pic>
      <p:pic>
        <p:nvPicPr>
          <p:cNvPr id="13" name="Picture 12" descr="A diagram of a fluoride&#10;&#10;Description automatically generated">
            <a:extLst>
              <a:ext uri="{FF2B5EF4-FFF2-40B4-BE49-F238E27FC236}">
                <a16:creationId xmlns:a16="http://schemas.microsoft.com/office/drawing/2014/main" id="{76194404-AFDA-4313-8A06-8DB0C29C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3" y="988001"/>
            <a:ext cx="1493603" cy="229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C5EDF3-FFC9-CDDB-9925-42FAC3C0F254}"/>
              </a:ext>
            </a:extLst>
          </p:cNvPr>
          <p:cNvSpPr txBox="1"/>
          <p:nvPr/>
        </p:nvSpPr>
        <p:spPr>
          <a:xfrm>
            <a:off x="47400" y="6083792"/>
            <a:ext cx="63946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a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Musijowski, J. et al. </a:t>
            </a:r>
            <a:r>
              <a:rPr lang="en-US" sz="1600" i="1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Anal. Chim. Acta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 </a:t>
            </a:r>
            <a:r>
              <a:rPr lang="en-US" sz="1600" b="1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2007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600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 (1-2 SPEC. ISS.), 147–154.</a:t>
            </a:r>
            <a:r>
              <a:rPr lang="en-VN" sz="1600">
                <a:solidFill>
                  <a:srgbClr val="0070C0"/>
                </a:solidFill>
                <a:effectLst/>
              </a:rPr>
              <a:t> </a:t>
            </a:r>
            <a:endParaRPr lang="en-VN" sz="160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ADE1A-D6C7-99D7-50B5-6F85A2E8C229}"/>
              </a:ext>
            </a:extLst>
          </p:cNvPr>
          <p:cNvSpPr txBox="1"/>
          <p:nvPr/>
        </p:nvSpPr>
        <p:spPr>
          <a:xfrm>
            <a:off x="6948978" y="6083792"/>
            <a:ext cx="5463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Al Amin, M et al.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Environ. Technol. Innov. </a:t>
            </a:r>
            <a:r>
              <a:rPr lang="en-US" sz="1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2020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18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100778.</a:t>
            </a:r>
            <a:r>
              <a:rPr lang="en-VN" sz="160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4AE3C-CB2C-D1E9-0209-6E4D625E2DF6}"/>
              </a:ext>
            </a:extLst>
          </p:cNvPr>
          <p:cNvSpPr txBox="1"/>
          <p:nvPr/>
        </p:nvSpPr>
        <p:spPr>
          <a:xfrm>
            <a:off x="1534133" y="633449"/>
            <a:ext cx="4810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Jones, B. C. et al.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J. Pharm. Sci.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1971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60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(7), 1036–1039. </a:t>
            </a:r>
            <a:endParaRPr lang="en-VN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11583F-7C45-64D0-0684-FBE72C50C0AF}"/>
              </a:ext>
            </a:extLst>
          </p:cNvPr>
          <p:cNvSpPr txBox="1"/>
          <p:nvPr/>
        </p:nvSpPr>
        <p:spPr>
          <a:xfrm>
            <a:off x="7717440" y="614141"/>
            <a:ext cx="5281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Jurado, E. et al.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Chemosphere </a:t>
            </a:r>
            <a:r>
              <a:rPr lang="en-US" sz="1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2006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65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(2), 278–285. </a:t>
            </a:r>
            <a:endParaRPr lang="en-VN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Persulfate Preoxidation (TOP Assay) to Improve the Selectivity</a:t>
            </a:r>
          </a:p>
        </p:txBody>
      </p:sp>
      <p:sp>
        <p:nvSpPr>
          <p:cNvPr id="3" name="Slide Number Placeholder 30">
            <a:extLst>
              <a:ext uri="{FF2B5EF4-FFF2-40B4-BE49-F238E27FC236}">
                <a16:creationId xmlns:a16="http://schemas.microsoft.com/office/drawing/2014/main" id="{05EC7EEB-43AA-29DE-BD16-6BB9DA1A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314" y="6310591"/>
            <a:ext cx="621791" cy="720743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chemeClr val="bg1"/>
                </a:solidFill>
              </a:rPr>
              <a:pPr algn="ctr"/>
              <a:t>6</a:t>
            </a:fld>
            <a:endParaRPr lang="en-VN" sz="1800" b="1">
              <a:solidFill>
                <a:schemeClr val="bg1"/>
              </a:solidFill>
            </a:endParaRPr>
          </a:p>
        </p:txBody>
      </p:sp>
      <p:pic>
        <p:nvPicPr>
          <p:cNvPr id="9" name="Picture 8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0D029C8D-DE9D-EF1B-5AF1-2F509D94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6" y="1046865"/>
            <a:ext cx="3585353" cy="2906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1FCE1-B895-D867-B5FB-78F23E8EE973}"/>
              </a:ext>
            </a:extLst>
          </p:cNvPr>
          <p:cNvSpPr txBox="1"/>
          <p:nvPr/>
        </p:nvSpPr>
        <p:spPr>
          <a:xfrm>
            <a:off x="48307" y="4098251"/>
            <a:ext cx="4302733" cy="119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Role of TOP</a:t>
            </a:r>
            <a:r>
              <a:rPr lang="en-US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Assay:</a:t>
            </a:r>
          </a:p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Convert PFAS Precursors to Terminals to Estimate Precursor Contents by LC/MS.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86A0C-912E-7CEF-CC2F-37AA64DD9FF9}"/>
              </a:ext>
            </a:extLst>
          </p:cNvPr>
          <p:cNvSpPr txBox="1"/>
          <p:nvPr/>
        </p:nvSpPr>
        <p:spPr>
          <a:xfrm>
            <a:off x="179870" y="607412"/>
            <a:ext cx="2055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B0F0"/>
                </a:solidFill>
              </a:rPr>
              <a:t>Dora Chiang (2019)</a:t>
            </a:r>
            <a:endParaRPr lang="en-VN" sz="140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25A97-6891-581F-703C-7335139DFF94}"/>
              </a:ext>
            </a:extLst>
          </p:cNvPr>
          <p:cNvSpPr txBox="1"/>
          <p:nvPr/>
        </p:nvSpPr>
        <p:spPr>
          <a:xfrm>
            <a:off x="4436076" y="4260263"/>
            <a:ext cx="7755924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vi-VN" sz="2000" b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Entire Workflow for Quantifying Total PFAS in Water</a:t>
            </a:r>
            <a:r>
              <a:rPr lang="en-US" sz="2000" b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Persulfate Preoxidation (TOP Assay) Followed by SBP or MB Assays.</a:t>
            </a:r>
            <a:endParaRPr lang="en-US" sz="20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FD3B-D291-6ED6-B870-DF0F304129F5}"/>
              </a:ext>
            </a:extLst>
          </p:cNvPr>
          <p:cNvSpPr txBox="1"/>
          <p:nvPr/>
        </p:nvSpPr>
        <p:spPr>
          <a:xfrm>
            <a:off x="913342" y="5372847"/>
            <a:ext cx="3389391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200" b="1"/>
              <a:t>TOP ASSAY IN THIS STUDY IS EXPECTED 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2F86F-38BC-2715-FDD2-624934CDFC63}"/>
              </a:ext>
            </a:extLst>
          </p:cNvPr>
          <p:cNvSpPr txBox="1"/>
          <p:nvPr/>
        </p:nvSpPr>
        <p:spPr>
          <a:xfrm>
            <a:off x="4709872" y="5175041"/>
            <a:ext cx="747323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VN"/>
              <a:t>decompose/oxidize the anionic surfactants (e.g., sodim dodecyl sulfate);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VN"/>
              <a:t>mineralize organofluorine into F</a:t>
            </a:r>
            <a:r>
              <a:rPr lang="en-VN" baseline="30000"/>
              <a:t>–</a:t>
            </a:r>
            <a:r>
              <a:rPr lang="en-VN"/>
              <a:t> </a:t>
            </a:r>
            <a:r>
              <a:rPr lang="en-VN">
                <a:sym typeface="Wingdings" pitchFamily="2" charset="2"/>
              </a:rPr>
              <a:t> washed out by the later SPE;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VN" i="1">
                <a:sym typeface="Wingdings" pitchFamily="2" charset="2"/>
              </a:rPr>
              <a:t>convert the non-anionic PFAS precursors to the anionic terminals  increase the </a:t>
            </a:r>
            <a:r>
              <a:rPr lang="en-VN" b="1" i="1">
                <a:sym typeface="Wingdings" pitchFamily="2" charset="2"/>
              </a:rPr>
              <a:t>inclusivity for MB assay</a:t>
            </a:r>
            <a:r>
              <a:rPr lang="en-VN" i="1">
                <a:sym typeface="Wingdings" pitchFamily="2" charset="2"/>
              </a:rPr>
              <a:t>.</a:t>
            </a:r>
            <a:endParaRPr lang="en-VN" i="1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E0DA7B6-100D-10B3-8135-A3074B6A235F}"/>
              </a:ext>
            </a:extLst>
          </p:cNvPr>
          <p:cNvSpPr/>
          <p:nvPr/>
        </p:nvSpPr>
        <p:spPr>
          <a:xfrm>
            <a:off x="4553571" y="5265381"/>
            <a:ext cx="120100" cy="115732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0B5DF5-3E00-750C-6F5A-BB52137FC18B}"/>
              </a:ext>
            </a:extLst>
          </p:cNvPr>
          <p:cNvSpPr/>
          <p:nvPr/>
        </p:nvSpPr>
        <p:spPr>
          <a:xfrm>
            <a:off x="2550160" y="1277698"/>
            <a:ext cx="1656080" cy="1402475"/>
          </a:xfrm>
          <a:prstGeom prst="ellipse">
            <a:avLst/>
          </a:prstGeom>
          <a:noFill/>
          <a:ln w="19050">
            <a:solidFill>
              <a:srgbClr val="FF4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D5146-F73B-A606-0A04-C2E61BD9D9AD}"/>
              </a:ext>
            </a:extLst>
          </p:cNvPr>
          <p:cNvCxnSpPr/>
          <p:nvPr/>
        </p:nvCxnSpPr>
        <p:spPr>
          <a:xfrm flipV="1">
            <a:off x="1781299" y="1404631"/>
            <a:ext cx="902524" cy="7125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iagram of a diagram showing how water is being produced&#10;&#10;Description automatically generated with medium confidence">
            <a:extLst>
              <a:ext uri="{FF2B5EF4-FFF2-40B4-BE49-F238E27FC236}">
                <a16:creationId xmlns:a16="http://schemas.microsoft.com/office/drawing/2014/main" id="{A9775D1B-3FBD-8FC0-A90B-FA6DB785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71" y="750264"/>
            <a:ext cx="7139629" cy="3393329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2A9EE23-59B4-AF59-E7D8-F2523FB45AC3}"/>
              </a:ext>
            </a:extLst>
          </p:cNvPr>
          <p:cNvSpPr/>
          <p:nvPr/>
        </p:nvSpPr>
        <p:spPr>
          <a:xfrm>
            <a:off x="5907640" y="1277698"/>
            <a:ext cx="2013940" cy="253401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15000"/>
            </a:schemeClr>
          </a:solidFill>
          <a:ln>
            <a:solidFill>
              <a:srgbClr val="FF4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825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Research Objectives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73EAECC-2E65-350F-6D31-E4CB9018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3689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7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43CD7-8068-A695-5699-DED96D61B97A}"/>
              </a:ext>
            </a:extLst>
          </p:cNvPr>
          <p:cNvSpPr txBox="1"/>
          <p:nvPr/>
        </p:nvSpPr>
        <p:spPr>
          <a:xfrm>
            <a:off x="223710" y="832022"/>
            <a:ext cx="11715441" cy="453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This study d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eveloped an analytical method for </a:t>
            </a:r>
            <a:r>
              <a:rPr lang="en-US" sz="2200" b="1">
                <a:solidFill>
                  <a:srgbClr val="FF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total PFAS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based on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persulfate preoxidation, SPE,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and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chemical defluorination with SBP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or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ion-pair formation with MB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sz="2200">
              <a:solidFill>
                <a:srgbClr val="0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he conditions of SBP and MB assays were optimized and tested for their responses with a range of PFAS structures, including PFAS terminals and precursors. </a:t>
            </a: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The effects of persulfate preoxidation and SPE on the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selectivity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and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sensitivity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of the methods were investigated using </a:t>
            </a: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simulated samples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spiked with various PFAS terminals and precursors, as well as other </a:t>
            </a:r>
            <a:r>
              <a:rPr lang="en-US" sz="220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interferences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i="1">
                <a:solidFill>
                  <a:schemeClr val="accent2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such as organofluorine compounds, anionic surfactant, and F</a:t>
            </a:r>
            <a:r>
              <a:rPr lang="en-US" sz="2200" i="1" baseline="30000">
                <a:solidFill>
                  <a:schemeClr val="accent2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he developed methods were applied to quantify total PFAS in </a:t>
            </a: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industrial wastewater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Reference methods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LC/MS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(33 specific PFAS compounds*) and the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CIC method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to determine adsorbable organic fluorine (AOF). </a:t>
            </a:r>
            <a:endParaRPr lang="en-VN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434FD-371A-6808-165F-C836A086D98D}"/>
              </a:ext>
            </a:extLst>
          </p:cNvPr>
          <p:cNvSpPr txBox="1"/>
          <p:nvPr/>
        </p:nvSpPr>
        <p:spPr>
          <a:xfrm>
            <a:off x="132751" y="5521542"/>
            <a:ext cx="11897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*33 PFAS species: PFMOAA, PMPA, PFMOPrA, PFMOBA, PEPA, PFPrOPrA</a:t>
            </a:r>
            <a:r>
              <a:rPr lang="en-US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/HFPO-DA (“GenX”)</a:t>
            </a:r>
            <a:r>
              <a:rPr lang="vi-VN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ADONA, 9Cl-PF3ONS, 11Cl-PF3ONS, 4:2 FTS, 6:2 FTS, 8:2 FTS, PFBSA, PFHxSA, N-MeFOSAA, N-EtFOSAA, 6:2 diPAP, PFBA, PFPeA, PFHxA, PFHpA, PFOA, PFNA, PFDA, PFDoA, PFUdA, PFBS, PFPeS, PFHxS, PFHpS, PFOS, PFDS, and PFNS</a:t>
            </a:r>
            <a:r>
              <a:rPr lang="en-VN" i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2000" b="1" i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Optimization of the SBP Assay for Total PFAS Analysis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B15B0-2B75-5ED0-BED2-E1472376688C}"/>
              </a:ext>
            </a:extLst>
          </p:cNvPr>
          <p:cNvSpPr/>
          <p:nvPr/>
        </p:nvSpPr>
        <p:spPr>
          <a:xfrm>
            <a:off x="0" y="-3978"/>
            <a:ext cx="1192677" cy="601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D0171-4931-C212-EA7B-633EE956807B}"/>
              </a:ext>
            </a:extLst>
          </p:cNvPr>
          <p:cNvSpPr/>
          <p:nvPr/>
        </p:nvSpPr>
        <p:spPr>
          <a:xfrm>
            <a:off x="341300" y="-127181"/>
            <a:ext cx="5100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65987-01F1-BF11-4FBB-93791470379B}"/>
              </a:ext>
            </a:extLst>
          </p:cNvPr>
          <p:cNvSpPr txBox="1"/>
          <p:nvPr/>
        </p:nvSpPr>
        <p:spPr>
          <a:xfrm>
            <a:off x="158908" y="4839693"/>
            <a:ext cx="6956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SBP Defluronation Efficiencies of Different PFAS Structures.</a:t>
            </a:r>
            <a:r>
              <a:rPr lang="vi-VN" sz="2000" b="1">
                <a:solidFill>
                  <a:srgbClr val="3333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Defluorinaiton efficiency (%) was calculated as 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</a:t>
            </a:r>
            <a:r>
              <a:rPr lang="vi-VN" sz="2000" b="1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F-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/(C</a:t>
            </a:r>
            <a:r>
              <a:rPr lang="vi-VN" sz="2000" b="1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0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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N</a:t>
            </a:r>
            <a:r>
              <a:rPr lang="vi-VN" sz="2000" b="1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C-F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) 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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100%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C</a:t>
            </a:r>
            <a:r>
              <a:rPr lang="vi-VN" sz="2000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F-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the molar concentration of F</a:t>
            </a:r>
            <a:r>
              <a:rPr lang="vi-VN" sz="2000" baseline="30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–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released in the SBP assay, C</a:t>
            </a:r>
            <a:r>
              <a:rPr lang="vi-VN" sz="2000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0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the initial molar concentration of each PFAS, and N</a:t>
            </a:r>
            <a:r>
              <a:rPr lang="vi-VN" sz="2000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C-F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the number of C-F bonds in the PFAS molecule.</a:t>
            </a:r>
            <a:r>
              <a:rPr lang="vi-VN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8</a:t>
            </a:fld>
            <a:endParaRPr lang="en-VN" sz="1800" b="1">
              <a:solidFill>
                <a:schemeClr val="bg1"/>
              </a:solidFill>
            </a:endParaRPr>
          </a:p>
        </p:txBody>
      </p:sp>
      <p:pic>
        <p:nvPicPr>
          <p:cNvPr id="9" name="Picture 8" descr="A graph of a number of different levels of pfas&#10;&#10;Description automatically generated with medium confidence">
            <a:extLst>
              <a:ext uri="{FF2B5EF4-FFF2-40B4-BE49-F238E27FC236}">
                <a16:creationId xmlns:a16="http://schemas.microsoft.com/office/drawing/2014/main" id="{3DD56838-00F8-2BF0-C78E-E39A8022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174"/>
            <a:ext cx="7273845" cy="3896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C13B8-0039-FA8F-9BC1-33FBBCDA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251" y="889174"/>
            <a:ext cx="4751415" cy="32533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A2AC7D-706A-7B70-2F88-E36AAD0CF2C7}"/>
              </a:ext>
            </a:extLst>
          </p:cNvPr>
          <p:cNvSpPr txBox="1"/>
          <p:nvPr/>
        </p:nvSpPr>
        <p:spPr>
          <a:xfrm>
            <a:off x="6748241" y="59393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/>
              <a:t>(a)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61E0D-DC79-55FC-6B51-12A6E5A1E0A1}"/>
              </a:ext>
            </a:extLst>
          </p:cNvPr>
          <p:cNvSpPr txBox="1"/>
          <p:nvPr/>
        </p:nvSpPr>
        <p:spPr>
          <a:xfrm>
            <a:off x="11618842" y="57259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/>
              <a:t>(b)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0B7D0-3895-071C-477A-2362DD9D32D6}"/>
              </a:ext>
            </a:extLst>
          </p:cNvPr>
          <p:cNvSpPr txBox="1"/>
          <p:nvPr/>
        </p:nvSpPr>
        <p:spPr>
          <a:xfrm>
            <a:off x="7270830" y="4939878"/>
            <a:ext cx="49102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Effects of TOP Assay on SBP Assay Responses of PFOA, Organofluorine and their Mixtures.</a:t>
            </a:r>
            <a:r>
              <a:rPr lang="en-US" sz="2000" b="1">
                <a:solidFill>
                  <a:srgbClr val="3333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fluocinolone acetonide-FCL, ciprofloxacin-CIP, 1-bromo-4-fluorobenzene-BFB.</a:t>
            </a:r>
            <a:endParaRPr lang="en-VN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B344A-B78E-A928-74E1-8DD01325DB1C}"/>
              </a:ext>
            </a:extLst>
          </p:cNvPr>
          <p:cNvSpPr txBox="1"/>
          <p:nvPr/>
        </p:nvSpPr>
        <p:spPr>
          <a:xfrm>
            <a:off x="9187138" y="4116477"/>
            <a:ext cx="132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C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17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H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18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FN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600" b="1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5.7% F</a:t>
            </a:r>
            <a:endParaRPr lang="en-VN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A711E4-CEA7-A821-9952-A9A201399194}"/>
              </a:ext>
            </a:extLst>
          </p:cNvPr>
          <p:cNvSpPr txBox="1"/>
          <p:nvPr/>
        </p:nvSpPr>
        <p:spPr>
          <a:xfrm>
            <a:off x="10343580" y="4090477"/>
            <a:ext cx="132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C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6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H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4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BrF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600" b="1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10.9% F</a:t>
            </a:r>
            <a:endParaRPr lang="en-VN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AADEF-A613-57F5-FB7C-9D82E086533F}"/>
              </a:ext>
            </a:extLst>
          </p:cNvPr>
          <p:cNvSpPr txBox="1"/>
          <p:nvPr/>
        </p:nvSpPr>
        <p:spPr>
          <a:xfrm>
            <a:off x="7938177" y="4090478"/>
            <a:ext cx="132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600" b="1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8.4% F</a:t>
            </a:r>
            <a:endParaRPr lang="en-VN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D8D8B54-8E5D-E3B7-7519-7ECD5197E0F4}"/>
              </a:ext>
            </a:extLst>
          </p:cNvPr>
          <p:cNvSpPr/>
          <p:nvPr/>
        </p:nvSpPr>
        <p:spPr>
          <a:xfrm>
            <a:off x="8247651" y="3262193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DBC0F4B0-8B74-809A-66A5-7CC0D1A07EE5}"/>
              </a:ext>
            </a:extLst>
          </p:cNvPr>
          <p:cNvSpPr/>
          <p:nvPr/>
        </p:nvSpPr>
        <p:spPr>
          <a:xfrm>
            <a:off x="9424426" y="3262193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DA8A885-BB80-A3DF-3C4B-BBAE5C48F81F}"/>
              </a:ext>
            </a:extLst>
          </p:cNvPr>
          <p:cNvSpPr/>
          <p:nvPr/>
        </p:nvSpPr>
        <p:spPr>
          <a:xfrm>
            <a:off x="10598102" y="3256763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416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683" y="6457890"/>
            <a:ext cx="7509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13</a:t>
            </a:r>
            <a:r>
              <a:rPr lang="nl-BE" alt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</a:t>
            </a:r>
            <a:r>
              <a:rPr lang="nl-BE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IWA Micropol &amp; Ecohazard Conference</a:t>
            </a:r>
            <a:endParaRPr lang="en-GB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ángulo 26">
            <a:extLst>
              <a:ext uri="{FF2B5EF4-FFF2-40B4-BE49-F238E27FC236}">
                <a16:creationId xmlns:a16="http://schemas.microsoft.com/office/drawing/2014/main" id="{5CB05665-E4D6-967B-2B18-4F0C5A7C40AE}"/>
              </a:ext>
            </a:extLst>
          </p:cNvPr>
          <p:cNvSpPr/>
          <p:nvPr/>
        </p:nvSpPr>
        <p:spPr>
          <a:xfrm>
            <a:off x="0" y="0"/>
            <a:ext cx="12192000" cy="607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Optimization of the MB Assay: A Semi-Quantification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B15B0-2B75-5ED0-BED2-E1472376688C}"/>
              </a:ext>
            </a:extLst>
          </p:cNvPr>
          <p:cNvSpPr/>
          <p:nvPr/>
        </p:nvSpPr>
        <p:spPr>
          <a:xfrm>
            <a:off x="0" y="-3978"/>
            <a:ext cx="1192677" cy="6011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D0171-4931-C212-EA7B-633EE956807B}"/>
              </a:ext>
            </a:extLst>
          </p:cNvPr>
          <p:cNvSpPr/>
          <p:nvPr/>
        </p:nvSpPr>
        <p:spPr>
          <a:xfrm>
            <a:off x="341300" y="-127181"/>
            <a:ext cx="5100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altLang="ko-KR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6E5994F-7B57-C8A1-18DC-F65479B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751" y="6332635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chemeClr val="bg1"/>
                </a:solidFill>
              </a:rPr>
              <a:pPr algn="ctr"/>
              <a:t>9</a:t>
            </a:fld>
            <a:endParaRPr lang="en-VN" sz="1800" b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F9AE4-AB32-A5DA-FFD1-8D2C749AA1A1}"/>
              </a:ext>
            </a:extLst>
          </p:cNvPr>
          <p:cNvSpPr txBox="1"/>
          <p:nvPr/>
        </p:nvSpPr>
        <p:spPr>
          <a:xfrm>
            <a:off x="290048" y="3690111"/>
            <a:ext cx="4196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000" b="1">
                <a:solidFill>
                  <a:srgbClr val="3333FF"/>
                </a:solidFill>
              </a:rPr>
              <a:t>Color Response of PFAS towards MB. </a:t>
            </a:r>
            <a:endParaRPr lang="en-VN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4DC1A5-A810-F659-9145-B5C33777CB21}"/>
              </a:ext>
            </a:extLst>
          </p:cNvPr>
          <p:cNvSpPr txBox="1"/>
          <p:nvPr/>
        </p:nvSpPr>
        <p:spPr>
          <a:xfrm>
            <a:off x="4666119" y="4139288"/>
            <a:ext cx="753098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Persulfate</a:t>
            </a:r>
            <a:r>
              <a:rPr lang="vi-VN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Pre</a:t>
            </a:r>
            <a:r>
              <a:rPr lang="en-US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oxidation</a:t>
            </a:r>
            <a:r>
              <a:rPr lang="vi-VN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(a) to </a:t>
            </a:r>
            <a:r>
              <a:rPr lang="en-US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Eliminate the Non</a:t>
            </a:r>
            <a:r>
              <a:rPr lang="vi-VN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-PFAS Surfactants and (b) to Convert PFAS Precursors into Anionic Terminals. </a:t>
            </a:r>
            <a:r>
              <a:rPr lang="en-US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25 µg/L</a:t>
            </a:r>
            <a:r>
              <a:rPr lang="vi-VN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PFOA/PFOS and 80 </a:t>
            </a:r>
            <a:r>
              <a:rPr lang="en-US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µg/L</a:t>
            </a:r>
            <a:r>
              <a:rPr lang="vi-VN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SDS for (b) and 10 </a:t>
            </a:r>
            <a:r>
              <a:rPr lang="en-US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µg/L</a:t>
            </a:r>
            <a:r>
              <a:rPr lang="vi-VN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each PFAS precursor for (a).</a:t>
            </a:r>
            <a:endParaRPr lang="en-VN" sz="1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9B8C2E-AF4A-D1D3-1B3A-80D44D05ABA1}"/>
              </a:ext>
            </a:extLst>
          </p:cNvPr>
          <p:cNvSpPr txBox="1"/>
          <p:nvPr/>
        </p:nvSpPr>
        <p:spPr>
          <a:xfrm>
            <a:off x="86893" y="4442583"/>
            <a:ext cx="4573094" cy="204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1900"/>
              <a:t>only PFOA used as a standard chemical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1900" b="1">
                <a:solidFill>
                  <a:srgbClr val="00B050"/>
                </a:solidFill>
              </a:rPr>
              <a:t>different color response among PFAS</a:t>
            </a:r>
            <a:endParaRPr lang="en-VN" sz="1900" b="1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à"/>
            </a:pPr>
            <a:r>
              <a:rPr lang="en-VN" sz="1900" i="1">
                <a:sym typeface="Wingdings" pitchFamily="2" charset="2"/>
              </a:rPr>
              <a:t>different ion-pair formation levels between MB and anionic PFAS</a:t>
            </a:r>
            <a:endParaRPr lang="en-VN" sz="2000" i="1"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à"/>
            </a:pPr>
            <a:r>
              <a:rPr lang="en-VN" sz="2000" b="1">
                <a:solidFill>
                  <a:srgbClr val="FF0000"/>
                </a:solidFill>
                <a:sym typeface="Wingdings" pitchFamily="2" charset="2"/>
              </a:rPr>
              <a:t>MB: semi-quantification for total PFAS</a:t>
            </a:r>
            <a:endParaRPr lang="en-VN" sz="2000" b="1">
              <a:solidFill>
                <a:srgbClr val="FF000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EC869E0-BD6B-0C80-CF38-678E61AE7A1B}"/>
              </a:ext>
            </a:extLst>
          </p:cNvPr>
          <p:cNvSpPr/>
          <p:nvPr/>
        </p:nvSpPr>
        <p:spPr>
          <a:xfrm rot="5400000">
            <a:off x="2186227" y="4095679"/>
            <a:ext cx="400111" cy="4433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98111-4037-A1F8-56CB-01BBA4AA18CE}"/>
              </a:ext>
            </a:extLst>
          </p:cNvPr>
          <p:cNvSpPr txBox="1"/>
          <p:nvPr/>
        </p:nvSpPr>
        <p:spPr>
          <a:xfrm>
            <a:off x="4508465" y="5144509"/>
            <a:ext cx="7694770" cy="140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VN" sz="1900" i="1"/>
              <a:t>SDS was effectively removed by persulfate preoxidation.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VN" sz="1900" i="1"/>
              <a:t>Non-anionic PFAS precursors originally showed negligible color response </a:t>
            </a:r>
            <a:r>
              <a:rPr lang="en-VN" sz="1900" i="1">
                <a:sym typeface="Wingdings" pitchFamily="2" charset="2"/>
              </a:rPr>
              <a:t> persulfate preoxidation could convert them to anionic terminals  improve the inclusivity for the MB assay.</a:t>
            </a:r>
            <a:endParaRPr lang="en-VN" sz="1900" i="1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9339829-CBBB-7340-0BE8-9EE405501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244780"/>
              </p:ext>
            </p:extLst>
          </p:nvPr>
        </p:nvGraphicFramePr>
        <p:xfrm>
          <a:off x="5668436" y="633449"/>
          <a:ext cx="2308853" cy="47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13726" imgH="987220" progId="ChemDraw.Document.6.0">
                  <p:embed/>
                </p:oleObj>
              </mc:Choice>
              <mc:Fallback>
                <p:oleObj name="CS ChemDraw Drawing" r:id="rId2" imgW="5013726" imgH="987220" progId="ChemDraw.Document.6.0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9339829-CBBB-7340-0BE8-9EE405501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8436" y="633449"/>
                        <a:ext cx="2308853" cy="476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35B2ABCB-6E16-50F0-348C-CE9E9A464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58" y="1204579"/>
            <a:ext cx="7164519" cy="27211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B887DB-44A9-EEDC-2043-4D9BAD088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23" y="1786640"/>
            <a:ext cx="1505021" cy="5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A graph of a number of different types of cells&#10;&#10;Description automatically generated with medium confidence">
            <a:extLst>
              <a:ext uri="{FF2B5EF4-FFF2-40B4-BE49-F238E27FC236}">
                <a16:creationId xmlns:a16="http://schemas.microsoft.com/office/drawing/2014/main" id="{E2F121DF-49B4-871A-554B-4D08784BEA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7" y="738571"/>
            <a:ext cx="4536785" cy="295154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FA0E7EE-56F4-718D-42FB-7E76F4AAAB56}"/>
              </a:ext>
            </a:extLst>
          </p:cNvPr>
          <p:cNvSpPr/>
          <p:nvPr/>
        </p:nvSpPr>
        <p:spPr>
          <a:xfrm>
            <a:off x="2438238" y="1047110"/>
            <a:ext cx="320250" cy="2096906"/>
          </a:xfrm>
          <a:prstGeom prst="roundRect">
            <a:avLst/>
          </a:prstGeom>
          <a:noFill/>
          <a:ln>
            <a:solidFill>
              <a:srgbClr val="FF4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602C07-1CE3-D957-5BDC-E04A9F19C740}"/>
              </a:ext>
            </a:extLst>
          </p:cNvPr>
          <p:cNvSpPr txBox="1"/>
          <p:nvPr/>
        </p:nvSpPr>
        <p:spPr>
          <a:xfrm>
            <a:off x="5624242" y="1109785"/>
            <a:ext cx="2317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SDS (sodium dodecyl sulfate) </a:t>
            </a:r>
            <a:endParaRPr lang="en-VN" sz="1400">
              <a:solidFill>
                <a:srgbClr val="0070C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D48D5C8-2F8D-6804-E68E-0011D9993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29" y="697318"/>
            <a:ext cx="2699117" cy="47652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E574008-8459-1449-1434-C0940D97C563}"/>
              </a:ext>
            </a:extLst>
          </p:cNvPr>
          <p:cNvSpPr txBox="1"/>
          <p:nvPr/>
        </p:nvSpPr>
        <p:spPr>
          <a:xfrm>
            <a:off x="10251524" y="1149465"/>
            <a:ext cx="956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6:2 diPAP</a:t>
            </a:r>
            <a:endParaRPr lang="en-VN" sz="1400">
              <a:solidFill>
                <a:srgbClr val="0070C0"/>
              </a:solidFill>
            </a:endParaRP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DD266006-347C-FC9F-4CA1-5E82726D33EB}"/>
              </a:ext>
            </a:extLst>
          </p:cNvPr>
          <p:cNvSpPr/>
          <p:nvPr/>
        </p:nvSpPr>
        <p:spPr>
          <a:xfrm>
            <a:off x="5668436" y="3341414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CBB3B0-0A56-B2F1-351F-615963DF5844}"/>
              </a:ext>
            </a:extLst>
          </p:cNvPr>
          <p:cNvSpPr/>
          <p:nvPr/>
        </p:nvSpPr>
        <p:spPr>
          <a:xfrm rot="1547694">
            <a:off x="10231292" y="1794161"/>
            <a:ext cx="517293" cy="658517"/>
          </a:xfrm>
          <a:prstGeom prst="ellipse">
            <a:avLst/>
          </a:prstGeom>
          <a:noFill/>
          <a:ln w="1905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C83AF0-6AEC-6CF9-713A-DF9D16554765}"/>
              </a:ext>
            </a:extLst>
          </p:cNvPr>
          <p:cNvSpPr txBox="1"/>
          <p:nvPr/>
        </p:nvSpPr>
        <p:spPr>
          <a:xfrm>
            <a:off x="9303730" y="3883431"/>
            <a:ext cx="2614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00">
                <a:solidFill>
                  <a:srgbClr val="FF0000"/>
                </a:solidFill>
                <a:sym typeface="Wingdings" pitchFamily="2" charset="2"/>
              </a:rPr>
              <a:t>non-anionic PFAS precursors</a:t>
            </a:r>
            <a:endParaRPr lang="en-VN" sz="1600"/>
          </a:p>
        </p:txBody>
      </p:sp>
      <p:sp>
        <p:nvSpPr>
          <p:cNvPr id="36" name="U-Turn Arrow 35">
            <a:extLst>
              <a:ext uri="{FF2B5EF4-FFF2-40B4-BE49-F238E27FC236}">
                <a16:creationId xmlns:a16="http://schemas.microsoft.com/office/drawing/2014/main" id="{D32B0413-6FA9-2811-7DDC-4646C9AA35AB}"/>
              </a:ext>
            </a:extLst>
          </p:cNvPr>
          <p:cNvSpPr/>
          <p:nvPr/>
        </p:nvSpPr>
        <p:spPr>
          <a:xfrm>
            <a:off x="6475344" y="2858105"/>
            <a:ext cx="475488" cy="307777"/>
          </a:xfrm>
          <a:prstGeom prst="utur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U-Turn Arrow 36">
            <a:extLst>
              <a:ext uri="{FF2B5EF4-FFF2-40B4-BE49-F238E27FC236}">
                <a16:creationId xmlns:a16="http://schemas.microsoft.com/office/drawing/2014/main" id="{F47DC317-B2D7-E044-C77E-C572C7920112}"/>
              </a:ext>
            </a:extLst>
          </p:cNvPr>
          <p:cNvSpPr/>
          <p:nvPr/>
        </p:nvSpPr>
        <p:spPr>
          <a:xfrm>
            <a:off x="7739545" y="2858105"/>
            <a:ext cx="475488" cy="307777"/>
          </a:xfrm>
          <a:prstGeom prst="utur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0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2457</Words>
  <Application>Microsoft Macintosh PowerPoint</Application>
  <PresentationFormat>Widescreen</PresentationFormat>
  <Paragraphs>256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Calibri (Body)</vt:lpstr>
      <vt:lpstr>Malgun Gothic</vt:lpstr>
      <vt:lpstr>Aptos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佈景主題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</cp:lastModifiedBy>
  <cp:revision>4</cp:revision>
  <dcterms:created xsi:type="dcterms:W3CDTF">2024-03-30T09:37:01Z</dcterms:created>
  <dcterms:modified xsi:type="dcterms:W3CDTF">2024-06-21T06:12:37Z</dcterms:modified>
</cp:coreProperties>
</file>