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ppt/notesSlides/notesSlide8.xml" ContentType="application/vnd.openxmlformats-officedocument.presentationml.notesSlide+xml"/>
  <Override PartName="/ppt/tags/tag8.xml" ContentType="application/vnd.openxmlformats-officedocument.presentationml.tags+xml"/>
  <Override PartName="/ppt/notesSlides/notesSlide9.xml" ContentType="application/vnd.openxmlformats-officedocument.presentationml.notesSlide+xml"/>
  <Override PartName="/ppt/tags/tag9.xml" ContentType="application/vnd.openxmlformats-officedocument.presentationml.tags+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0.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5"/>
  </p:notesMasterIdLst>
  <p:sldIdLst>
    <p:sldId id="257" r:id="rId2"/>
    <p:sldId id="439" r:id="rId3"/>
    <p:sldId id="440" r:id="rId4"/>
    <p:sldId id="441" r:id="rId5"/>
    <p:sldId id="442" r:id="rId6"/>
    <p:sldId id="443" r:id="rId7"/>
    <p:sldId id="444" r:id="rId8"/>
    <p:sldId id="446" r:id="rId9"/>
    <p:sldId id="449" r:id="rId10"/>
    <p:sldId id="445" r:id="rId11"/>
    <p:sldId id="447" r:id="rId12"/>
    <p:sldId id="408" r:id="rId13"/>
    <p:sldId id="438" r:id="rId1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37B01"/>
    <a:srgbClr val="A57E00"/>
    <a:srgbClr val="BF9000"/>
    <a:srgbClr val="FFFDF7"/>
    <a:srgbClr val="E8FFC4"/>
    <a:srgbClr val="89A75F"/>
    <a:srgbClr val="F7FFDA"/>
    <a:srgbClr val="9FD36D"/>
    <a:srgbClr val="BBEB79"/>
    <a:srgbClr val="AEC98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보통 스타일 2 - 강조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스타일 없음, 눈금 없음">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577" autoAdjust="0"/>
    <p:restoredTop sz="86159" autoAdjust="0"/>
  </p:normalViewPr>
  <p:slideViewPr>
    <p:cSldViewPr snapToGrid="0">
      <p:cViewPr varScale="1">
        <p:scale>
          <a:sx n="75" d="100"/>
          <a:sy n="75" d="100"/>
        </p:scale>
        <p:origin x="1714" y="62"/>
      </p:cViewPr>
      <p:guideLst>
        <p:guide orient="horz" pos="2160"/>
        <p:guide pos="2880"/>
      </p:guideLst>
    </p:cSldViewPr>
  </p:slideViewPr>
  <p:outlineViewPr>
    <p:cViewPr>
      <p:scale>
        <a:sx n="33" d="100"/>
        <a:sy n="33" d="100"/>
      </p:scale>
      <p:origin x="0" y="-2338"/>
    </p:cViewPr>
  </p:outlineViewPr>
  <p:notesTextViewPr>
    <p:cViewPr>
      <p:scale>
        <a:sx n="66" d="100"/>
        <a:sy n="66"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_rels/data1.xml.rels><?xml version="1.0" encoding="UTF-8" standalone="yes"?>
<Relationships xmlns="http://schemas.openxmlformats.org/package/2006/relationships"><Relationship Id="rId1" Type="http://schemas.openxmlformats.org/officeDocument/2006/relationships/image" Target="../media/image25.png"/></Relationships>
</file>

<file path=ppt/diagrams/_rels/drawing1.xml.rels><?xml version="1.0" encoding="UTF-8" standalone="yes"?>
<Relationships xmlns="http://schemas.openxmlformats.org/package/2006/relationships"><Relationship Id="rId1" Type="http://schemas.openxmlformats.org/officeDocument/2006/relationships/image" Target="../media/image25.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1F0289B-935D-45E7-B244-A0984FF04EED}" type="doc">
      <dgm:prSet loTypeId="urn:microsoft.com/office/officeart/2005/8/layout/arrow2" loCatId="process" qsTypeId="urn:microsoft.com/office/officeart/2005/8/quickstyle/simple1" qsCatId="simple" csTypeId="urn:microsoft.com/office/officeart/2005/8/colors/accent1_2" csCatId="accent1" phldr="1"/>
      <dgm:spPr/>
    </dgm:pt>
    <dgm:pt modelId="{5438451F-E7B4-478C-A695-B6953FBED291}">
      <dgm:prSet phldrT="[텍스트]"/>
      <dgm:spPr/>
      <dgm:t>
        <a:bodyPr/>
        <a:lstStyle/>
        <a:p>
          <a:pPr latinLnBrk="1"/>
          <a:r>
            <a:rPr lang="en-US" altLang="ko-KR" smtClean="0"/>
            <a:t> </a:t>
          </a:r>
          <a:endParaRPr lang="ko-KR" altLang="en-US"/>
        </a:p>
      </dgm:t>
    </dgm:pt>
    <dgm:pt modelId="{6FCD9E4E-C832-4039-B679-08374CBBAC49}" type="sibTrans" cxnId="{08DB4CE7-4596-453F-9166-7140E0A37E45}">
      <dgm:prSet/>
      <dgm:spPr/>
      <dgm:t>
        <a:bodyPr/>
        <a:lstStyle/>
        <a:p>
          <a:pPr latinLnBrk="1"/>
          <a:endParaRPr lang="ko-KR" altLang="en-US"/>
        </a:p>
      </dgm:t>
    </dgm:pt>
    <dgm:pt modelId="{26715779-315C-4C64-95C6-87B8686A9BDE}" type="parTrans" cxnId="{08DB4CE7-4596-453F-9166-7140E0A37E45}">
      <dgm:prSet/>
      <dgm:spPr/>
      <dgm:t>
        <a:bodyPr/>
        <a:lstStyle/>
        <a:p>
          <a:pPr latinLnBrk="1"/>
          <a:endParaRPr lang="ko-KR" altLang="en-US"/>
        </a:p>
      </dgm:t>
    </dgm:pt>
    <dgm:pt modelId="{9A2CCD82-1BE4-47B6-8F87-EC2B09977756}" type="pres">
      <dgm:prSet presAssocID="{51F0289B-935D-45E7-B244-A0984FF04EED}" presName="arrowDiagram" presStyleCnt="0">
        <dgm:presLayoutVars>
          <dgm:chMax val="5"/>
          <dgm:dir/>
          <dgm:resizeHandles val="exact"/>
        </dgm:presLayoutVars>
      </dgm:prSet>
      <dgm:spPr/>
    </dgm:pt>
    <dgm:pt modelId="{A1FF116C-E166-4F1D-B5B7-48ED1F1EFBF0}" type="pres">
      <dgm:prSet presAssocID="{51F0289B-935D-45E7-B244-A0984FF04EED}" presName="arrow" presStyleLbl="bgShp" presStyleIdx="0" presStyleCnt="1" custAng="14002115" custFlipHor="1" custScaleX="104717" custLinFactNeighborX="2596" custLinFactNeighborY="6552"/>
      <dgm:spPr>
        <a:blipFill rotWithShape="0">
          <a:blip xmlns:r="http://schemas.openxmlformats.org/officeDocument/2006/relationships" r:embed="rId1"/>
          <a:stretch>
            <a:fillRect/>
          </a:stretch>
        </a:blipFill>
        <a:ln>
          <a:noFill/>
        </a:ln>
      </dgm:spPr>
      <dgm:t>
        <a:bodyPr/>
        <a:lstStyle/>
        <a:p>
          <a:pPr latinLnBrk="1"/>
          <a:endParaRPr lang="ko-KR" altLang="en-US"/>
        </a:p>
      </dgm:t>
    </dgm:pt>
    <dgm:pt modelId="{76E222B7-B283-4F42-80EE-2E82262F101C}" type="pres">
      <dgm:prSet presAssocID="{51F0289B-935D-45E7-B244-A0984FF04EED}" presName="arrowDiagram1" presStyleCnt="0">
        <dgm:presLayoutVars>
          <dgm:bulletEnabled val="1"/>
        </dgm:presLayoutVars>
      </dgm:prSet>
      <dgm:spPr/>
    </dgm:pt>
    <dgm:pt modelId="{EB9D10B8-A9E5-4108-80F4-0C7A26FC0222}" type="pres">
      <dgm:prSet presAssocID="{5438451F-E7B4-478C-A695-B6953FBED291}" presName="bullet1" presStyleLbl="node1" presStyleIdx="0" presStyleCnt="1"/>
      <dgm:spPr>
        <a:noFill/>
        <a:ln>
          <a:noFill/>
        </a:ln>
      </dgm:spPr>
    </dgm:pt>
    <dgm:pt modelId="{6DF23670-6EBA-4EC4-9EEF-4481D5FC691C}" type="pres">
      <dgm:prSet presAssocID="{5438451F-E7B4-478C-A695-B6953FBED291}" presName="textBox1" presStyleLbl="revTx" presStyleIdx="0" presStyleCnt="1">
        <dgm:presLayoutVars>
          <dgm:bulletEnabled val="1"/>
        </dgm:presLayoutVars>
      </dgm:prSet>
      <dgm:spPr/>
      <dgm:t>
        <a:bodyPr/>
        <a:lstStyle/>
        <a:p>
          <a:pPr latinLnBrk="1"/>
          <a:endParaRPr lang="ko-KR" altLang="en-US"/>
        </a:p>
      </dgm:t>
    </dgm:pt>
  </dgm:ptLst>
  <dgm:cxnLst>
    <dgm:cxn modelId="{A322216A-8AB7-433F-B89B-6880D496A9F6}" type="presOf" srcId="{51F0289B-935D-45E7-B244-A0984FF04EED}" destId="{9A2CCD82-1BE4-47B6-8F87-EC2B09977756}" srcOrd="0" destOrd="0" presId="urn:microsoft.com/office/officeart/2005/8/layout/arrow2"/>
    <dgm:cxn modelId="{08DB4CE7-4596-453F-9166-7140E0A37E45}" srcId="{51F0289B-935D-45E7-B244-A0984FF04EED}" destId="{5438451F-E7B4-478C-A695-B6953FBED291}" srcOrd="0" destOrd="0" parTransId="{26715779-315C-4C64-95C6-87B8686A9BDE}" sibTransId="{6FCD9E4E-C832-4039-B679-08374CBBAC49}"/>
    <dgm:cxn modelId="{2B15746F-65DC-40C1-BBBC-DE330C70A436}" type="presOf" srcId="{5438451F-E7B4-478C-A695-B6953FBED291}" destId="{6DF23670-6EBA-4EC4-9EEF-4481D5FC691C}" srcOrd="0" destOrd="0" presId="urn:microsoft.com/office/officeart/2005/8/layout/arrow2"/>
    <dgm:cxn modelId="{6C0F269F-6888-4732-B15B-C369CC40DD5B}" type="presParOf" srcId="{9A2CCD82-1BE4-47B6-8F87-EC2B09977756}" destId="{A1FF116C-E166-4F1D-B5B7-48ED1F1EFBF0}" srcOrd="0" destOrd="0" presId="urn:microsoft.com/office/officeart/2005/8/layout/arrow2"/>
    <dgm:cxn modelId="{2A168DC8-4005-4E8B-AA0C-74A2A5E730B8}" type="presParOf" srcId="{9A2CCD82-1BE4-47B6-8F87-EC2B09977756}" destId="{76E222B7-B283-4F42-80EE-2E82262F101C}" srcOrd="1" destOrd="0" presId="urn:microsoft.com/office/officeart/2005/8/layout/arrow2"/>
    <dgm:cxn modelId="{88143AD7-FA1F-4D43-B93E-FDD7D9124FEE}" type="presParOf" srcId="{76E222B7-B283-4F42-80EE-2E82262F101C}" destId="{EB9D10B8-A9E5-4108-80F4-0C7A26FC0222}" srcOrd="0" destOrd="0" presId="urn:microsoft.com/office/officeart/2005/8/layout/arrow2"/>
    <dgm:cxn modelId="{D2658301-B0D0-4878-94E7-37C7C528BC75}" type="presParOf" srcId="{76E222B7-B283-4F42-80EE-2E82262F101C}" destId="{6DF23670-6EBA-4EC4-9EEF-4481D5FC691C}" srcOrd="1" destOrd="0" presId="urn:microsoft.com/office/officeart/2005/8/layout/arrow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FF116C-E166-4F1D-B5B7-48ED1F1EFBF0}">
      <dsp:nvSpPr>
        <dsp:cNvPr id="0" name=""/>
        <dsp:cNvSpPr/>
      </dsp:nvSpPr>
      <dsp:spPr>
        <a:xfrm rot="7597885" flipH="1">
          <a:off x="225735" y="0"/>
          <a:ext cx="3507872" cy="2093662"/>
        </a:xfrm>
        <a:prstGeom prst="swooshArrow">
          <a:avLst>
            <a:gd name="adj1" fmla="val 25000"/>
            <a:gd name="adj2" fmla="val 25000"/>
          </a:avLst>
        </a:prstGeom>
        <a:blipFill rotWithShape="0">
          <a:blip xmlns:r="http://schemas.openxmlformats.org/officeDocument/2006/relationships" r:embed="rId1"/>
          <a:stretch>
            <a:fillRect/>
          </a:stretch>
        </a:blipFill>
        <a:ln>
          <a:noFill/>
        </a:ln>
        <a:effectLst/>
      </dsp:spPr>
      <dsp:style>
        <a:lnRef idx="0">
          <a:scrgbClr r="0" g="0" b="0"/>
        </a:lnRef>
        <a:fillRef idx="1">
          <a:scrgbClr r="0" g="0" b="0"/>
        </a:fillRef>
        <a:effectRef idx="0">
          <a:scrgbClr r="0" g="0" b="0"/>
        </a:effectRef>
        <a:fontRef idx="minor"/>
      </dsp:style>
    </dsp:sp>
    <dsp:sp modelId="{EB9D10B8-A9E5-4108-80F4-0C7A26FC0222}">
      <dsp:nvSpPr>
        <dsp:cNvPr id="0" name=""/>
        <dsp:cNvSpPr/>
      </dsp:nvSpPr>
      <dsp:spPr>
        <a:xfrm>
          <a:off x="2773722" y="424594"/>
          <a:ext cx="247889" cy="247889"/>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DF23670-6EBA-4EC4-9EEF-4481D5FC691C}">
      <dsp:nvSpPr>
        <dsp:cNvPr id="0" name=""/>
        <dsp:cNvSpPr/>
      </dsp:nvSpPr>
      <dsp:spPr>
        <a:xfrm>
          <a:off x="1557723" y="548539"/>
          <a:ext cx="1339943" cy="1545122"/>
        </a:xfrm>
        <a:prstGeom prst="round2Diag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31352" bIns="0" numCol="1" spcCol="1270" anchor="t" anchorCtr="0">
          <a:noAutofit/>
        </a:bodyPr>
        <a:lstStyle/>
        <a:p>
          <a:pPr lvl="0" algn="r" defTabSz="2889250" latinLnBrk="1">
            <a:lnSpc>
              <a:spcPct val="90000"/>
            </a:lnSpc>
            <a:spcBef>
              <a:spcPct val="0"/>
            </a:spcBef>
            <a:spcAft>
              <a:spcPct val="35000"/>
            </a:spcAft>
          </a:pPr>
          <a:r>
            <a:rPr lang="en-US" altLang="ko-KR" sz="6500" kern="1200" smtClean="0"/>
            <a:t> </a:t>
          </a:r>
          <a:endParaRPr lang="ko-KR" altLang="en-US" sz="6500" kern="1200"/>
        </a:p>
      </dsp:txBody>
      <dsp:txXfrm>
        <a:off x="1623134" y="613950"/>
        <a:ext cx="1209121" cy="1414300"/>
      </dsp:txXfrm>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ko-KR" altLang="en-US"/>
          </a:p>
        </p:txBody>
      </p:sp>
      <p:sp>
        <p:nvSpPr>
          <p:cNvPr id="3" name="날짜 개체 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A2A32C-6116-4E4E-A16B-3D6E2F8631B0}" type="datetimeFigureOut">
              <a:rPr lang="ko-KR" altLang="en-US" smtClean="0"/>
              <a:t>2024-08-02</a:t>
            </a:fld>
            <a:endParaRPr lang="ko-KR" altLang="en-US"/>
          </a:p>
        </p:txBody>
      </p:sp>
      <p:sp>
        <p:nvSpPr>
          <p:cNvPr id="4" name="슬라이드 이미지 개체 틀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ko-KR" altLang="en-US"/>
          </a:p>
        </p:txBody>
      </p:sp>
      <p:sp>
        <p:nvSpPr>
          <p:cNvPr id="5" name="슬라이드 노트 개체 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ko-KR" altLang="en-US" smtClean="0"/>
              <a:t>마스터 텍스트 스타일 편집</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6" name="바닥글 개체 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ko-KR" altLang="en-US"/>
          </a:p>
        </p:txBody>
      </p:sp>
      <p:sp>
        <p:nvSpPr>
          <p:cNvPr id="7" name="슬라이드 번호 개체 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4E180B-18B4-42FE-A914-56112BC24B94}" type="slidenum">
              <a:rPr lang="ko-KR" altLang="en-US" smtClean="0"/>
              <a:t>‹#›</a:t>
            </a:fld>
            <a:endParaRPr lang="ko-KR" altLang="en-US"/>
          </a:p>
        </p:txBody>
      </p:sp>
    </p:spTree>
    <p:extLst>
      <p:ext uri="{BB962C8B-B14F-4D97-AF65-F5344CB8AC3E}">
        <p14:creationId xmlns:p14="http://schemas.microsoft.com/office/powerpoint/2010/main" val="657234497"/>
      </p:ext>
    </p:extLst>
  </p:cSld>
  <p:clrMap bg1="lt1" tx1="dk1" bg2="lt2" tx2="dk2" accent1="accent1" accent2="accent2" accent3="accent3" accent4="accent4" accent5="accent5" accent6="accent6" hlink="hlink" folHlink="folHlink"/>
  <p:notesStyle>
    <a:lvl1pPr marL="0" algn="l"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200" kern="1200">
        <a:solidFill>
          <a:schemeClr val="tx1"/>
        </a:solidFill>
        <a:latin typeface="+mn-lt"/>
        <a:ea typeface="+mn-ea"/>
        <a:cs typeface="+mn-cs"/>
      </a:defRPr>
    </a:lvl2pPr>
    <a:lvl3pPr marL="914400" algn="l" defTabSz="914400" rtl="0" eaLnBrk="1" latinLnBrk="1" hangingPunct="1">
      <a:defRPr sz="1200" kern="1200">
        <a:solidFill>
          <a:schemeClr val="tx1"/>
        </a:solidFill>
        <a:latin typeface="+mn-lt"/>
        <a:ea typeface="+mn-ea"/>
        <a:cs typeface="+mn-cs"/>
      </a:defRPr>
    </a:lvl3pPr>
    <a:lvl4pPr marL="1371600" algn="l" defTabSz="914400" rtl="0" eaLnBrk="1" latinLnBrk="1" hangingPunct="1">
      <a:defRPr sz="1200" kern="1200">
        <a:solidFill>
          <a:schemeClr val="tx1"/>
        </a:solidFill>
        <a:latin typeface="+mn-lt"/>
        <a:ea typeface="+mn-ea"/>
        <a:cs typeface="+mn-cs"/>
      </a:defRPr>
    </a:lvl4pPr>
    <a:lvl5pPr marL="1828800" algn="l" defTabSz="914400" rtl="0" eaLnBrk="1" latinLnBrk="1" hangingPunct="1">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sz="800" baseline="0" dirty="0" smtClean="0">
                <a:latin typeface="+mn-lt"/>
              </a:rPr>
              <a:t>Good afternoon. I’m </a:t>
            </a:r>
            <a:r>
              <a:rPr lang="en-US" altLang="ko-KR" sz="800" baseline="0" dirty="0" err="1" smtClean="0">
                <a:latin typeface="+mn-lt"/>
              </a:rPr>
              <a:t>seorin</a:t>
            </a:r>
            <a:r>
              <a:rPr lang="en-US" altLang="ko-KR" sz="800" baseline="0" dirty="0" smtClean="0">
                <a:latin typeface="+mn-lt"/>
              </a:rPr>
              <a:t> </a:t>
            </a:r>
            <a:r>
              <a:rPr lang="en-US" altLang="ko-KR" sz="800" baseline="0" dirty="0" err="1" smtClean="0">
                <a:latin typeface="+mn-lt"/>
              </a:rPr>
              <a:t>jeong</a:t>
            </a:r>
            <a:r>
              <a:rPr lang="en-US" altLang="ko-KR" sz="800" baseline="0" dirty="0" smtClean="0">
                <a:latin typeface="+mn-lt"/>
              </a:rPr>
              <a:t> </a:t>
            </a:r>
            <a:r>
              <a:rPr lang="en-US" altLang="ko-KR" sz="800" baseline="0" smtClean="0">
                <a:latin typeface="+mn-lt"/>
              </a:rPr>
              <a:t>from the Gwangju </a:t>
            </a:r>
            <a:r>
              <a:rPr lang="en-US" altLang="ko-KR" sz="800" baseline="0" dirty="0" smtClean="0">
                <a:latin typeface="+mn-lt"/>
              </a:rPr>
              <a:t>Institute of Science </a:t>
            </a:r>
            <a:r>
              <a:rPr lang="en-US" altLang="ko-KR" sz="800" baseline="0" smtClean="0">
                <a:latin typeface="+mn-lt"/>
              </a:rPr>
              <a:t>and Technology in Korea. </a:t>
            </a:r>
            <a:r>
              <a:rPr lang="en-US" altLang="ko-KR" sz="800" baseline="0" dirty="0" smtClean="0">
                <a:latin typeface="+mn-lt"/>
              </a:rPr>
              <a:t>I’d like to introduce my research titled ‘Host specific drought stress-ameliorating effect of EPS-producing </a:t>
            </a:r>
            <a:r>
              <a:rPr lang="en-US" altLang="ko-KR" sz="800" baseline="0" smtClean="0">
                <a:latin typeface="+mn-lt"/>
              </a:rPr>
              <a:t>seed endophytes from invasive </a:t>
            </a:r>
            <a:r>
              <a:rPr lang="en-US" altLang="ko-KR" sz="800" i="1" baseline="0" smtClean="0">
                <a:latin typeface="+mn-lt"/>
              </a:rPr>
              <a:t>Lactuca serriola</a:t>
            </a:r>
            <a:r>
              <a:rPr lang="en-US" altLang="ko-KR" sz="800" baseline="0" smtClean="0">
                <a:latin typeface="+mn-lt"/>
              </a:rPr>
              <a:t>’.</a:t>
            </a:r>
            <a:endParaRPr lang="en-US" altLang="ko-KR" sz="800" baseline="0" dirty="0" smtClean="0">
              <a:latin typeface="+mn-lt"/>
            </a:endParaRPr>
          </a:p>
        </p:txBody>
      </p:sp>
      <p:sp>
        <p:nvSpPr>
          <p:cNvPr id="4" name="슬라이드 번호 개체 틀 3"/>
          <p:cNvSpPr>
            <a:spLocks noGrp="1"/>
          </p:cNvSpPr>
          <p:nvPr>
            <p:ph type="sldNum" sz="quarter" idx="10"/>
          </p:nvPr>
        </p:nvSpPr>
        <p:spPr/>
        <p:txBody>
          <a:bodyPr/>
          <a:lstStyle/>
          <a:p>
            <a:fld id="{CC4E180B-18B4-42FE-A914-56112BC24B94}" type="slidenum">
              <a:rPr lang="ko-KR" altLang="en-US" smtClean="0"/>
              <a:t>1</a:t>
            </a:fld>
            <a:endParaRPr lang="ko-KR" altLang="en-US"/>
          </a:p>
        </p:txBody>
      </p:sp>
    </p:spTree>
    <p:extLst>
      <p:ext uri="{BB962C8B-B14F-4D97-AF65-F5344CB8AC3E}">
        <p14:creationId xmlns:p14="http://schemas.microsoft.com/office/powerpoint/2010/main" val="2799770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baseline="0" smtClean="0"/>
              <a:t>Based on the results of transcriptome analysis, we conclude that </a:t>
            </a:r>
            <a:r>
              <a:rPr lang="en-US" altLang="ko-KR" i="1" baseline="0" smtClean="0"/>
              <a:t>E. tasmaniensis </a:t>
            </a:r>
            <a:r>
              <a:rPr lang="en-US" altLang="ko-KR" i="0" baseline="0" smtClean="0"/>
              <a:t>YJ6 acts as a ‘priming agents’.</a:t>
            </a:r>
          </a:p>
          <a:p>
            <a:r>
              <a:rPr lang="en-US" altLang="ko-KR" i="0" baseline="0" smtClean="0"/>
              <a:t>Priming refers to the stress memory of the plant defense system induced by mild stress, chemicals, or biostimulants.</a:t>
            </a:r>
          </a:p>
          <a:p>
            <a:pPr marL="0" marR="0" indent="0" algn="l" defTabSz="914400" rtl="0" eaLnBrk="1" fontAlgn="auto" latinLnBrk="1" hangingPunct="1">
              <a:lnSpc>
                <a:spcPct val="100000"/>
              </a:lnSpc>
              <a:spcBef>
                <a:spcPts val="0"/>
              </a:spcBef>
              <a:spcAft>
                <a:spcPts val="0"/>
              </a:spcAft>
              <a:buClrTx/>
              <a:buSzTx/>
              <a:buFontTx/>
              <a:buNone/>
              <a:tabLst/>
              <a:defRPr/>
            </a:pPr>
            <a:r>
              <a:rPr lang="en-US" altLang="ko-KR" i="0" baseline="0" smtClean="0"/>
              <a:t>Plants in a </a:t>
            </a:r>
            <a:r>
              <a:rPr lang="en-US" altLang="ko-KR" baseline="0" smtClean="0"/>
              <a:t>primed state react more rapidly and effectively when exposed to stress.</a:t>
            </a:r>
          </a:p>
          <a:p>
            <a:r>
              <a:rPr lang="en-US" altLang="ko-KR" baseline="0" smtClean="0"/>
              <a:t>It is known that priming with beneficial bacteria induces systemic resistance without any inhibitory effect on growth and reproduction.</a:t>
            </a:r>
          </a:p>
          <a:p>
            <a:r>
              <a:rPr lang="en-US" altLang="ko-KR" baseline="0" smtClean="0"/>
              <a:t>Despite the importance of priming in plant resistance, the detailed mechanisms remain unknown. This study presents a new aspect to the role of beneficial bacteria in the adaptive mechanisms of plants against drought stress.</a:t>
            </a:r>
            <a:endParaRPr lang="en-US" altLang="ko-KR" baseline="0" dirty="0" smtClean="0"/>
          </a:p>
        </p:txBody>
      </p:sp>
      <p:sp>
        <p:nvSpPr>
          <p:cNvPr id="4" name="슬라이드 번호 개체 틀 3"/>
          <p:cNvSpPr>
            <a:spLocks noGrp="1"/>
          </p:cNvSpPr>
          <p:nvPr>
            <p:ph type="sldNum" sz="quarter" idx="10"/>
          </p:nvPr>
        </p:nvSpPr>
        <p:spPr/>
        <p:txBody>
          <a:bodyPr/>
          <a:lstStyle/>
          <a:p>
            <a:fld id="{CC4E180B-18B4-42FE-A914-56112BC24B94}" type="slidenum">
              <a:rPr lang="ko-KR" altLang="en-US" smtClean="0"/>
              <a:t>10</a:t>
            </a:fld>
            <a:endParaRPr lang="ko-KR" altLang="en-US"/>
          </a:p>
        </p:txBody>
      </p:sp>
    </p:spTree>
    <p:extLst>
      <p:ext uri="{BB962C8B-B14F-4D97-AF65-F5344CB8AC3E}">
        <p14:creationId xmlns:p14="http://schemas.microsoft.com/office/powerpoint/2010/main" val="40313898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baseline="0" dirty="0" smtClean="0"/>
              <a:t>We can summarize the result as follow.</a:t>
            </a:r>
          </a:p>
          <a:p>
            <a:r>
              <a:rPr lang="en-US" altLang="ko-KR" baseline="0" smtClean="0"/>
              <a:t>Firstly, </a:t>
            </a:r>
            <a:r>
              <a:rPr lang="en-US" altLang="ko-KR" baseline="0" dirty="0" smtClean="0"/>
              <a:t>EPS-producing seed endophytes </a:t>
            </a:r>
            <a:r>
              <a:rPr lang="en-US" altLang="ko-KR" baseline="0" smtClean="0"/>
              <a:t>ameliorate stress and improve </a:t>
            </a:r>
            <a:r>
              <a:rPr lang="en-US" altLang="ko-KR" baseline="0" dirty="0" smtClean="0"/>
              <a:t>plant growth under drought </a:t>
            </a:r>
            <a:r>
              <a:rPr lang="en-US" altLang="ko-KR" baseline="0" smtClean="0"/>
              <a:t>conditions in their original host, </a:t>
            </a:r>
            <a:r>
              <a:rPr lang="en-US" altLang="ko-KR" i="1" baseline="0" dirty="0" smtClean="0"/>
              <a:t>L</a:t>
            </a:r>
            <a:r>
              <a:rPr lang="en-US" altLang="ko-KR" i="1" baseline="0" smtClean="0"/>
              <a:t>. serriola,</a:t>
            </a:r>
            <a:r>
              <a:rPr lang="en-US" altLang="ko-KR" i="0" baseline="0" smtClean="0"/>
              <a:t> and the model </a:t>
            </a:r>
            <a:r>
              <a:rPr lang="en-US" altLang="ko-KR" i="0" baseline="0" dirty="0" smtClean="0"/>
              <a:t>plant, </a:t>
            </a:r>
            <a:r>
              <a:rPr lang="en-US" altLang="ko-KR" i="1" baseline="0" dirty="0" smtClean="0"/>
              <a:t>A. thaliana</a:t>
            </a:r>
            <a:r>
              <a:rPr lang="en-US" altLang="ko-KR" i="0" baseline="0" dirty="0" smtClean="0"/>
              <a:t>.</a:t>
            </a:r>
            <a:r>
              <a:rPr lang="en-US" altLang="ko-KR" baseline="0" dirty="0" smtClean="0"/>
              <a:t/>
            </a:r>
            <a:br>
              <a:rPr lang="en-US" altLang="ko-KR" baseline="0" dirty="0" smtClean="0"/>
            </a:br>
            <a:r>
              <a:rPr lang="en-US" altLang="ko-KR" baseline="0" dirty="0" smtClean="0"/>
              <a:t>Next</a:t>
            </a:r>
            <a:r>
              <a:rPr lang="en-US" altLang="ko-KR" baseline="0" smtClean="0"/>
              <a:t>, this stress-ameliorating effect shows host-specificity. Most isolates positively affect </a:t>
            </a:r>
            <a:r>
              <a:rPr lang="en-US" altLang="ko-KR" i="1" baseline="0" smtClean="0"/>
              <a:t>L. serriola</a:t>
            </a:r>
            <a:r>
              <a:rPr lang="en-US" altLang="ko-KR" i="0" baseline="0" smtClean="0"/>
              <a:t>, particularly genotype 3, while only one isolate decreases the drought stress in </a:t>
            </a:r>
            <a:r>
              <a:rPr lang="en-US" altLang="ko-KR" i="1" baseline="0" smtClean="0"/>
              <a:t>A. thaliana</a:t>
            </a:r>
            <a:r>
              <a:rPr lang="en-US" altLang="ko-KR" i="0" baseline="0" smtClean="0"/>
              <a:t>.</a:t>
            </a:r>
          </a:p>
          <a:p>
            <a:r>
              <a:rPr lang="en-US" altLang="ko-KR" baseline="0" smtClean="0"/>
              <a:t>Lastly, the stress-amelioration of endophytes is achieved through priming plants. </a:t>
            </a:r>
            <a:r>
              <a:rPr lang="en-US" altLang="ko-KR" i="1" baseline="0" smtClean="0"/>
              <a:t>E. tasmaniensis </a:t>
            </a:r>
            <a:r>
              <a:rPr lang="en-US" altLang="ko-KR" i="0" baseline="0" smtClean="0"/>
              <a:t>YJ6 induces drought-stress like gene expression changes under control conditions, with elevation of ABA signal transduction considered a key regulation.</a:t>
            </a:r>
            <a:endParaRPr lang="en-US" altLang="ko-KR" baseline="0" smtClean="0"/>
          </a:p>
          <a:p>
            <a:r>
              <a:rPr lang="en-US" altLang="ko-KR" i="0" baseline="0" smtClean="0"/>
              <a:t>Thus we conclude </a:t>
            </a:r>
            <a:r>
              <a:rPr lang="en-US" altLang="ko-KR" i="0" baseline="0" dirty="0" smtClean="0"/>
              <a:t>that seed endophytes from xerophytic </a:t>
            </a:r>
            <a:r>
              <a:rPr lang="en-US" altLang="ko-KR" i="1" baseline="0" dirty="0" smtClean="0"/>
              <a:t>L. </a:t>
            </a:r>
            <a:r>
              <a:rPr lang="en-US" altLang="ko-KR" i="1" baseline="0" dirty="0" err="1" smtClean="0"/>
              <a:t>serriola</a:t>
            </a:r>
            <a:r>
              <a:rPr lang="en-US" altLang="ko-KR" i="0" baseline="0" dirty="0" smtClean="0"/>
              <a:t> could </a:t>
            </a:r>
            <a:r>
              <a:rPr lang="en-US" altLang="ko-KR" i="0" baseline="0" smtClean="0"/>
              <a:t>ameliorate drought stress in plants </a:t>
            </a:r>
            <a:r>
              <a:rPr lang="en-US" altLang="ko-KR" i="0" baseline="0" dirty="0" smtClean="0"/>
              <a:t>through </a:t>
            </a:r>
            <a:r>
              <a:rPr lang="en-US" altLang="ko-KR" i="0" baseline="0" err="1" smtClean="0"/>
              <a:t>rhizosheath</a:t>
            </a:r>
            <a:r>
              <a:rPr lang="en-US" altLang="ko-KR" i="0" baseline="0" smtClean="0"/>
              <a:t> formation, acting as biological priming agents.</a:t>
            </a:r>
            <a:endParaRPr lang="en-US" altLang="ko-KR" baseline="0" dirty="0" smtClean="0"/>
          </a:p>
        </p:txBody>
      </p:sp>
      <p:sp>
        <p:nvSpPr>
          <p:cNvPr id="4" name="슬라이드 번호 개체 틀 3"/>
          <p:cNvSpPr>
            <a:spLocks noGrp="1"/>
          </p:cNvSpPr>
          <p:nvPr>
            <p:ph type="sldNum" sz="quarter" idx="10"/>
          </p:nvPr>
        </p:nvSpPr>
        <p:spPr/>
        <p:txBody>
          <a:bodyPr/>
          <a:lstStyle/>
          <a:p>
            <a:fld id="{CC4E180B-18B4-42FE-A914-56112BC24B94}" type="slidenum">
              <a:rPr lang="ko-KR" altLang="en-US" smtClean="0"/>
              <a:t>11</a:t>
            </a:fld>
            <a:endParaRPr lang="ko-KR" altLang="en-US"/>
          </a:p>
        </p:txBody>
      </p:sp>
    </p:spTree>
    <p:extLst>
      <p:ext uri="{BB962C8B-B14F-4D97-AF65-F5344CB8AC3E}">
        <p14:creationId xmlns:p14="http://schemas.microsoft.com/office/powerpoint/2010/main" val="22785263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Thank you</a:t>
            </a:r>
            <a:r>
              <a:rPr lang="en-US" altLang="ko-KR" baseline="0" dirty="0" smtClean="0"/>
              <a:t> for your listening. </a:t>
            </a:r>
            <a:r>
              <a:rPr lang="en-US" altLang="ko-KR" baseline="0" smtClean="0"/>
              <a:t>Any question?</a:t>
            </a:r>
            <a:endParaRPr lang="en-US" altLang="ko-KR" dirty="0" smtClean="0"/>
          </a:p>
        </p:txBody>
      </p:sp>
      <p:sp>
        <p:nvSpPr>
          <p:cNvPr id="4" name="슬라이드 번호 개체 틀 3"/>
          <p:cNvSpPr>
            <a:spLocks noGrp="1"/>
          </p:cNvSpPr>
          <p:nvPr>
            <p:ph type="sldNum" sz="quarter" idx="10"/>
          </p:nvPr>
        </p:nvSpPr>
        <p:spPr/>
        <p:txBody>
          <a:bodyPr/>
          <a:lstStyle/>
          <a:p>
            <a:fld id="{CC4E180B-18B4-42FE-A914-56112BC24B94}" type="slidenum">
              <a:rPr lang="ko-KR" altLang="en-US" smtClean="0"/>
              <a:t>12</a:t>
            </a:fld>
            <a:endParaRPr lang="ko-KR" altLang="en-US"/>
          </a:p>
        </p:txBody>
      </p:sp>
    </p:spTree>
    <p:extLst>
      <p:ext uri="{BB962C8B-B14F-4D97-AF65-F5344CB8AC3E}">
        <p14:creationId xmlns:p14="http://schemas.microsoft.com/office/powerpoint/2010/main" val="10483715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en-US" altLang="ko-KR" dirty="0" smtClean="0"/>
          </a:p>
        </p:txBody>
      </p:sp>
      <p:sp>
        <p:nvSpPr>
          <p:cNvPr id="4" name="슬라이드 번호 개체 틀 3"/>
          <p:cNvSpPr>
            <a:spLocks noGrp="1"/>
          </p:cNvSpPr>
          <p:nvPr>
            <p:ph type="sldNum" sz="quarter" idx="10"/>
          </p:nvPr>
        </p:nvSpPr>
        <p:spPr/>
        <p:txBody>
          <a:bodyPr/>
          <a:lstStyle/>
          <a:p>
            <a:fld id="{CC4E180B-18B4-42FE-A914-56112BC24B94}" type="slidenum">
              <a:rPr lang="ko-KR" altLang="en-US" smtClean="0"/>
              <a:t>13</a:t>
            </a:fld>
            <a:endParaRPr lang="ko-KR" altLang="en-US"/>
          </a:p>
        </p:txBody>
      </p:sp>
    </p:spTree>
    <p:extLst>
      <p:ext uri="{BB962C8B-B14F-4D97-AF65-F5344CB8AC3E}">
        <p14:creationId xmlns:p14="http://schemas.microsoft.com/office/powerpoint/2010/main" val="5976711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baseline="0" dirty="0" smtClean="0"/>
              <a:t>In nature, plants form an assembly with diverse microbes</a:t>
            </a:r>
            <a:r>
              <a:rPr lang="en-US" altLang="ko-KR" baseline="0" smtClean="0"/>
              <a:t>, called a </a:t>
            </a:r>
            <a:r>
              <a:rPr lang="en-US" altLang="ko-KR" baseline="0" dirty="0" smtClean="0"/>
              <a:t>‘</a:t>
            </a:r>
            <a:r>
              <a:rPr lang="en-US" altLang="ko-KR" baseline="0" dirty="0" err="1" smtClean="0"/>
              <a:t>holobiant</a:t>
            </a:r>
            <a:r>
              <a:rPr lang="en-US" altLang="ko-KR" baseline="0" dirty="0" smtClean="0"/>
              <a:t>’.</a:t>
            </a:r>
          </a:p>
          <a:p>
            <a:r>
              <a:rPr lang="en-US" altLang="ko-KR" baseline="0" dirty="0" smtClean="0"/>
              <a:t>Some </a:t>
            </a:r>
            <a:r>
              <a:rPr lang="en-US" altLang="ko-KR" baseline="0" smtClean="0"/>
              <a:t>of these </a:t>
            </a:r>
            <a:r>
              <a:rPr lang="en-US" altLang="ko-KR" baseline="0" dirty="0" smtClean="0"/>
              <a:t>microbes are known to promote </a:t>
            </a:r>
            <a:r>
              <a:rPr lang="en-US" altLang="ko-KR" baseline="0" smtClean="0"/>
              <a:t>plant growth </a:t>
            </a:r>
            <a:r>
              <a:rPr lang="en-US" altLang="ko-KR" baseline="0" dirty="0" smtClean="0"/>
              <a:t>and even ameliorate biotic and abiotic stresses.</a:t>
            </a:r>
          </a:p>
          <a:p>
            <a:r>
              <a:rPr lang="en-US" altLang="ko-KR" baseline="0" dirty="0" smtClean="0"/>
              <a:t>Among them, the seed endophytes </a:t>
            </a:r>
            <a:r>
              <a:rPr lang="en-US" altLang="ko-KR" baseline="0" smtClean="0"/>
              <a:t>inhabiting plant seeds </a:t>
            </a:r>
            <a:r>
              <a:rPr lang="en-US" altLang="ko-KR" baseline="0" dirty="0" smtClean="0"/>
              <a:t>have the </a:t>
            </a:r>
            <a:r>
              <a:rPr lang="en-US" altLang="ko-KR" baseline="0" smtClean="0"/>
              <a:t>advantage of being </a:t>
            </a:r>
            <a:r>
              <a:rPr lang="en-US" altLang="ko-KR" baseline="0" dirty="0" smtClean="0"/>
              <a:t>vertically transmitted to the next generation. Thus they are expected to be an important factor in plants at early growth stage </a:t>
            </a:r>
            <a:r>
              <a:rPr lang="en-US" altLang="ko-KR" baseline="0" smtClean="0"/>
              <a:t>or for exotic </a:t>
            </a:r>
            <a:r>
              <a:rPr lang="en-US" altLang="ko-KR" baseline="0" dirty="0" smtClean="0"/>
              <a:t>plants invading new habitats.</a:t>
            </a:r>
          </a:p>
          <a:p>
            <a:r>
              <a:rPr lang="en-US" altLang="ko-KR" baseline="0" dirty="0" smtClean="0"/>
              <a:t>However, this plant-microbe interaction is known </a:t>
            </a:r>
            <a:r>
              <a:rPr lang="en-US" altLang="ko-KR" baseline="0" smtClean="0"/>
              <a:t>to produce distinctive outcomes </a:t>
            </a:r>
            <a:r>
              <a:rPr lang="en-US" altLang="ko-KR" baseline="0" dirty="0" smtClean="0"/>
              <a:t>depending on the species or genotype of the </a:t>
            </a:r>
            <a:r>
              <a:rPr lang="en-US" altLang="ko-KR" baseline="0" smtClean="0"/>
              <a:t>host plant. If these bacteria are exclusively beneficial to their host, they would increase the competitive ability of the invasive plant.</a:t>
            </a:r>
            <a:endParaRPr lang="en-US" altLang="ko-KR" baseline="0" dirty="0" smtClean="0"/>
          </a:p>
          <a:p>
            <a:r>
              <a:rPr lang="en-US" altLang="ko-KR" baseline="0" dirty="0" smtClean="0"/>
              <a:t>Based on this knowledge, I want to </a:t>
            </a:r>
            <a:r>
              <a:rPr lang="en-US" altLang="ko-KR" baseline="0" smtClean="0"/>
              <a:t>observe the drought stress-ameliorating effect of seed endophytes in invasive plants, and whether it is affected by species or genotype of the host plant.</a:t>
            </a:r>
          </a:p>
        </p:txBody>
      </p:sp>
      <p:sp>
        <p:nvSpPr>
          <p:cNvPr id="4" name="슬라이드 번호 개체 틀 3"/>
          <p:cNvSpPr>
            <a:spLocks noGrp="1"/>
          </p:cNvSpPr>
          <p:nvPr>
            <p:ph type="sldNum" sz="quarter" idx="10"/>
          </p:nvPr>
        </p:nvSpPr>
        <p:spPr/>
        <p:txBody>
          <a:bodyPr/>
          <a:lstStyle/>
          <a:p>
            <a:fld id="{CC4E180B-18B4-42FE-A914-56112BC24B94}" type="slidenum">
              <a:rPr lang="ko-KR" altLang="en-US" smtClean="0"/>
              <a:t>2</a:t>
            </a:fld>
            <a:endParaRPr lang="ko-KR" altLang="en-US"/>
          </a:p>
        </p:txBody>
      </p:sp>
    </p:spTree>
    <p:extLst>
      <p:ext uri="{BB962C8B-B14F-4D97-AF65-F5344CB8AC3E}">
        <p14:creationId xmlns:p14="http://schemas.microsoft.com/office/powerpoint/2010/main" val="6604397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baseline="0" dirty="0" smtClean="0"/>
              <a:t>This </a:t>
            </a:r>
            <a:r>
              <a:rPr lang="en-US" altLang="ko-KR" baseline="0" smtClean="0"/>
              <a:t>is the study species, the invasive plant </a:t>
            </a:r>
            <a:r>
              <a:rPr lang="en-US" altLang="ko-KR" i="1" baseline="0" smtClean="0"/>
              <a:t>Lactuca </a:t>
            </a:r>
            <a:r>
              <a:rPr lang="en-US" altLang="ko-KR" i="1" baseline="0" dirty="0" err="1" smtClean="0"/>
              <a:t>serriola</a:t>
            </a:r>
            <a:r>
              <a:rPr lang="en-US" altLang="ko-KR" i="0" baseline="0" dirty="0" smtClean="0"/>
              <a:t>.</a:t>
            </a:r>
          </a:p>
          <a:p>
            <a:r>
              <a:rPr lang="en-US" altLang="ko-KR" i="1" baseline="0" dirty="0" smtClean="0"/>
              <a:t>L. </a:t>
            </a:r>
            <a:r>
              <a:rPr lang="en-US" altLang="ko-KR" i="1" baseline="0" dirty="0" err="1" smtClean="0"/>
              <a:t>serriola</a:t>
            </a:r>
            <a:r>
              <a:rPr lang="en-US" altLang="ko-KR" i="0" baseline="0" dirty="0" smtClean="0"/>
              <a:t> is an annual or biennial plant and a wild ancestor of </a:t>
            </a:r>
            <a:r>
              <a:rPr lang="en-US" altLang="ko-KR" i="0" baseline="0" smtClean="0"/>
              <a:t>cultivated lettuce. It is native to Europe and was first introduced to Korea in 1978.</a:t>
            </a:r>
            <a:endParaRPr lang="en-US" altLang="ko-KR" i="0" baseline="0" dirty="0" smtClean="0"/>
          </a:p>
          <a:p>
            <a:r>
              <a:rPr lang="en-US" altLang="ko-KR" i="0" baseline="0" smtClean="0"/>
              <a:t>Because of its vigorous growth and reproduction under drought conditions, it is considered as significant agricultural and environmental weed in many contries, including Korea.</a:t>
            </a:r>
            <a:endParaRPr lang="en-US" altLang="ko-KR" i="0" baseline="0" dirty="0" smtClean="0"/>
          </a:p>
        </p:txBody>
      </p:sp>
      <p:sp>
        <p:nvSpPr>
          <p:cNvPr id="4" name="슬라이드 번호 개체 틀 3"/>
          <p:cNvSpPr>
            <a:spLocks noGrp="1"/>
          </p:cNvSpPr>
          <p:nvPr>
            <p:ph type="sldNum" sz="quarter" idx="10"/>
          </p:nvPr>
        </p:nvSpPr>
        <p:spPr/>
        <p:txBody>
          <a:bodyPr/>
          <a:lstStyle/>
          <a:p>
            <a:fld id="{CC4E180B-18B4-42FE-A914-56112BC24B94}" type="slidenum">
              <a:rPr lang="ko-KR" altLang="en-US" smtClean="0"/>
              <a:t>3</a:t>
            </a:fld>
            <a:endParaRPr lang="ko-KR" altLang="en-US"/>
          </a:p>
        </p:txBody>
      </p:sp>
    </p:spTree>
    <p:extLst>
      <p:ext uri="{BB962C8B-B14F-4D97-AF65-F5344CB8AC3E}">
        <p14:creationId xmlns:p14="http://schemas.microsoft.com/office/powerpoint/2010/main" val="11655640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baseline="0" dirty="0" smtClean="0"/>
              <a:t>This is the bacterial strain we used.</a:t>
            </a:r>
            <a:br>
              <a:rPr lang="en-US" altLang="ko-KR" baseline="0" dirty="0" smtClean="0"/>
            </a:br>
            <a:r>
              <a:rPr lang="en-US" altLang="ko-KR" baseline="0" dirty="0" smtClean="0"/>
              <a:t>We previously isolated the bacteria from the </a:t>
            </a:r>
            <a:r>
              <a:rPr lang="en-US" altLang="ko-KR" i="0" baseline="0" dirty="0" smtClean="0"/>
              <a:t>seeds of </a:t>
            </a:r>
            <a:r>
              <a:rPr lang="en-US" altLang="ko-KR" i="1" baseline="0" dirty="0" smtClean="0"/>
              <a:t>L. </a:t>
            </a:r>
            <a:r>
              <a:rPr lang="en-US" altLang="ko-KR" i="1" baseline="0" dirty="0" err="1" smtClean="0"/>
              <a:t>serriola</a:t>
            </a:r>
            <a:r>
              <a:rPr lang="en-US" altLang="ko-KR" i="0" baseline="0" dirty="0" smtClean="0"/>
              <a:t>. They showed viscosity in the medium, and a transparent capsule structure was observed</a:t>
            </a:r>
            <a:r>
              <a:rPr lang="en-US" altLang="ko-KR" i="0" baseline="0" smtClean="0"/>
              <a:t>, indicating </a:t>
            </a:r>
            <a:r>
              <a:rPr lang="en-US" altLang="ko-KR" i="0" baseline="0" dirty="0" smtClean="0"/>
              <a:t>the production of the specific compound</a:t>
            </a:r>
            <a:r>
              <a:rPr lang="en-US" altLang="ko-KR" i="0" baseline="0" smtClean="0"/>
              <a:t>, exopolysaccharide.</a:t>
            </a:r>
            <a:endParaRPr lang="en-US" altLang="ko-KR" i="0" baseline="0" dirty="0" smtClean="0"/>
          </a:p>
          <a:p>
            <a:r>
              <a:rPr lang="en-US" altLang="ko-KR" baseline="0" dirty="0" smtClean="0"/>
              <a:t>Generally, EPS-producing bacteria are known to contribute to root-adhering soil formation, called </a:t>
            </a:r>
            <a:r>
              <a:rPr lang="en-US" altLang="ko-KR" baseline="0" dirty="0" err="1" smtClean="0"/>
              <a:t>rhizosheath</a:t>
            </a:r>
            <a:r>
              <a:rPr lang="en-US" altLang="ko-KR" baseline="0" dirty="0" smtClean="0"/>
              <a:t>.</a:t>
            </a:r>
          </a:p>
          <a:p>
            <a:r>
              <a:rPr lang="en-US" altLang="ko-KR" baseline="0" dirty="0" smtClean="0"/>
              <a:t>Because the </a:t>
            </a:r>
            <a:r>
              <a:rPr lang="en-US" altLang="ko-KR" baseline="0" dirty="0" err="1" smtClean="0"/>
              <a:t>rhizosheath</a:t>
            </a:r>
            <a:r>
              <a:rPr lang="en-US" altLang="ko-KR" baseline="0" dirty="0" smtClean="0"/>
              <a:t> is known to improve soil water retention, we expected that EPS-producing bacteria would affect the drought-tolerance </a:t>
            </a:r>
            <a:r>
              <a:rPr lang="en-US" altLang="ko-KR" baseline="0" smtClean="0"/>
              <a:t>of their </a:t>
            </a:r>
            <a:r>
              <a:rPr lang="en-US" altLang="ko-KR" baseline="0" dirty="0" smtClean="0"/>
              <a:t>host, </a:t>
            </a:r>
            <a:r>
              <a:rPr lang="en-US" altLang="ko-KR" i="1" baseline="0" dirty="0" smtClean="0"/>
              <a:t>L. </a:t>
            </a:r>
            <a:r>
              <a:rPr lang="en-US" altLang="ko-KR" i="1" baseline="0" dirty="0" err="1" smtClean="0"/>
              <a:t>serriola</a:t>
            </a:r>
            <a:r>
              <a:rPr lang="en-US" altLang="ko-KR" i="1" baseline="0" dirty="0" smtClean="0"/>
              <a:t>.</a:t>
            </a:r>
          </a:p>
          <a:p>
            <a:r>
              <a:rPr lang="en-US" altLang="ko-KR" i="0" baseline="0" dirty="0" smtClean="0"/>
              <a:t>We used 12 EPS-producing bacterial strains in </a:t>
            </a:r>
            <a:r>
              <a:rPr lang="en-US" altLang="ko-KR" i="0" baseline="0" smtClean="0"/>
              <a:t>this experiment.</a:t>
            </a:r>
          </a:p>
          <a:p>
            <a:r>
              <a:rPr lang="en-US" altLang="ko-KR" i="0" baseline="0" smtClean="0"/>
              <a:t>Bacterial strains were inoculated into the seeds of </a:t>
            </a:r>
            <a:r>
              <a:rPr lang="en-US" altLang="ko-KR" i="1" baseline="0" smtClean="0"/>
              <a:t>Arabidopsis</a:t>
            </a:r>
            <a:r>
              <a:rPr lang="en-US" altLang="ko-KR" i="0" baseline="0" smtClean="0"/>
              <a:t> and </a:t>
            </a:r>
            <a:r>
              <a:rPr lang="en-US" altLang="ko-KR" i="1" baseline="0" smtClean="0"/>
              <a:t>L. serriola</a:t>
            </a:r>
            <a:r>
              <a:rPr lang="en-US" altLang="ko-KR" i="0" baseline="0" smtClean="0"/>
              <a:t>, then the plant traits under control and drought conditions were measured to confirm the species-specific effect.</a:t>
            </a:r>
          </a:p>
          <a:p>
            <a:pPr marL="0" marR="0" indent="0" algn="l" defTabSz="914400" rtl="0" eaLnBrk="1" fontAlgn="auto" latinLnBrk="1" hangingPunct="1">
              <a:lnSpc>
                <a:spcPct val="100000"/>
              </a:lnSpc>
              <a:spcBef>
                <a:spcPts val="0"/>
              </a:spcBef>
              <a:spcAft>
                <a:spcPts val="0"/>
              </a:spcAft>
              <a:buClrTx/>
              <a:buSzTx/>
              <a:buFontTx/>
              <a:buNone/>
              <a:tabLst/>
              <a:defRPr/>
            </a:pPr>
            <a:r>
              <a:rPr lang="en-US" altLang="ko-KR" i="0" baseline="0" smtClean="0"/>
              <a:t>In addition, to confirm genotype-specific plant-bacteria interaction, we used five different genotypes of </a:t>
            </a:r>
            <a:r>
              <a:rPr lang="en-US" altLang="ko-KR" i="1" baseline="0" smtClean="0"/>
              <a:t>L. serriola</a:t>
            </a:r>
            <a:r>
              <a:rPr lang="en-US" altLang="ko-KR" i="0" baseline="0" smtClean="0"/>
              <a:t> from the same population.</a:t>
            </a:r>
            <a:endParaRPr lang="en-US" altLang="ko-KR" baseline="0" smtClean="0"/>
          </a:p>
          <a:p>
            <a:endParaRPr lang="en-US" altLang="ko-KR" i="0" baseline="0" dirty="0" smtClean="0"/>
          </a:p>
        </p:txBody>
      </p:sp>
      <p:sp>
        <p:nvSpPr>
          <p:cNvPr id="4" name="슬라이드 번호 개체 틀 3"/>
          <p:cNvSpPr>
            <a:spLocks noGrp="1"/>
          </p:cNvSpPr>
          <p:nvPr>
            <p:ph type="sldNum" sz="quarter" idx="10"/>
          </p:nvPr>
        </p:nvSpPr>
        <p:spPr/>
        <p:txBody>
          <a:bodyPr/>
          <a:lstStyle/>
          <a:p>
            <a:fld id="{CC4E180B-18B4-42FE-A914-56112BC24B94}" type="slidenum">
              <a:rPr lang="ko-KR" altLang="en-US" smtClean="0"/>
              <a:t>4</a:t>
            </a:fld>
            <a:endParaRPr lang="ko-KR" altLang="en-US"/>
          </a:p>
        </p:txBody>
      </p:sp>
    </p:spTree>
    <p:extLst>
      <p:ext uri="{BB962C8B-B14F-4D97-AF65-F5344CB8AC3E}">
        <p14:creationId xmlns:p14="http://schemas.microsoft.com/office/powerpoint/2010/main" val="4373370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baseline="0" smtClean="0"/>
              <a:t>This is </a:t>
            </a:r>
            <a:r>
              <a:rPr lang="en-US" altLang="ko-KR" baseline="0" dirty="0" smtClean="0"/>
              <a:t>the result of </a:t>
            </a:r>
            <a:r>
              <a:rPr lang="en-US" altLang="ko-KR" i="1" baseline="0" dirty="0" smtClean="0"/>
              <a:t>A. thaliana</a:t>
            </a:r>
            <a:r>
              <a:rPr lang="en-US" altLang="ko-KR" i="0" baseline="0" dirty="0" smtClean="0"/>
              <a:t>.</a:t>
            </a:r>
          </a:p>
          <a:p>
            <a:r>
              <a:rPr lang="en-US" altLang="ko-KR" i="0" baseline="0" smtClean="0"/>
              <a:t>The shoot </a:t>
            </a:r>
            <a:r>
              <a:rPr lang="en-US" altLang="ko-KR" i="0" baseline="0" dirty="0" smtClean="0"/>
              <a:t>fresh weight and soil water contents under drought conditions are shown. </a:t>
            </a:r>
            <a:r>
              <a:rPr lang="en-US" altLang="ko-KR" i="0" baseline="0" smtClean="0"/>
              <a:t>C represents the uninfected control, </a:t>
            </a:r>
            <a:r>
              <a:rPr lang="en-US" altLang="ko-KR" i="0" baseline="0" dirty="0" smtClean="0"/>
              <a:t>and infected plants were compared with this control using </a:t>
            </a:r>
            <a:r>
              <a:rPr lang="en-US" altLang="ko-KR" i="0" baseline="0" smtClean="0"/>
              <a:t>multiple comparisons.</a:t>
            </a:r>
            <a:endParaRPr lang="en-US" altLang="ko-KR" i="0" baseline="0" dirty="0" smtClean="0"/>
          </a:p>
          <a:p>
            <a:r>
              <a:rPr lang="en-US" altLang="ko-KR" i="0" baseline="0" smtClean="0"/>
              <a:t>For </a:t>
            </a:r>
            <a:r>
              <a:rPr lang="en-US" altLang="ko-KR" i="1" baseline="0" dirty="0" smtClean="0"/>
              <a:t>A. thaliana</a:t>
            </a:r>
            <a:r>
              <a:rPr lang="en-US" altLang="ko-KR" i="0" baseline="0" dirty="0" smtClean="0"/>
              <a:t>, only </a:t>
            </a:r>
            <a:r>
              <a:rPr lang="en-US" altLang="ko-KR" i="0" baseline="0" smtClean="0"/>
              <a:t>one isolate, </a:t>
            </a:r>
            <a:r>
              <a:rPr lang="en-US" altLang="ko-KR" i="0" baseline="0" dirty="0" smtClean="0"/>
              <a:t>identified as </a:t>
            </a:r>
            <a:r>
              <a:rPr lang="en-US" altLang="ko-KR" i="1" baseline="0" dirty="0" err="1" smtClean="0"/>
              <a:t>Kosakonia</a:t>
            </a:r>
            <a:r>
              <a:rPr lang="en-US" altLang="ko-KR" i="1" baseline="0" dirty="0" smtClean="0"/>
              <a:t> </a:t>
            </a:r>
            <a:r>
              <a:rPr lang="en-US" altLang="ko-KR" i="1" baseline="0" err="1" smtClean="0"/>
              <a:t>cowanii</a:t>
            </a:r>
            <a:r>
              <a:rPr lang="en-US" altLang="ko-KR" i="0" baseline="0" smtClean="0"/>
              <a:t> GG1, increased </a:t>
            </a:r>
            <a:r>
              <a:rPr lang="en-US" altLang="ko-KR" i="0" baseline="0" dirty="0" smtClean="0"/>
              <a:t>the shoot fresh weight and preserve the soil water contents under drought stress.</a:t>
            </a:r>
          </a:p>
        </p:txBody>
      </p:sp>
      <p:sp>
        <p:nvSpPr>
          <p:cNvPr id="4" name="슬라이드 번호 개체 틀 3"/>
          <p:cNvSpPr>
            <a:spLocks noGrp="1"/>
          </p:cNvSpPr>
          <p:nvPr>
            <p:ph type="sldNum" sz="quarter" idx="10"/>
          </p:nvPr>
        </p:nvSpPr>
        <p:spPr/>
        <p:txBody>
          <a:bodyPr/>
          <a:lstStyle/>
          <a:p>
            <a:fld id="{CC4E180B-18B4-42FE-A914-56112BC24B94}" type="slidenum">
              <a:rPr lang="ko-KR" altLang="en-US" smtClean="0"/>
              <a:t>5</a:t>
            </a:fld>
            <a:endParaRPr lang="ko-KR" altLang="en-US"/>
          </a:p>
        </p:txBody>
      </p:sp>
    </p:spTree>
    <p:extLst>
      <p:ext uri="{BB962C8B-B14F-4D97-AF65-F5344CB8AC3E}">
        <p14:creationId xmlns:p14="http://schemas.microsoft.com/office/powerpoint/2010/main" val="26403146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baseline="0" dirty="0" smtClean="0"/>
              <a:t>This is the result of </a:t>
            </a:r>
            <a:r>
              <a:rPr lang="en-US" altLang="ko-KR" i="1" baseline="0" dirty="0" smtClean="0"/>
              <a:t>L. </a:t>
            </a:r>
            <a:r>
              <a:rPr lang="en-US" altLang="ko-KR" i="1" baseline="0" dirty="0" err="1" smtClean="0"/>
              <a:t>serriola</a:t>
            </a:r>
            <a:r>
              <a:rPr lang="en-US" altLang="ko-KR" i="0" baseline="0" dirty="0" smtClean="0"/>
              <a:t>.</a:t>
            </a:r>
          </a:p>
          <a:p>
            <a:r>
              <a:rPr lang="en-US" altLang="ko-KR" i="0" baseline="0" dirty="0" smtClean="0"/>
              <a:t>The </a:t>
            </a:r>
            <a:r>
              <a:rPr lang="en-US" altLang="ko-KR" i="0" baseline="0" smtClean="0"/>
              <a:t>graph shows the </a:t>
            </a:r>
            <a:r>
              <a:rPr lang="en-US" altLang="ko-KR" i="0" baseline="0" dirty="0" smtClean="0"/>
              <a:t>plastic responses of each </a:t>
            </a:r>
            <a:r>
              <a:rPr lang="en-US" altLang="ko-KR" i="1" baseline="0" dirty="0" smtClean="0"/>
              <a:t>L. </a:t>
            </a:r>
            <a:r>
              <a:rPr lang="en-US" altLang="ko-KR" i="1" baseline="0" dirty="0" err="1" smtClean="0"/>
              <a:t>serriola</a:t>
            </a:r>
            <a:r>
              <a:rPr lang="en-US" altLang="ko-KR" i="0" baseline="0" dirty="0" smtClean="0"/>
              <a:t> genotype to bacterial treatments under drought conditions. </a:t>
            </a:r>
            <a:r>
              <a:rPr lang="en-US" altLang="ko-KR" i="0" baseline="0" smtClean="0"/>
              <a:t>The results for </a:t>
            </a:r>
            <a:r>
              <a:rPr lang="en-US" altLang="ko-KR" i="0" baseline="0" dirty="0" smtClean="0"/>
              <a:t>shoot fresh weight and soil water contents are shown.</a:t>
            </a:r>
          </a:p>
          <a:p>
            <a:pPr marL="0" marR="0" indent="0" algn="l" defTabSz="914400" rtl="0" eaLnBrk="1" fontAlgn="auto" latinLnBrk="1" hangingPunct="1">
              <a:lnSpc>
                <a:spcPct val="100000"/>
              </a:lnSpc>
              <a:spcBef>
                <a:spcPts val="0"/>
              </a:spcBef>
              <a:spcAft>
                <a:spcPts val="0"/>
              </a:spcAft>
              <a:buClrTx/>
              <a:buSzTx/>
              <a:buFontTx/>
              <a:buNone/>
              <a:tabLst/>
              <a:defRPr/>
            </a:pPr>
            <a:r>
              <a:rPr lang="en-US" altLang="ko-KR" i="0" baseline="0" dirty="0" smtClean="0"/>
              <a:t>Each plant </a:t>
            </a:r>
            <a:r>
              <a:rPr lang="en-US" altLang="ko-KR" i="0" baseline="0" smtClean="0"/>
              <a:t>genotype is </a:t>
            </a:r>
            <a:r>
              <a:rPr lang="en-US" altLang="ko-KR" i="0" baseline="0" dirty="0" smtClean="0"/>
              <a:t>represented with a different </a:t>
            </a:r>
            <a:r>
              <a:rPr lang="en-US" altLang="ko-KR" i="0" baseline="0" smtClean="0"/>
              <a:t>color. A positive RDPI value means the bacterial infection incrased the corresponding trait under drought stress compared to uninfected control.</a:t>
            </a:r>
          </a:p>
          <a:p>
            <a:r>
              <a:rPr lang="en-US" altLang="ko-KR" i="0" baseline="0" smtClean="0"/>
              <a:t>Most </a:t>
            </a:r>
            <a:r>
              <a:rPr lang="en-US" altLang="ko-KR" i="0" baseline="0" dirty="0" smtClean="0"/>
              <a:t>of the </a:t>
            </a:r>
            <a:r>
              <a:rPr lang="en-US" altLang="ko-KR" i="0" baseline="0" smtClean="0"/>
              <a:t>isolates increased </a:t>
            </a:r>
            <a:r>
              <a:rPr lang="en-US" altLang="ko-KR" i="0" baseline="0" dirty="0" smtClean="0"/>
              <a:t>the shoot fresh weight and soil </a:t>
            </a:r>
            <a:r>
              <a:rPr lang="en-US" altLang="ko-KR" i="0" baseline="0" smtClean="0"/>
              <a:t>water content for </a:t>
            </a:r>
            <a:r>
              <a:rPr lang="en-US" altLang="ko-KR" i="0" baseline="0" dirty="0" smtClean="0"/>
              <a:t>genotype 3, which is represented </a:t>
            </a:r>
            <a:r>
              <a:rPr lang="en-US" altLang="ko-KR" i="0" baseline="0" smtClean="0"/>
              <a:t>with green.</a:t>
            </a:r>
          </a:p>
          <a:p>
            <a:r>
              <a:rPr lang="en-US" altLang="ko-KR" i="0" baseline="0" smtClean="0"/>
              <a:t>Additionally, </a:t>
            </a:r>
            <a:r>
              <a:rPr lang="en-US" altLang="ko-KR" i="0" baseline="0" dirty="0" smtClean="0"/>
              <a:t>some of the isolates have a positive effect on </a:t>
            </a:r>
            <a:r>
              <a:rPr lang="en-US" altLang="ko-KR" i="0" baseline="0" smtClean="0"/>
              <a:t>other genotypes, but </a:t>
            </a:r>
            <a:r>
              <a:rPr lang="en-US" altLang="ko-KR" i="0" baseline="0" dirty="0" smtClean="0"/>
              <a:t>with </a:t>
            </a:r>
            <a:r>
              <a:rPr lang="en-US" altLang="ko-KR" i="0" baseline="0" smtClean="0"/>
              <a:t>different patterns.</a:t>
            </a:r>
            <a:endParaRPr lang="en-US" altLang="ko-KR" i="0" baseline="0" dirty="0" smtClean="0"/>
          </a:p>
        </p:txBody>
      </p:sp>
      <p:sp>
        <p:nvSpPr>
          <p:cNvPr id="4" name="슬라이드 번호 개체 틀 3"/>
          <p:cNvSpPr>
            <a:spLocks noGrp="1"/>
          </p:cNvSpPr>
          <p:nvPr>
            <p:ph type="sldNum" sz="quarter" idx="10"/>
          </p:nvPr>
        </p:nvSpPr>
        <p:spPr/>
        <p:txBody>
          <a:bodyPr/>
          <a:lstStyle/>
          <a:p>
            <a:fld id="{CC4E180B-18B4-42FE-A914-56112BC24B94}" type="slidenum">
              <a:rPr lang="ko-KR" altLang="en-US" smtClean="0"/>
              <a:t>6</a:t>
            </a:fld>
            <a:endParaRPr lang="ko-KR" altLang="en-US"/>
          </a:p>
        </p:txBody>
      </p:sp>
    </p:spTree>
    <p:extLst>
      <p:ext uri="{BB962C8B-B14F-4D97-AF65-F5344CB8AC3E}">
        <p14:creationId xmlns:p14="http://schemas.microsoft.com/office/powerpoint/2010/main" val="34971607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baseline="0" smtClean="0"/>
              <a:t>Then we calculate Pearson’s coefficient between measured traits.</a:t>
            </a:r>
          </a:p>
          <a:p>
            <a:r>
              <a:rPr lang="en-US" altLang="ko-KR" baseline="0" smtClean="0"/>
              <a:t>All of the measurements, except soil polysaccharide concentration, showed a strong correlation with each other.</a:t>
            </a:r>
          </a:p>
          <a:p>
            <a:r>
              <a:rPr lang="en-US" altLang="ko-KR" baseline="0" smtClean="0"/>
              <a:t>Particularly, plant biomass and soil water contents strongly correlate with root-adhering soil, indicating that rhizosheath formation by infected isolates sequentially improve soil water retention and plant biomass as expected.</a:t>
            </a:r>
          </a:p>
          <a:p>
            <a:r>
              <a:rPr lang="en-US" altLang="ko-KR" baseline="0" smtClean="0"/>
              <a:t>However, contrary to our expectations, EPS production was not a direct mechanism for ameliorating drought stress, as evidence by the absence of correlation between soil polysaccharide concentration and other measurements.</a:t>
            </a:r>
            <a:endParaRPr lang="en-US" altLang="ko-KR" baseline="0" dirty="0" smtClean="0"/>
          </a:p>
        </p:txBody>
      </p:sp>
      <p:sp>
        <p:nvSpPr>
          <p:cNvPr id="4" name="슬라이드 번호 개체 틀 3"/>
          <p:cNvSpPr>
            <a:spLocks noGrp="1"/>
          </p:cNvSpPr>
          <p:nvPr>
            <p:ph type="sldNum" sz="quarter" idx="10"/>
          </p:nvPr>
        </p:nvSpPr>
        <p:spPr/>
        <p:txBody>
          <a:bodyPr/>
          <a:lstStyle/>
          <a:p>
            <a:fld id="{CC4E180B-18B4-42FE-A914-56112BC24B94}" type="slidenum">
              <a:rPr lang="ko-KR" altLang="en-US" smtClean="0"/>
              <a:t>7</a:t>
            </a:fld>
            <a:endParaRPr lang="ko-KR" altLang="en-US"/>
          </a:p>
        </p:txBody>
      </p:sp>
    </p:spTree>
    <p:extLst>
      <p:ext uri="{BB962C8B-B14F-4D97-AF65-F5344CB8AC3E}">
        <p14:creationId xmlns:p14="http://schemas.microsoft.com/office/powerpoint/2010/main" val="997948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altLang="ko-KR" baseline="0" smtClean="0"/>
              <a:t>To unravel the drought stress amelioration mechanism, we selected the </a:t>
            </a:r>
            <a:r>
              <a:rPr lang="en-US" altLang="ko-KR" i="1" baseline="0" smtClean="0"/>
              <a:t>L. serriola</a:t>
            </a:r>
            <a:r>
              <a:rPr lang="en-US" altLang="ko-KR" i="0" baseline="0" smtClean="0"/>
              <a:t> P2 and YJ6 pair for the transciprome analysis.</a:t>
            </a:r>
          </a:p>
          <a:p>
            <a:pPr marL="0" marR="0" indent="0" algn="l" defTabSz="914400" rtl="0" eaLnBrk="1" fontAlgn="auto" latinLnBrk="1" hangingPunct="1">
              <a:lnSpc>
                <a:spcPct val="100000"/>
              </a:lnSpc>
              <a:spcBef>
                <a:spcPts val="0"/>
              </a:spcBef>
              <a:spcAft>
                <a:spcPts val="0"/>
              </a:spcAft>
              <a:buClrTx/>
              <a:buSzTx/>
              <a:buFontTx/>
              <a:buNone/>
              <a:tabLst/>
              <a:defRPr/>
            </a:pPr>
            <a:r>
              <a:rPr lang="en-US" altLang="ko-KR" i="0" baseline="0" smtClean="0"/>
              <a:t>Changes in </a:t>
            </a:r>
            <a:r>
              <a:rPr lang="en-US" altLang="ko-KR" i="1" baseline="0" smtClean="0"/>
              <a:t>L. serriola</a:t>
            </a:r>
            <a:r>
              <a:rPr lang="en-US" altLang="ko-KR" i="0" baseline="0" smtClean="0"/>
              <a:t> gene expression were analyzed across for four comparisons.</a:t>
            </a:r>
          </a:p>
          <a:p>
            <a:pPr marL="0" marR="0" indent="0" algn="l" defTabSz="914400" rtl="0" eaLnBrk="1" fontAlgn="auto" latinLnBrk="1" hangingPunct="1">
              <a:lnSpc>
                <a:spcPct val="100000"/>
              </a:lnSpc>
              <a:spcBef>
                <a:spcPts val="0"/>
              </a:spcBef>
              <a:spcAft>
                <a:spcPts val="0"/>
              </a:spcAft>
              <a:buClrTx/>
              <a:buSzTx/>
              <a:buFontTx/>
              <a:buNone/>
              <a:tabLst/>
              <a:defRPr/>
            </a:pPr>
            <a:r>
              <a:rPr lang="en-US" altLang="ko-KR" i="0" baseline="0" smtClean="0"/>
              <a:t>The Venn diagram illustrates the number of differentially expressed genes in each comparison. Interestingly, more than half of the DEGs induced by drought stress were equally affected by bacterial treatment, even under control conditions.</a:t>
            </a:r>
          </a:p>
          <a:p>
            <a:pPr marL="0" marR="0" indent="0" algn="l" defTabSz="914400" rtl="0" eaLnBrk="1" fontAlgn="auto" latinLnBrk="1" hangingPunct="1">
              <a:lnSpc>
                <a:spcPct val="100000"/>
              </a:lnSpc>
              <a:spcBef>
                <a:spcPts val="0"/>
              </a:spcBef>
              <a:spcAft>
                <a:spcPts val="0"/>
              </a:spcAft>
              <a:buClrTx/>
              <a:buSzTx/>
              <a:buFontTx/>
              <a:buNone/>
              <a:tabLst/>
              <a:defRPr/>
            </a:pPr>
            <a:r>
              <a:rPr lang="en-US" altLang="ko-KR" i="0" baseline="0" smtClean="0"/>
              <a:t>Subsequently, pathway enrichment analysis was conducted. Below graph represents ptathways significantly affected by drought or YJ6 infection.</a:t>
            </a:r>
            <a:endParaRPr lang="en-US" altLang="ko-KR" baseline="0" smtClean="0"/>
          </a:p>
          <a:p>
            <a:r>
              <a:rPr lang="en-US" altLang="ko-KR" baseline="0" smtClean="0"/>
              <a:t>Five pathways were equally affected by both drought and YJ6 infection.</a:t>
            </a:r>
            <a:endParaRPr lang="en-US" altLang="ko-KR" baseline="0" dirty="0" smtClean="0"/>
          </a:p>
        </p:txBody>
      </p:sp>
      <p:sp>
        <p:nvSpPr>
          <p:cNvPr id="4" name="슬라이드 번호 개체 틀 3"/>
          <p:cNvSpPr>
            <a:spLocks noGrp="1"/>
          </p:cNvSpPr>
          <p:nvPr>
            <p:ph type="sldNum" sz="quarter" idx="10"/>
          </p:nvPr>
        </p:nvSpPr>
        <p:spPr/>
        <p:txBody>
          <a:bodyPr/>
          <a:lstStyle/>
          <a:p>
            <a:fld id="{CC4E180B-18B4-42FE-A914-56112BC24B94}" type="slidenum">
              <a:rPr lang="ko-KR" altLang="en-US" smtClean="0"/>
              <a:t>8</a:t>
            </a:fld>
            <a:endParaRPr lang="ko-KR" altLang="en-US"/>
          </a:p>
        </p:txBody>
      </p:sp>
    </p:spTree>
    <p:extLst>
      <p:ext uri="{BB962C8B-B14F-4D97-AF65-F5344CB8AC3E}">
        <p14:creationId xmlns:p14="http://schemas.microsoft.com/office/powerpoint/2010/main" val="27562473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baseline="0" smtClean="0"/>
              <a:t>We examined the pathways affected by YJ6 under control conditinons in detail.</a:t>
            </a:r>
          </a:p>
          <a:p>
            <a:r>
              <a:rPr lang="en-US" altLang="ko-KR" baseline="0" smtClean="0"/>
              <a:t>Firstly, YJ6 induces the signal transduction of the stress hormone ABA.</a:t>
            </a:r>
          </a:p>
          <a:p>
            <a:r>
              <a:rPr lang="en-US" altLang="ko-KR" baseline="0" smtClean="0"/>
              <a:t>Specifically, ABF, a transcription factor that regulates the expression of numerous stress-related genes in plants, including those involved in osmolyte production, was highly up-regulated.</a:t>
            </a:r>
          </a:p>
          <a:p>
            <a:r>
              <a:rPr lang="en-US" altLang="ko-KR" baseline="0" smtClean="0"/>
              <a:t>Consistent with this, pathways related to osmolyte production </a:t>
            </a:r>
            <a:r>
              <a:rPr lang="en-US" altLang="ko-KR" baseline="0" smtClean="0"/>
              <a:t>such </a:t>
            </a:r>
            <a:r>
              <a:rPr lang="en-US" altLang="ko-KR" baseline="0" smtClean="0"/>
              <a:t>as starch and sucrose metabolism, and phenylpropanoid biosynthesis, were affected.</a:t>
            </a:r>
          </a:p>
          <a:p>
            <a:r>
              <a:rPr lang="en-US" altLang="ko-KR" baseline="0" smtClean="0"/>
              <a:t>These changes induce stress resistance in plants, commonly observed under drought stress. The important poit is that YJ6 infection induces these changes even under control conditions.</a:t>
            </a:r>
          </a:p>
          <a:p>
            <a:r>
              <a:rPr lang="en-US" altLang="ko-KR" baseline="0" smtClean="0"/>
              <a:t>While it is generally known that induced resistance under non-stress conditions can lead to growth reduction due to trade-offs, it is expected that there would be no growth inhibition in this case because the biosynthesis of the growth-promoting phytohormone Gibberellins has been induced.</a:t>
            </a:r>
            <a:endParaRPr lang="en-US" altLang="ko-KR" baseline="0" dirty="0" smtClean="0"/>
          </a:p>
        </p:txBody>
      </p:sp>
      <p:sp>
        <p:nvSpPr>
          <p:cNvPr id="4" name="슬라이드 번호 개체 틀 3"/>
          <p:cNvSpPr>
            <a:spLocks noGrp="1"/>
          </p:cNvSpPr>
          <p:nvPr>
            <p:ph type="sldNum" sz="quarter" idx="10"/>
          </p:nvPr>
        </p:nvSpPr>
        <p:spPr/>
        <p:txBody>
          <a:bodyPr/>
          <a:lstStyle/>
          <a:p>
            <a:fld id="{CC4E180B-18B4-42FE-A914-56112BC24B94}" type="slidenum">
              <a:rPr lang="ko-KR" altLang="en-US" smtClean="0"/>
              <a:t>9</a:t>
            </a:fld>
            <a:endParaRPr lang="ko-KR" altLang="en-US"/>
          </a:p>
        </p:txBody>
      </p:sp>
    </p:spTree>
    <p:extLst>
      <p:ext uri="{BB962C8B-B14F-4D97-AF65-F5344CB8AC3E}">
        <p14:creationId xmlns:p14="http://schemas.microsoft.com/office/powerpoint/2010/main" val="42555358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ko-KR" altLang="en-US" smtClean="0"/>
              <a:t>마스터 제목 스타일 편집</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ko-KR" altLang="en-US" smtClean="0"/>
              <a:t>클릭하여 마스터 부제목 스타일 편집</a:t>
            </a:r>
            <a:endParaRPr lang="en-US" dirty="0"/>
          </a:p>
        </p:txBody>
      </p:sp>
      <p:sp>
        <p:nvSpPr>
          <p:cNvPr id="4" name="Date Placeholder 3"/>
          <p:cNvSpPr>
            <a:spLocks noGrp="1"/>
          </p:cNvSpPr>
          <p:nvPr>
            <p:ph type="dt" sz="half" idx="10"/>
          </p:nvPr>
        </p:nvSpPr>
        <p:spPr/>
        <p:txBody>
          <a:bodyPr/>
          <a:lstStyle/>
          <a:p>
            <a:fld id="{56404F0D-37A2-45EC-8DF1-EC09BF46E2C8}" type="datetime1">
              <a:rPr lang="ko-KR" altLang="en-US" smtClean="0"/>
              <a:t>2024-08-02</a:t>
            </a:fld>
            <a:endParaRPr lang="ko-KR" altLang="en-US"/>
          </a:p>
        </p:txBody>
      </p:sp>
      <p:sp>
        <p:nvSpPr>
          <p:cNvPr id="5" name="Footer Placeholder 4"/>
          <p:cNvSpPr>
            <a:spLocks noGrp="1"/>
          </p:cNvSpPr>
          <p:nvPr>
            <p:ph type="ftr" sz="quarter" idx="11"/>
          </p:nvPr>
        </p:nvSpPr>
        <p:spPr/>
        <p:txBody>
          <a:bodyPr/>
          <a:lstStyle/>
          <a:p>
            <a:endParaRPr lang="ko-KR" altLang="en-US"/>
          </a:p>
        </p:txBody>
      </p:sp>
      <p:sp>
        <p:nvSpPr>
          <p:cNvPr id="6" name="Slide Number Placeholder 5"/>
          <p:cNvSpPr>
            <a:spLocks noGrp="1"/>
          </p:cNvSpPr>
          <p:nvPr>
            <p:ph type="sldNum" sz="quarter" idx="12"/>
          </p:nvPr>
        </p:nvSpPr>
        <p:spPr/>
        <p:txBody>
          <a:bodyPr/>
          <a:lstStyle/>
          <a:p>
            <a:fld id="{5443559B-8CA4-4934-909D-B90EEDF373CD}" type="slidenum">
              <a:rPr lang="ko-KR" altLang="en-US" smtClean="0"/>
              <a:t>‹#›</a:t>
            </a:fld>
            <a:endParaRPr lang="ko-KR" altLang="en-US"/>
          </a:p>
        </p:txBody>
      </p:sp>
    </p:spTree>
    <p:extLst>
      <p:ext uri="{BB962C8B-B14F-4D97-AF65-F5344CB8AC3E}">
        <p14:creationId xmlns:p14="http://schemas.microsoft.com/office/powerpoint/2010/main" val="4251252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smtClean="0"/>
              <a:t>마스터 제목 스타일 편집</a:t>
            </a:r>
            <a:endParaRPr lang="en-US" dirty="0"/>
          </a:p>
        </p:txBody>
      </p:sp>
      <p:sp>
        <p:nvSpPr>
          <p:cNvPr id="3" name="Vertical Text Placeholder 2"/>
          <p:cNvSpPr>
            <a:spLocks noGrp="1"/>
          </p:cNvSpPr>
          <p:nvPr>
            <p:ph type="body" orient="vert" idx="1"/>
          </p:nvPr>
        </p:nvSpPr>
        <p:spPr/>
        <p:txBody>
          <a:bodyPr vert="eaVert"/>
          <a:lstStyle/>
          <a:p>
            <a:pPr lvl="0"/>
            <a:r>
              <a:rPr lang="ko-KR" altLang="en-US" smtClean="0"/>
              <a:t>마스터 텍스트 스타일 편집</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sp>
        <p:nvSpPr>
          <p:cNvPr id="4" name="Date Placeholder 3"/>
          <p:cNvSpPr>
            <a:spLocks noGrp="1"/>
          </p:cNvSpPr>
          <p:nvPr>
            <p:ph type="dt" sz="half" idx="10"/>
          </p:nvPr>
        </p:nvSpPr>
        <p:spPr/>
        <p:txBody>
          <a:bodyPr/>
          <a:lstStyle/>
          <a:p>
            <a:fld id="{EDB7FC7F-CDEA-4CE2-852F-3639D87C5176}" type="datetime1">
              <a:rPr lang="ko-KR" altLang="en-US" smtClean="0"/>
              <a:t>2024-08-02</a:t>
            </a:fld>
            <a:endParaRPr lang="ko-KR" altLang="en-US"/>
          </a:p>
        </p:txBody>
      </p:sp>
      <p:sp>
        <p:nvSpPr>
          <p:cNvPr id="5" name="Footer Placeholder 4"/>
          <p:cNvSpPr>
            <a:spLocks noGrp="1"/>
          </p:cNvSpPr>
          <p:nvPr>
            <p:ph type="ftr" sz="quarter" idx="11"/>
          </p:nvPr>
        </p:nvSpPr>
        <p:spPr/>
        <p:txBody>
          <a:bodyPr/>
          <a:lstStyle/>
          <a:p>
            <a:endParaRPr lang="ko-KR" altLang="en-US"/>
          </a:p>
        </p:txBody>
      </p:sp>
      <p:sp>
        <p:nvSpPr>
          <p:cNvPr id="6" name="Slide Number Placeholder 5"/>
          <p:cNvSpPr>
            <a:spLocks noGrp="1"/>
          </p:cNvSpPr>
          <p:nvPr>
            <p:ph type="sldNum" sz="quarter" idx="12"/>
          </p:nvPr>
        </p:nvSpPr>
        <p:spPr/>
        <p:txBody>
          <a:bodyPr/>
          <a:lstStyle/>
          <a:p>
            <a:fld id="{5443559B-8CA4-4934-909D-B90EEDF373CD}" type="slidenum">
              <a:rPr lang="ko-KR" altLang="en-US" smtClean="0"/>
              <a:t>‹#›</a:t>
            </a:fld>
            <a:endParaRPr lang="ko-KR" altLang="en-US"/>
          </a:p>
        </p:txBody>
      </p:sp>
    </p:spTree>
    <p:extLst>
      <p:ext uri="{BB962C8B-B14F-4D97-AF65-F5344CB8AC3E}">
        <p14:creationId xmlns:p14="http://schemas.microsoft.com/office/powerpoint/2010/main" val="27534627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ko-KR" altLang="en-US" smtClean="0"/>
              <a:t>마스터 제목 스타일 편집</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ko-KR" altLang="en-US" smtClean="0"/>
              <a:t>마스터 텍스트 스타일 편집</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sp>
        <p:nvSpPr>
          <p:cNvPr id="4" name="Date Placeholder 3"/>
          <p:cNvSpPr>
            <a:spLocks noGrp="1"/>
          </p:cNvSpPr>
          <p:nvPr>
            <p:ph type="dt" sz="half" idx="10"/>
          </p:nvPr>
        </p:nvSpPr>
        <p:spPr/>
        <p:txBody>
          <a:bodyPr/>
          <a:lstStyle/>
          <a:p>
            <a:fld id="{B6F3C5FD-EB7E-44CC-9B03-7CCE7F1D2D03}" type="datetime1">
              <a:rPr lang="ko-KR" altLang="en-US" smtClean="0"/>
              <a:t>2024-08-02</a:t>
            </a:fld>
            <a:endParaRPr lang="ko-KR" altLang="en-US"/>
          </a:p>
        </p:txBody>
      </p:sp>
      <p:sp>
        <p:nvSpPr>
          <p:cNvPr id="5" name="Footer Placeholder 4"/>
          <p:cNvSpPr>
            <a:spLocks noGrp="1"/>
          </p:cNvSpPr>
          <p:nvPr>
            <p:ph type="ftr" sz="quarter" idx="11"/>
          </p:nvPr>
        </p:nvSpPr>
        <p:spPr/>
        <p:txBody>
          <a:bodyPr/>
          <a:lstStyle/>
          <a:p>
            <a:endParaRPr lang="ko-KR" altLang="en-US"/>
          </a:p>
        </p:txBody>
      </p:sp>
      <p:sp>
        <p:nvSpPr>
          <p:cNvPr id="6" name="Slide Number Placeholder 5"/>
          <p:cNvSpPr>
            <a:spLocks noGrp="1"/>
          </p:cNvSpPr>
          <p:nvPr>
            <p:ph type="sldNum" sz="quarter" idx="12"/>
          </p:nvPr>
        </p:nvSpPr>
        <p:spPr/>
        <p:txBody>
          <a:bodyPr/>
          <a:lstStyle/>
          <a:p>
            <a:fld id="{5443559B-8CA4-4934-909D-B90EEDF373CD}" type="slidenum">
              <a:rPr lang="ko-KR" altLang="en-US" smtClean="0"/>
              <a:t>‹#›</a:t>
            </a:fld>
            <a:endParaRPr lang="ko-KR" altLang="en-US"/>
          </a:p>
        </p:txBody>
      </p:sp>
    </p:spTree>
    <p:extLst>
      <p:ext uri="{BB962C8B-B14F-4D97-AF65-F5344CB8AC3E}">
        <p14:creationId xmlns:p14="http://schemas.microsoft.com/office/powerpoint/2010/main" val="30489340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smtClean="0"/>
              <a:t>마스터 제목 스타일 편집</a:t>
            </a:r>
            <a:endParaRPr lang="en-US" dirty="0"/>
          </a:p>
        </p:txBody>
      </p:sp>
      <p:sp>
        <p:nvSpPr>
          <p:cNvPr id="3" name="Content Placeholder 2"/>
          <p:cNvSpPr>
            <a:spLocks noGrp="1"/>
          </p:cNvSpPr>
          <p:nvPr>
            <p:ph idx="1"/>
          </p:nvPr>
        </p:nvSpPr>
        <p:spPr/>
        <p:txBody>
          <a:bodyPr/>
          <a:lstStyle/>
          <a:p>
            <a:pPr lvl="0"/>
            <a:r>
              <a:rPr lang="ko-KR" altLang="en-US" smtClean="0"/>
              <a:t>마스터 텍스트 스타일 편집</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sp>
        <p:nvSpPr>
          <p:cNvPr id="4" name="Date Placeholder 3"/>
          <p:cNvSpPr>
            <a:spLocks noGrp="1"/>
          </p:cNvSpPr>
          <p:nvPr>
            <p:ph type="dt" sz="half" idx="10"/>
          </p:nvPr>
        </p:nvSpPr>
        <p:spPr/>
        <p:txBody>
          <a:bodyPr/>
          <a:lstStyle/>
          <a:p>
            <a:fld id="{792C16CA-D0C7-476F-86CA-33189ABD76CB}" type="datetime1">
              <a:rPr lang="ko-KR" altLang="en-US" smtClean="0"/>
              <a:t>2024-08-02</a:t>
            </a:fld>
            <a:endParaRPr lang="ko-KR" altLang="en-US"/>
          </a:p>
        </p:txBody>
      </p:sp>
      <p:sp>
        <p:nvSpPr>
          <p:cNvPr id="5" name="Footer Placeholder 4"/>
          <p:cNvSpPr>
            <a:spLocks noGrp="1"/>
          </p:cNvSpPr>
          <p:nvPr>
            <p:ph type="ftr" sz="quarter" idx="11"/>
          </p:nvPr>
        </p:nvSpPr>
        <p:spPr/>
        <p:txBody>
          <a:bodyPr/>
          <a:lstStyle/>
          <a:p>
            <a:endParaRPr lang="ko-KR" altLang="en-US"/>
          </a:p>
        </p:txBody>
      </p:sp>
      <p:sp>
        <p:nvSpPr>
          <p:cNvPr id="6" name="Slide Number Placeholder 5"/>
          <p:cNvSpPr>
            <a:spLocks noGrp="1"/>
          </p:cNvSpPr>
          <p:nvPr>
            <p:ph type="sldNum" sz="quarter" idx="12"/>
          </p:nvPr>
        </p:nvSpPr>
        <p:spPr/>
        <p:txBody>
          <a:bodyPr/>
          <a:lstStyle/>
          <a:p>
            <a:fld id="{5443559B-8CA4-4934-909D-B90EEDF373CD}" type="slidenum">
              <a:rPr lang="ko-KR" altLang="en-US" smtClean="0"/>
              <a:t>‹#›</a:t>
            </a:fld>
            <a:endParaRPr lang="ko-KR" altLang="en-US"/>
          </a:p>
        </p:txBody>
      </p:sp>
    </p:spTree>
    <p:extLst>
      <p:ext uri="{BB962C8B-B14F-4D97-AF65-F5344CB8AC3E}">
        <p14:creationId xmlns:p14="http://schemas.microsoft.com/office/powerpoint/2010/main" val="10181130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ko-KR" altLang="en-US" smtClean="0"/>
              <a:t>마스터 제목 스타일 편집</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ko-KR" altLang="en-US" smtClean="0"/>
              <a:t>마스터 텍스트 스타일 편집</a:t>
            </a:r>
          </a:p>
        </p:txBody>
      </p:sp>
      <p:sp>
        <p:nvSpPr>
          <p:cNvPr id="4" name="Date Placeholder 3"/>
          <p:cNvSpPr>
            <a:spLocks noGrp="1"/>
          </p:cNvSpPr>
          <p:nvPr>
            <p:ph type="dt" sz="half" idx="10"/>
          </p:nvPr>
        </p:nvSpPr>
        <p:spPr/>
        <p:txBody>
          <a:bodyPr/>
          <a:lstStyle/>
          <a:p>
            <a:fld id="{ADD10F46-C346-47B4-A4C2-A0FA567D742E}" type="datetime1">
              <a:rPr lang="ko-KR" altLang="en-US" smtClean="0"/>
              <a:t>2024-08-02</a:t>
            </a:fld>
            <a:endParaRPr lang="ko-KR" altLang="en-US"/>
          </a:p>
        </p:txBody>
      </p:sp>
      <p:sp>
        <p:nvSpPr>
          <p:cNvPr id="5" name="Footer Placeholder 4"/>
          <p:cNvSpPr>
            <a:spLocks noGrp="1"/>
          </p:cNvSpPr>
          <p:nvPr>
            <p:ph type="ftr" sz="quarter" idx="11"/>
          </p:nvPr>
        </p:nvSpPr>
        <p:spPr/>
        <p:txBody>
          <a:bodyPr/>
          <a:lstStyle/>
          <a:p>
            <a:endParaRPr lang="ko-KR" altLang="en-US"/>
          </a:p>
        </p:txBody>
      </p:sp>
      <p:sp>
        <p:nvSpPr>
          <p:cNvPr id="6" name="Slide Number Placeholder 5"/>
          <p:cNvSpPr>
            <a:spLocks noGrp="1"/>
          </p:cNvSpPr>
          <p:nvPr>
            <p:ph type="sldNum" sz="quarter" idx="12"/>
          </p:nvPr>
        </p:nvSpPr>
        <p:spPr/>
        <p:txBody>
          <a:bodyPr/>
          <a:lstStyle/>
          <a:p>
            <a:fld id="{5443559B-8CA4-4934-909D-B90EEDF373CD}" type="slidenum">
              <a:rPr lang="ko-KR" altLang="en-US" smtClean="0"/>
              <a:t>‹#›</a:t>
            </a:fld>
            <a:endParaRPr lang="ko-KR" altLang="en-US"/>
          </a:p>
        </p:txBody>
      </p:sp>
    </p:spTree>
    <p:extLst>
      <p:ext uri="{BB962C8B-B14F-4D97-AF65-F5344CB8AC3E}">
        <p14:creationId xmlns:p14="http://schemas.microsoft.com/office/powerpoint/2010/main" val="10174154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smtClean="0"/>
              <a:t>마스터 제목 스타일 편집</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ko-KR" altLang="en-US" smtClean="0"/>
              <a:t>마스터 텍스트 스타일 편집</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ko-KR" altLang="en-US" smtClean="0"/>
              <a:t>마스터 텍스트 스타일 편집</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sp>
        <p:nvSpPr>
          <p:cNvPr id="5" name="Date Placeholder 4"/>
          <p:cNvSpPr>
            <a:spLocks noGrp="1"/>
          </p:cNvSpPr>
          <p:nvPr>
            <p:ph type="dt" sz="half" idx="10"/>
          </p:nvPr>
        </p:nvSpPr>
        <p:spPr/>
        <p:txBody>
          <a:bodyPr/>
          <a:lstStyle/>
          <a:p>
            <a:fld id="{F1655EA8-2AA9-4E8F-B9FB-669CA0ED1354}" type="datetime1">
              <a:rPr lang="ko-KR" altLang="en-US" smtClean="0"/>
              <a:t>2024-08-02</a:t>
            </a:fld>
            <a:endParaRPr lang="ko-KR" altLang="en-US"/>
          </a:p>
        </p:txBody>
      </p:sp>
      <p:sp>
        <p:nvSpPr>
          <p:cNvPr id="6" name="Footer Placeholder 5"/>
          <p:cNvSpPr>
            <a:spLocks noGrp="1"/>
          </p:cNvSpPr>
          <p:nvPr>
            <p:ph type="ftr" sz="quarter" idx="11"/>
          </p:nvPr>
        </p:nvSpPr>
        <p:spPr/>
        <p:txBody>
          <a:bodyPr/>
          <a:lstStyle/>
          <a:p>
            <a:endParaRPr lang="ko-KR" altLang="en-US"/>
          </a:p>
        </p:txBody>
      </p:sp>
      <p:sp>
        <p:nvSpPr>
          <p:cNvPr id="7" name="Slide Number Placeholder 6"/>
          <p:cNvSpPr>
            <a:spLocks noGrp="1"/>
          </p:cNvSpPr>
          <p:nvPr>
            <p:ph type="sldNum" sz="quarter" idx="12"/>
          </p:nvPr>
        </p:nvSpPr>
        <p:spPr/>
        <p:txBody>
          <a:bodyPr/>
          <a:lstStyle/>
          <a:p>
            <a:fld id="{5443559B-8CA4-4934-909D-B90EEDF373CD}" type="slidenum">
              <a:rPr lang="ko-KR" altLang="en-US" smtClean="0"/>
              <a:t>‹#›</a:t>
            </a:fld>
            <a:endParaRPr lang="ko-KR" altLang="en-US"/>
          </a:p>
        </p:txBody>
      </p:sp>
    </p:spTree>
    <p:extLst>
      <p:ext uri="{BB962C8B-B14F-4D97-AF65-F5344CB8AC3E}">
        <p14:creationId xmlns:p14="http://schemas.microsoft.com/office/powerpoint/2010/main" val="33237358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ko-KR" altLang="en-US" smtClean="0"/>
              <a:t>마스터 제목 스타일 편집</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 편집</a:t>
            </a:r>
          </a:p>
        </p:txBody>
      </p:sp>
      <p:sp>
        <p:nvSpPr>
          <p:cNvPr id="4" name="Content Placeholder 3"/>
          <p:cNvSpPr>
            <a:spLocks noGrp="1"/>
          </p:cNvSpPr>
          <p:nvPr>
            <p:ph sz="half" idx="2"/>
          </p:nvPr>
        </p:nvSpPr>
        <p:spPr>
          <a:xfrm>
            <a:off x="629842" y="2505075"/>
            <a:ext cx="3868340" cy="3684588"/>
          </a:xfrm>
        </p:spPr>
        <p:txBody>
          <a:bodyPr/>
          <a:lstStyle/>
          <a:p>
            <a:pPr lvl="0"/>
            <a:r>
              <a:rPr lang="ko-KR" altLang="en-US" smtClean="0"/>
              <a:t>마스터 텍스트 스타일 편집</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 편집</a:t>
            </a:r>
          </a:p>
        </p:txBody>
      </p:sp>
      <p:sp>
        <p:nvSpPr>
          <p:cNvPr id="6" name="Content Placeholder 5"/>
          <p:cNvSpPr>
            <a:spLocks noGrp="1"/>
          </p:cNvSpPr>
          <p:nvPr>
            <p:ph sz="quarter" idx="4"/>
          </p:nvPr>
        </p:nvSpPr>
        <p:spPr>
          <a:xfrm>
            <a:off x="4629150" y="2505075"/>
            <a:ext cx="3887391" cy="3684588"/>
          </a:xfrm>
        </p:spPr>
        <p:txBody>
          <a:bodyPr/>
          <a:lstStyle/>
          <a:p>
            <a:pPr lvl="0"/>
            <a:r>
              <a:rPr lang="ko-KR" altLang="en-US" smtClean="0"/>
              <a:t>마스터 텍스트 스타일 편집</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sp>
        <p:nvSpPr>
          <p:cNvPr id="7" name="Date Placeholder 6"/>
          <p:cNvSpPr>
            <a:spLocks noGrp="1"/>
          </p:cNvSpPr>
          <p:nvPr>
            <p:ph type="dt" sz="half" idx="10"/>
          </p:nvPr>
        </p:nvSpPr>
        <p:spPr/>
        <p:txBody>
          <a:bodyPr/>
          <a:lstStyle/>
          <a:p>
            <a:fld id="{D15DBD41-10BB-4F0C-BE8C-C839DB0E47DB}" type="datetime1">
              <a:rPr lang="ko-KR" altLang="en-US" smtClean="0"/>
              <a:t>2024-08-02</a:t>
            </a:fld>
            <a:endParaRPr lang="ko-KR" altLang="en-US"/>
          </a:p>
        </p:txBody>
      </p:sp>
      <p:sp>
        <p:nvSpPr>
          <p:cNvPr id="8" name="Footer Placeholder 7"/>
          <p:cNvSpPr>
            <a:spLocks noGrp="1"/>
          </p:cNvSpPr>
          <p:nvPr>
            <p:ph type="ftr" sz="quarter" idx="11"/>
          </p:nvPr>
        </p:nvSpPr>
        <p:spPr/>
        <p:txBody>
          <a:bodyPr/>
          <a:lstStyle/>
          <a:p>
            <a:endParaRPr lang="ko-KR" altLang="en-US"/>
          </a:p>
        </p:txBody>
      </p:sp>
      <p:sp>
        <p:nvSpPr>
          <p:cNvPr id="9" name="Slide Number Placeholder 8"/>
          <p:cNvSpPr>
            <a:spLocks noGrp="1"/>
          </p:cNvSpPr>
          <p:nvPr>
            <p:ph type="sldNum" sz="quarter" idx="12"/>
          </p:nvPr>
        </p:nvSpPr>
        <p:spPr/>
        <p:txBody>
          <a:bodyPr/>
          <a:lstStyle/>
          <a:p>
            <a:fld id="{5443559B-8CA4-4934-909D-B90EEDF373CD}" type="slidenum">
              <a:rPr lang="ko-KR" altLang="en-US" smtClean="0"/>
              <a:t>‹#›</a:t>
            </a:fld>
            <a:endParaRPr lang="ko-KR" altLang="en-US"/>
          </a:p>
        </p:txBody>
      </p:sp>
    </p:spTree>
    <p:extLst>
      <p:ext uri="{BB962C8B-B14F-4D97-AF65-F5344CB8AC3E}">
        <p14:creationId xmlns:p14="http://schemas.microsoft.com/office/powerpoint/2010/main" val="14267417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smtClean="0"/>
              <a:t>마스터 제목 스타일 편집</a:t>
            </a:r>
            <a:endParaRPr lang="en-US" dirty="0"/>
          </a:p>
        </p:txBody>
      </p:sp>
      <p:sp>
        <p:nvSpPr>
          <p:cNvPr id="3" name="Date Placeholder 2"/>
          <p:cNvSpPr>
            <a:spLocks noGrp="1"/>
          </p:cNvSpPr>
          <p:nvPr>
            <p:ph type="dt" sz="half" idx="10"/>
          </p:nvPr>
        </p:nvSpPr>
        <p:spPr/>
        <p:txBody>
          <a:bodyPr/>
          <a:lstStyle/>
          <a:p>
            <a:fld id="{CBFA5474-FD36-47FF-A356-03558F6EF89C}" type="datetime1">
              <a:rPr lang="ko-KR" altLang="en-US" smtClean="0"/>
              <a:t>2024-08-02</a:t>
            </a:fld>
            <a:endParaRPr lang="ko-KR" altLang="en-US"/>
          </a:p>
        </p:txBody>
      </p:sp>
      <p:sp>
        <p:nvSpPr>
          <p:cNvPr id="4" name="Footer Placeholder 3"/>
          <p:cNvSpPr>
            <a:spLocks noGrp="1"/>
          </p:cNvSpPr>
          <p:nvPr>
            <p:ph type="ftr" sz="quarter" idx="11"/>
          </p:nvPr>
        </p:nvSpPr>
        <p:spPr/>
        <p:txBody>
          <a:bodyPr/>
          <a:lstStyle/>
          <a:p>
            <a:endParaRPr lang="ko-KR" altLang="en-US"/>
          </a:p>
        </p:txBody>
      </p:sp>
      <p:sp>
        <p:nvSpPr>
          <p:cNvPr id="5" name="Slide Number Placeholder 4"/>
          <p:cNvSpPr>
            <a:spLocks noGrp="1"/>
          </p:cNvSpPr>
          <p:nvPr>
            <p:ph type="sldNum" sz="quarter" idx="12"/>
          </p:nvPr>
        </p:nvSpPr>
        <p:spPr/>
        <p:txBody>
          <a:bodyPr/>
          <a:lstStyle/>
          <a:p>
            <a:fld id="{5443559B-8CA4-4934-909D-B90EEDF373CD}" type="slidenum">
              <a:rPr lang="ko-KR" altLang="en-US" smtClean="0"/>
              <a:t>‹#›</a:t>
            </a:fld>
            <a:endParaRPr lang="ko-KR" altLang="en-US"/>
          </a:p>
        </p:txBody>
      </p:sp>
    </p:spTree>
    <p:extLst>
      <p:ext uri="{BB962C8B-B14F-4D97-AF65-F5344CB8AC3E}">
        <p14:creationId xmlns:p14="http://schemas.microsoft.com/office/powerpoint/2010/main" val="42608011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878A1BD-9BB0-4A5B-AE87-7D609ECD8758}" type="datetime1">
              <a:rPr lang="ko-KR" altLang="en-US" smtClean="0"/>
              <a:t>2024-08-02</a:t>
            </a:fld>
            <a:endParaRPr lang="ko-KR" altLang="en-US"/>
          </a:p>
        </p:txBody>
      </p:sp>
      <p:sp>
        <p:nvSpPr>
          <p:cNvPr id="3" name="Footer Placeholder 2"/>
          <p:cNvSpPr>
            <a:spLocks noGrp="1"/>
          </p:cNvSpPr>
          <p:nvPr>
            <p:ph type="ftr" sz="quarter" idx="11"/>
          </p:nvPr>
        </p:nvSpPr>
        <p:spPr/>
        <p:txBody>
          <a:bodyPr/>
          <a:lstStyle/>
          <a:p>
            <a:endParaRPr lang="ko-KR" altLang="en-US"/>
          </a:p>
        </p:txBody>
      </p:sp>
      <p:sp>
        <p:nvSpPr>
          <p:cNvPr id="4" name="Slide Number Placeholder 3"/>
          <p:cNvSpPr>
            <a:spLocks noGrp="1"/>
          </p:cNvSpPr>
          <p:nvPr>
            <p:ph type="sldNum" sz="quarter" idx="12"/>
          </p:nvPr>
        </p:nvSpPr>
        <p:spPr/>
        <p:txBody>
          <a:bodyPr/>
          <a:lstStyle/>
          <a:p>
            <a:fld id="{5443559B-8CA4-4934-909D-B90EEDF373CD}" type="slidenum">
              <a:rPr lang="ko-KR" altLang="en-US" smtClean="0"/>
              <a:t>‹#›</a:t>
            </a:fld>
            <a:endParaRPr lang="ko-KR" altLang="en-US"/>
          </a:p>
        </p:txBody>
      </p:sp>
    </p:spTree>
    <p:extLst>
      <p:ext uri="{BB962C8B-B14F-4D97-AF65-F5344CB8AC3E}">
        <p14:creationId xmlns:p14="http://schemas.microsoft.com/office/powerpoint/2010/main" val="6614115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ko-KR" altLang="en-US" smtClean="0"/>
              <a:t>마스터 제목 스타일 편집</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smtClean="0"/>
              <a:t>마스터 텍스트 스타일 편집</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ko-KR" altLang="en-US" smtClean="0"/>
              <a:t>마스터 텍스트 스타일 편집</a:t>
            </a:r>
          </a:p>
        </p:txBody>
      </p:sp>
      <p:sp>
        <p:nvSpPr>
          <p:cNvPr id="5" name="Date Placeholder 4"/>
          <p:cNvSpPr>
            <a:spLocks noGrp="1"/>
          </p:cNvSpPr>
          <p:nvPr>
            <p:ph type="dt" sz="half" idx="10"/>
          </p:nvPr>
        </p:nvSpPr>
        <p:spPr/>
        <p:txBody>
          <a:bodyPr/>
          <a:lstStyle/>
          <a:p>
            <a:fld id="{1DBBEDA7-0C18-463E-B4E4-F7F82CC5036B}" type="datetime1">
              <a:rPr lang="ko-KR" altLang="en-US" smtClean="0"/>
              <a:t>2024-08-02</a:t>
            </a:fld>
            <a:endParaRPr lang="ko-KR" altLang="en-US"/>
          </a:p>
        </p:txBody>
      </p:sp>
      <p:sp>
        <p:nvSpPr>
          <p:cNvPr id="6" name="Footer Placeholder 5"/>
          <p:cNvSpPr>
            <a:spLocks noGrp="1"/>
          </p:cNvSpPr>
          <p:nvPr>
            <p:ph type="ftr" sz="quarter" idx="11"/>
          </p:nvPr>
        </p:nvSpPr>
        <p:spPr/>
        <p:txBody>
          <a:bodyPr/>
          <a:lstStyle/>
          <a:p>
            <a:endParaRPr lang="ko-KR" altLang="en-US"/>
          </a:p>
        </p:txBody>
      </p:sp>
      <p:sp>
        <p:nvSpPr>
          <p:cNvPr id="7" name="Slide Number Placeholder 6"/>
          <p:cNvSpPr>
            <a:spLocks noGrp="1"/>
          </p:cNvSpPr>
          <p:nvPr>
            <p:ph type="sldNum" sz="quarter" idx="12"/>
          </p:nvPr>
        </p:nvSpPr>
        <p:spPr/>
        <p:txBody>
          <a:bodyPr/>
          <a:lstStyle/>
          <a:p>
            <a:fld id="{5443559B-8CA4-4934-909D-B90EEDF373CD}" type="slidenum">
              <a:rPr lang="ko-KR" altLang="en-US" smtClean="0"/>
              <a:t>‹#›</a:t>
            </a:fld>
            <a:endParaRPr lang="ko-KR" altLang="en-US"/>
          </a:p>
        </p:txBody>
      </p:sp>
    </p:spTree>
    <p:extLst>
      <p:ext uri="{BB962C8B-B14F-4D97-AF65-F5344CB8AC3E}">
        <p14:creationId xmlns:p14="http://schemas.microsoft.com/office/powerpoint/2010/main" val="30834086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ko-KR" altLang="en-US" smtClean="0"/>
              <a:t>마스터 제목 스타일 편집</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ko-KR" altLang="en-US" smtClean="0"/>
              <a:t>그림을 추가하려면 아이콘을 클릭하십시오</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ko-KR" altLang="en-US" smtClean="0"/>
              <a:t>마스터 텍스트 스타일 편집</a:t>
            </a:r>
          </a:p>
        </p:txBody>
      </p:sp>
      <p:sp>
        <p:nvSpPr>
          <p:cNvPr id="5" name="Date Placeholder 4"/>
          <p:cNvSpPr>
            <a:spLocks noGrp="1"/>
          </p:cNvSpPr>
          <p:nvPr>
            <p:ph type="dt" sz="half" idx="10"/>
          </p:nvPr>
        </p:nvSpPr>
        <p:spPr/>
        <p:txBody>
          <a:bodyPr/>
          <a:lstStyle/>
          <a:p>
            <a:fld id="{0E6DBC8D-9170-4AA9-9148-0B8DC059219B}" type="datetime1">
              <a:rPr lang="ko-KR" altLang="en-US" smtClean="0"/>
              <a:t>2024-08-02</a:t>
            </a:fld>
            <a:endParaRPr lang="ko-KR" altLang="en-US"/>
          </a:p>
        </p:txBody>
      </p:sp>
      <p:sp>
        <p:nvSpPr>
          <p:cNvPr id="6" name="Footer Placeholder 5"/>
          <p:cNvSpPr>
            <a:spLocks noGrp="1"/>
          </p:cNvSpPr>
          <p:nvPr>
            <p:ph type="ftr" sz="quarter" idx="11"/>
          </p:nvPr>
        </p:nvSpPr>
        <p:spPr/>
        <p:txBody>
          <a:bodyPr/>
          <a:lstStyle/>
          <a:p>
            <a:endParaRPr lang="ko-KR" altLang="en-US"/>
          </a:p>
        </p:txBody>
      </p:sp>
      <p:sp>
        <p:nvSpPr>
          <p:cNvPr id="7" name="Slide Number Placeholder 6"/>
          <p:cNvSpPr>
            <a:spLocks noGrp="1"/>
          </p:cNvSpPr>
          <p:nvPr>
            <p:ph type="sldNum" sz="quarter" idx="12"/>
          </p:nvPr>
        </p:nvSpPr>
        <p:spPr/>
        <p:txBody>
          <a:bodyPr/>
          <a:lstStyle/>
          <a:p>
            <a:fld id="{5443559B-8CA4-4934-909D-B90EEDF373CD}" type="slidenum">
              <a:rPr lang="ko-KR" altLang="en-US" smtClean="0"/>
              <a:t>‹#›</a:t>
            </a:fld>
            <a:endParaRPr lang="ko-KR" altLang="en-US"/>
          </a:p>
        </p:txBody>
      </p:sp>
    </p:spTree>
    <p:extLst>
      <p:ext uri="{BB962C8B-B14F-4D97-AF65-F5344CB8AC3E}">
        <p14:creationId xmlns:p14="http://schemas.microsoft.com/office/powerpoint/2010/main" val="8215942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DF7"/>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ko-KR" altLang="en-US" smtClean="0"/>
              <a:t>마스터 제목 스타일 편집</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ko-KR" altLang="en-US" smtClean="0"/>
              <a:t>마스터 텍스트 스타일 편집</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360228-FFBB-4C67-B67B-397C0E493AF4}" type="datetime1">
              <a:rPr lang="ko-KR" altLang="en-US" smtClean="0"/>
              <a:t>2024-08-02</a:t>
            </a:fld>
            <a:endParaRPr lang="ko-KR"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ko-KR"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43559B-8CA4-4934-909D-B90EEDF373CD}" type="slidenum">
              <a:rPr lang="ko-KR" altLang="en-US" smtClean="0"/>
              <a:t>‹#›</a:t>
            </a:fld>
            <a:endParaRPr lang="ko-KR" altLang="en-US"/>
          </a:p>
        </p:txBody>
      </p:sp>
    </p:spTree>
    <p:extLst>
      <p:ext uri="{BB962C8B-B14F-4D97-AF65-F5344CB8AC3E}">
        <p14:creationId xmlns:p14="http://schemas.microsoft.com/office/powerpoint/2010/main" val="349997625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diagramData" Target="../diagrams/data1.xml"/><Relationship Id="rId3" Type="http://schemas.openxmlformats.org/officeDocument/2006/relationships/notesSlide" Target="../notesSlides/notesSlide10.xml"/><Relationship Id="rId7" Type="http://schemas.openxmlformats.org/officeDocument/2006/relationships/image" Target="../media/image24.tiff"/><Relationship Id="rId12" Type="http://schemas.microsoft.com/office/2007/relationships/diagramDrawing" Target="../diagrams/drawing1.xml"/><Relationship Id="rId2" Type="http://schemas.openxmlformats.org/officeDocument/2006/relationships/slideLayout" Target="../slideLayouts/slideLayout1.xml"/><Relationship Id="rId1" Type="http://schemas.openxmlformats.org/officeDocument/2006/relationships/tags" Target="../tags/tag9.xml"/><Relationship Id="rId6" Type="http://schemas.openxmlformats.org/officeDocument/2006/relationships/image" Target="../media/image23.tiff"/><Relationship Id="rId11" Type="http://schemas.openxmlformats.org/officeDocument/2006/relationships/diagramColors" Target="../diagrams/colors1.xml"/><Relationship Id="rId5" Type="http://schemas.openxmlformats.org/officeDocument/2006/relationships/image" Target="../media/image22.tiff"/><Relationship Id="rId10" Type="http://schemas.openxmlformats.org/officeDocument/2006/relationships/diagramQuickStyle" Target="../diagrams/quickStyle1.xml"/><Relationship Id="rId4" Type="http://schemas.openxmlformats.org/officeDocument/2006/relationships/image" Target="../media/image21.tif"/><Relationship Id="rId9"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xml"/><Relationship Id="rId1" Type="http://schemas.openxmlformats.org/officeDocument/2006/relationships/tags" Target="../tags/tag10.xml"/></Relationships>
</file>

<file path=ppt/slides/_rels/slide1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6.tiff"/></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6.tiff"/><Relationship Id="rId5" Type="http://schemas.openxmlformats.org/officeDocument/2006/relationships/image" Target="../media/image5.tif"/><Relationship Id="rId4" Type="http://schemas.openxmlformats.org/officeDocument/2006/relationships/image" Target="../media/image4.tiff"/></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9.tif"/><Relationship Id="rId5" Type="http://schemas.openxmlformats.org/officeDocument/2006/relationships/image" Target="../media/image8.pn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tags" Target="../tags/tag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ags" Target="../tags/tag4.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ags" Target="../tags/tag5.xml"/><Relationship Id="rId4" Type="http://schemas.openxmlformats.org/officeDocument/2006/relationships/image" Target="../media/image14.tif"/></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tags" Target="../tags/tag6.xml"/><Relationship Id="rId4" Type="http://schemas.openxmlformats.org/officeDocument/2006/relationships/image" Target="../media/image15.tif"/></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7.tiff"/><Relationship Id="rId5" Type="http://schemas.openxmlformats.org/officeDocument/2006/relationships/image" Target="../media/image14.tif"/><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tags" Target="../tags/tag8.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0000"/>
            <a:lum/>
          </a:blip>
          <a:srcRect/>
          <a:stretch>
            <a:fillRect/>
          </a:stretch>
        </a:blipFill>
        <a:effectLst/>
      </p:bgPr>
    </p:bg>
    <p:spTree>
      <p:nvGrpSpPr>
        <p:cNvPr id="1" name=""/>
        <p:cNvGrpSpPr/>
        <p:nvPr/>
      </p:nvGrpSpPr>
      <p:grpSpPr>
        <a:xfrm>
          <a:off x="0" y="0"/>
          <a:ext cx="0" cy="0"/>
          <a:chOff x="0" y="0"/>
          <a:chExt cx="0" cy="0"/>
        </a:xfrm>
      </p:grpSpPr>
      <p:pic>
        <p:nvPicPr>
          <p:cNvPr id="4" name="그림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37282" y="19026"/>
            <a:ext cx="340192" cy="576000"/>
          </a:xfrm>
          <a:prstGeom prst="rect">
            <a:avLst/>
          </a:prstGeom>
        </p:spPr>
      </p:pic>
      <p:pic>
        <p:nvPicPr>
          <p:cNvPr id="15" name="그림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49188" y="18715"/>
            <a:ext cx="605024" cy="576000"/>
          </a:xfrm>
          <a:prstGeom prst="rect">
            <a:avLst/>
          </a:prstGeom>
        </p:spPr>
      </p:pic>
      <p:sp>
        <p:nvSpPr>
          <p:cNvPr id="6" name="직사각형 5"/>
          <p:cNvSpPr/>
          <p:nvPr/>
        </p:nvSpPr>
        <p:spPr>
          <a:xfrm>
            <a:off x="0" y="608395"/>
            <a:ext cx="9144000" cy="1917092"/>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TextBox 6"/>
          <p:cNvSpPr txBox="1"/>
          <p:nvPr/>
        </p:nvSpPr>
        <p:spPr>
          <a:xfrm>
            <a:off x="3738278" y="4915200"/>
            <a:ext cx="1798080" cy="369332"/>
          </a:xfrm>
          <a:prstGeom prst="rect">
            <a:avLst/>
          </a:prstGeom>
          <a:solidFill>
            <a:srgbClr val="FFFDF7"/>
          </a:solidFill>
        </p:spPr>
        <p:txBody>
          <a:bodyPr wrap="square" rtlCol="0">
            <a:spAutoFit/>
          </a:bodyPr>
          <a:lstStyle/>
          <a:p>
            <a:pPr algn="ctr"/>
            <a:r>
              <a:rPr lang="en-US" altLang="ko-KR" dirty="0" err="1" smtClean="0">
                <a:latin typeface="Arial" panose="020B0604020202020204" pitchFamily="34" charset="0"/>
                <a:cs typeface="Arial" panose="020B0604020202020204" pitchFamily="34" charset="0"/>
              </a:rPr>
              <a:t>Seoring</a:t>
            </a:r>
            <a:r>
              <a:rPr lang="en-US" altLang="ko-KR" dirty="0" smtClean="0">
                <a:latin typeface="Arial" panose="020B0604020202020204" pitchFamily="34" charset="0"/>
                <a:cs typeface="Arial" panose="020B0604020202020204" pitchFamily="34" charset="0"/>
              </a:rPr>
              <a:t> </a:t>
            </a:r>
            <a:r>
              <a:rPr lang="en-US" altLang="ko-KR" dirty="0" err="1" smtClean="0">
                <a:latin typeface="Arial" panose="020B0604020202020204" pitchFamily="34" charset="0"/>
                <a:cs typeface="Arial" panose="020B0604020202020204" pitchFamily="34" charset="0"/>
              </a:rPr>
              <a:t>Jeong</a:t>
            </a:r>
            <a:r>
              <a:rPr lang="en-US" altLang="ko-KR" baseline="30000" dirty="0" err="1" smtClean="0">
                <a:latin typeface="Arial" panose="020B0604020202020204" pitchFamily="34" charset="0"/>
                <a:cs typeface="Arial" panose="020B0604020202020204" pitchFamily="34" charset="0"/>
              </a:rPr>
              <a:t>p</a:t>
            </a:r>
            <a:endParaRPr lang="ko-KR" altLang="en-US" baseline="30000" dirty="0">
              <a:latin typeface="Arial" panose="020B0604020202020204" pitchFamily="34" charset="0"/>
              <a:cs typeface="Arial" panose="020B0604020202020204" pitchFamily="34" charset="0"/>
            </a:endParaRPr>
          </a:p>
        </p:txBody>
      </p:sp>
      <p:sp>
        <p:nvSpPr>
          <p:cNvPr id="10" name="TextBox 9"/>
          <p:cNvSpPr txBox="1"/>
          <p:nvPr/>
        </p:nvSpPr>
        <p:spPr>
          <a:xfrm>
            <a:off x="1577596" y="3824197"/>
            <a:ext cx="6119445" cy="923330"/>
          </a:xfrm>
          <a:prstGeom prst="rect">
            <a:avLst/>
          </a:prstGeom>
          <a:solidFill>
            <a:srgbClr val="FFFDF7"/>
          </a:solidFill>
        </p:spPr>
        <p:txBody>
          <a:bodyPr wrap="square" rtlCol="0">
            <a:spAutoFit/>
          </a:bodyPr>
          <a:lstStyle/>
          <a:p>
            <a:pPr algn="ctr"/>
            <a:r>
              <a:rPr lang="en-US" altLang="ko-KR" dirty="0" smtClean="0">
                <a:latin typeface="Arial" panose="020B0604020202020204" pitchFamily="34" charset="0"/>
                <a:cs typeface="Arial" panose="020B0604020202020204" pitchFamily="34" charset="0"/>
              </a:rPr>
              <a:t>Evolutionary Ecology Laboratory</a:t>
            </a:r>
          </a:p>
          <a:p>
            <a:pPr algn="ctr"/>
            <a:r>
              <a:rPr lang="en-US" altLang="ko-KR" dirty="0" smtClean="0">
                <a:latin typeface="Arial" panose="020B0604020202020204" pitchFamily="34" charset="0"/>
                <a:cs typeface="Arial" panose="020B0604020202020204" pitchFamily="34" charset="0"/>
              </a:rPr>
              <a:t>School </a:t>
            </a:r>
            <a:r>
              <a:rPr lang="en-US" altLang="ko-KR" smtClean="0">
                <a:latin typeface="Arial" panose="020B0604020202020204" pitchFamily="34" charset="0"/>
                <a:cs typeface="Arial" panose="020B0604020202020204" pitchFamily="34" charset="0"/>
              </a:rPr>
              <a:t>of </a:t>
            </a:r>
            <a:r>
              <a:rPr lang="en-US" altLang="ko-KR" smtClean="0">
                <a:latin typeface="Arial" panose="020B0604020202020204" pitchFamily="34" charset="0"/>
                <a:cs typeface="Arial" panose="020B0604020202020204" pitchFamily="34" charset="0"/>
              </a:rPr>
              <a:t>Environment and Energy Engineering</a:t>
            </a:r>
          </a:p>
          <a:p>
            <a:pPr algn="ctr"/>
            <a:r>
              <a:rPr lang="en-US" altLang="ko-KR" smtClean="0">
                <a:latin typeface="Arial" panose="020B0604020202020204" pitchFamily="34" charset="0"/>
                <a:cs typeface="Arial" panose="020B0604020202020204" pitchFamily="34" charset="0"/>
              </a:rPr>
              <a:t>Gwangju </a:t>
            </a:r>
            <a:r>
              <a:rPr lang="en-US" altLang="ko-KR" dirty="0" smtClean="0">
                <a:latin typeface="Arial" panose="020B0604020202020204" pitchFamily="34" charset="0"/>
                <a:cs typeface="Arial" panose="020B0604020202020204" pitchFamily="34" charset="0"/>
              </a:rPr>
              <a:t>Institute of Science and Technology</a:t>
            </a:r>
          </a:p>
        </p:txBody>
      </p:sp>
      <p:sp>
        <p:nvSpPr>
          <p:cNvPr id="12" name="TextBox 11"/>
          <p:cNvSpPr txBox="1"/>
          <p:nvPr/>
        </p:nvSpPr>
        <p:spPr>
          <a:xfrm>
            <a:off x="946124" y="1036384"/>
            <a:ext cx="7424153" cy="1200329"/>
          </a:xfrm>
          <a:prstGeom prst="rect">
            <a:avLst/>
          </a:prstGeom>
          <a:noFill/>
        </p:spPr>
        <p:txBody>
          <a:bodyPr wrap="square" rtlCol="0">
            <a:spAutoFit/>
          </a:bodyPr>
          <a:lstStyle/>
          <a:p>
            <a:pPr algn="ctr"/>
            <a:r>
              <a:rPr lang="en-US" altLang="ko-KR" sz="24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Host specific drought stress-ameliorating effect of EPS-producing </a:t>
            </a:r>
            <a:r>
              <a:rPr lang="en-US" altLang="ko-KR" sz="240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seed endophytes from invasive </a:t>
            </a:r>
            <a:r>
              <a:rPr lang="en-US" altLang="ko-KR" sz="2400" i="1"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Lactuca serriola</a:t>
            </a:r>
            <a:endParaRPr lang="ko-KR" altLang="en-US" sz="24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cxnSp>
        <p:nvCxnSpPr>
          <p:cNvPr id="8" name="직선 연결선 7"/>
          <p:cNvCxnSpPr/>
          <p:nvPr/>
        </p:nvCxnSpPr>
        <p:spPr>
          <a:xfrm>
            <a:off x="0" y="608394"/>
            <a:ext cx="9144000" cy="0"/>
          </a:xfrm>
          <a:prstGeom prst="line">
            <a:avLst/>
          </a:prstGeom>
          <a:ln w="38100">
            <a:solidFill>
              <a:srgbClr val="BDAD96"/>
            </a:solidFill>
          </a:ln>
        </p:spPr>
        <p:style>
          <a:lnRef idx="1">
            <a:schemeClr val="accent1"/>
          </a:lnRef>
          <a:fillRef idx="0">
            <a:schemeClr val="accent1"/>
          </a:fillRef>
          <a:effectRef idx="0">
            <a:schemeClr val="accent1"/>
          </a:effectRef>
          <a:fontRef idx="minor">
            <a:schemeClr val="tx1"/>
          </a:fontRef>
        </p:style>
      </p:cxnSp>
      <p:cxnSp>
        <p:nvCxnSpPr>
          <p:cNvPr id="9" name="직선 연결선 8"/>
          <p:cNvCxnSpPr/>
          <p:nvPr/>
        </p:nvCxnSpPr>
        <p:spPr>
          <a:xfrm>
            <a:off x="0" y="2525935"/>
            <a:ext cx="9144000" cy="0"/>
          </a:xfrm>
          <a:prstGeom prst="line">
            <a:avLst/>
          </a:prstGeom>
          <a:ln w="38100">
            <a:solidFill>
              <a:srgbClr val="5C6C49"/>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3635361" y="3279560"/>
            <a:ext cx="2003915" cy="369332"/>
          </a:xfrm>
          <a:prstGeom prst="rect">
            <a:avLst/>
          </a:prstGeom>
          <a:solidFill>
            <a:srgbClr val="FFFDF7"/>
          </a:solidFill>
        </p:spPr>
        <p:txBody>
          <a:bodyPr wrap="square" rtlCol="0">
            <a:spAutoFit/>
          </a:bodyPr>
          <a:lstStyle/>
          <a:p>
            <a:pPr algn="ctr"/>
            <a:r>
              <a:rPr lang="en-US" altLang="ko-KR" smtClean="0">
                <a:latin typeface="Arial" panose="020B0604020202020204" pitchFamily="34" charset="0"/>
                <a:cs typeface="Arial" panose="020B0604020202020204" pitchFamily="34" charset="0"/>
              </a:rPr>
              <a:t>2024. 08. 07.</a:t>
            </a:r>
            <a:endParaRPr lang="ko-KR" altLang="en-US" dirty="0">
              <a:latin typeface="Arial" panose="020B0604020202020204" pitchFamily="34" charset="0"/>
              <a:cs typeface="Arial" panose="020B0604020202020204" pitchFamily="34" charset="0"/>
            </a:endParaRPr>
          </a:p>
        </p:txBody>
      </p:sp>
      <p:sp>
        <p:nvSpPr>
          <p:cNvPr id="16" name="TextBox 15"/>
          <p:cNvSpPr txBox="1"/>
          <p:nvPr/>
        </p:nvSpPr>
        <p:spPr>
          <a:xfrm>
            <a:off x="3092620" y="6064904"/>
            <a:ext cx="3089397" cy="369332"/>
          </a:xfrm>
          <a:prstGeom prst="rect">
            <a:avLst/>
          </a:prstGeom>
          <a:solidFill>
            <a:srgbClr val="FFFDF7"/>
          </a:solidFill>
        </p:spPr>
        <p:txBody>
          <a:bodyPr wrap="square" rtlCol="0">
            <a:spAutoFit/>
          </a:bodyPr>
          <a:lstStyle/>
          <a:p>
            <a:pPr algn="ctr"/>
            <a:r>
              <a:rPr lang="en-US" altLang="ko-KR" smtClean="0">
                <a:latin typeface="Arial" panose="020B0604020202020204" pitchFamily="34" charset="0"/>
                <a:cs typeface="Arial" panose="020B0604020202020204" pitchFamily="34" charset="0"/>
              </a:rPr>
              <a:t>2024 ESA Annual Meeting</a:t>
            </a:r>
            <a:endParaRPr lang="ko-KR" altLang="en-US" baseline="30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57900841"/>
      </p:ext>
    </p:extLst>
  </p:cSld>
  <p:clrMapOvr>
    <a:masterClrMapping/>
  </p:clrMapOvr>
  <mc:AlternateContent xmlns:mc="http://schemas.openxmlformats.org/markup-compatibility/2006" xmlns:p14="http://schemas.microsoft.com/office/powerpoint/2010/main">
    <mc:Choice Requires="p14">
      <p:transition spd="slow" p14:dur="2000" advTm="25223"/>
    </mc:Choice>
    <mc:Fallback xmlns="">
      <p:transition spd="slow" advTm="25223"/>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직사각형 9"/>
          <p:cNvSpPr/>
          <p:nvPr/>
        </p:nvSpPr>
        <p:spPr>
          <a:xfrm>
            <a:off x="0" y="6588465"/>
            <a:ext cx="9144000" cy="28940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 name="직사각형 8"/>
          <p:cNvSpPr/>
          <p:nvPr/>
        </p:nvSpPr>
        <p:spPr>
          <a:xfrm>
            <a:off x="0" y="1"/>
            <a:ext cx="9144000" cy="50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7" name="직선 연결선 6"/>
          <p:cNvCxnSpPr/>
          <p:nvPr/>
        </p:nvCxnSpPr>
        <p:spPr>
          <a:xfrm>
            <a:off x="0" y="508000"/>
            <a:ext cx="9144000" cy="0"/>
          </a:xfrm>
          <a:prstGeom prst="line">
            <a:avLst/>
          </a:prstGeom>
          <a:ln w="38100">
            <a:solidFill>
              <a:srgbClr val="BDAD96"/>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8045770" y="73354"/>
            <a:ext cx="954108" cy="369332"/>
          </a:xfrm>
          <a:prstGeom prst="rect">
            <a:avLst/>
          </a:prstGeom>
          <a:noFill/>
        </p:spPr>
        <p:txBody>
          <a:bodyPr wrap="none" rtlCol="0">
            <a:spAutoFit/>
          </a:bodyPr>
          <a:lstStyle/>
          <a:p>
            <a:pPr algn="r"/>
            <a:r>
              <a:rPr lang="en-US" altLang="ko-KR" dirty="0" smtClean="0">
                <a:solidFill>
                  <a:schemeClr val="bg1">
                    <a:lumMod val="6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Results</a:t>
            </a:r>
            <a:endParaRPr lang="ko-KR" altLang="en-US" dirty="0">
              <a:solidFill>
                <a:schemeClr val="bg1">
                  <a:lumMod val="6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81" name="TextBox 180"/>
          <p:cNvSpPr txBox="1"/>
          <p:nvPr/>
        </p:nvSpPr>
        <p:spPr>
          <a:xfrm>
            <a:off x="91330" y="73354"/>
            <a:ext cx="5288627" cy="369332"/>
          </a:xfrm>
          <a:prstGeom prst="rect">
            <a:avLst/>
          </a:prstGeom>
          <a:noFill/>
        </p:spPr>
        <p:txBody>
          <a:bodyPr wrap="none" rtlCol="0">
            <a:spAutoFit/>
          </a:bodyPr>
          <a:lstStyle/>
          <a:p>
            <a:r>
              <a:rPr lang="en-US" altLang="ko-KR" b="1" smtClean="0">
                <a:solidFill>
                  <a:schemeClr val="bg1"/>
                </a:solidFill>
                <a:latin typeface="Arial" panose="020B0604020202020204" pitchFamily="34" charset="0"/>
                <a:cs typeface="Arial" panose="020B0604020202020204" pitchFamily="34" charset="0"/>
              </a:rPr>
              <a:t>Role of </a:t>
            </a:r>
            <a:r>
              <a:rPr lang="en-US" altLang="ko-KR" b="1" i="1" smtClean="0">
                <a:solidFill>
                  <a:schemeClr val="bg1"/>
                </a:solidFill>
                <a:latin typeface="Arial" panose="020B0604020202020204" pitchFamily="34" charset="0"/>
                <a:cs typeface="Arial" panose="020B0604020202020204" pitchFamily="34" charset="0"/>
              </a:rPr>
              <a:t>E. tasmaniensis </a:t>
            </a:r>
            <a:r>
              <a:rPr lang="en-US" altLang="ko-KR" b="1" smtClean="0">
                <a:solidFill>
                  <a:schemeClr val="bg1"/>
                </a:solidFill>
                <a:latin typeface="Arial" panose="020B0604020202020204" pitchFamily="34" charset="0"/>
                <a:cs typeface="Arial" panose="020B0604020202020204" pitchFamily="34" charset="0"/>
              </a:rPr>
              <a:t>YJ6 as priming agents</a:t>
            </a:r>
            <a:endParaRPr lang="en-US" altLang="ko-KR" b="1" dirty="0" smtClean="0">
              <a:solidFill>
                <a:schemeClr val="bg1"/>
              </a:solidFill>
              <a:latin typeface="Arial" panose="020B0604020202020204" pitchFamily="34" charset="0"/>
              <a:cs typeface="Arial" panose="020B0604020202020204" pitchFamily="34" charset="0"/>
            </a:endParaRPr>
          </a:p>
        </p:txBody>
      </p:sp>
      <p:sp>
        <p:nvSpPr>
          <p:cNvPr id="13" name="TextBox 12"/>
          <p:cNvSpPr txBox="1"/>
          <p:nvPr/>
        </p:nvSpPr>
        <p:spPr>
          <a:xfrm>
            <a:off x="24390" y="596075"/>
            <a:ext cx="3116302" cy="400110"/>
          </a:xfrm>
          <a:prstGeom prst="rect">
            <a:avLst/>
          </a:prstGeom>
          <a:noFill/>
        </p:spPr>
        <p:txBody>
          <a:bodyPr wrap="none" rtlCol="0">
            <a:spAutoFit/>
          </a:bodyPr>
          <a:lstStyle/>
          <a:p>
            <a:r>
              <a:rPr lang="en-US" altLang="ko-KR" sz="2000" b="1" smtClean="0"/>
              <a:t>Bacteria as ‘priming agents’</a:t>
            </a:r>
            <a:endParaRPr lang="ko-KR" altLang="en-US" sz="2000" b="1" dirty="0"/>
          </a:p>
        </p:txBody>
      </p:sp>
      <p:sp>
        <p:nvSpPr>
          <p:cNvPr id="15" name="TextBox 14"/>
          <p:cNvSpPr txBox="1"/>
          <p:nvPr/>
        </p:nvSpPr>
        <p:spPr>
          <a:xfrm>
            <a:off x="0" y="954704"/>
            <a:ext cx="9026013" cy="1654299"/>
          </a:xfrm>
          <a:prstGeom prst="rect">
            <a:avLst/>
          </a:prstGeom>
          <a:noFill/>
        </p:spPr>
        <p:txBody>
          <a:bodyPr wrap="square" rtlCol="0">
            <a:spAutoFit/>
          </a:bodyPr>
          <a:lstStyle/>
          <a:p>
            <a:pPr marL="284400" indent="-284400">
              <a:lnSpc>
                <a:spcPct val="150000"/>
              </a:lnSpc>
              <a:buFont typeface="Wingdings" panose="05000000000000000000" pitchFamily="2" charset="2"/>
              <a:buChar char="§"/>
            </a:pPr>
            <a:r>
              <a:rPr lang="en-US" altLang="ko-KR" smtClean="0"/>
              <a:t>Beneficial bacteria as priming agents </a:t>
            </a:r>
            <a:r>
              <a:rPr lang="en-US" altLang="ko-KR" sz="1300" smtClean="0"/>
              <a:t>(Lephatsi et al., 2021)</a:t>
            </a:r>
            <a:endParaRPr lang="en-US" altLang="ko-KR" sz="1300" dirty="0" smtClean="0"/>
          </a:p>
          <a:p>
            <a:pPr marL="468000" lvl="0" indent="-285750">
              <a:lnSpc>
                <a:spcPct val="150000"/>
              </a:lnSpc>
              <a:spcBef>
                <a:spcPts val="100"/>
              </a:spcBef>
              <a:buFontTx/>
              <a:buChar char="-"/>
            </a:pPr>
            <a:r>
              <a:rPr lang="en-US" altLang="ko-KR" sz="1600" b="1" smtClean="0">
                <a:solidFill>
                  <a:prstClr val="black"/>
                </a:solidFill>
              </a:rPr>
              <a:t>Priming</a:t>
            </a:r>
            <a:r>
              <a:rPr lang="en-US" altLang="ko-KR" sz="1600" smtClean="0">
                <a:solidFill>
                  <a:prstClr val="black"/>
                </a:solidFill>
              </a:rPr>
              <a:t>: stress memory of the plant defense system by </a:t>
            </a:r>
            <a:r>
              <a:rPr lang="en-US" altLang="ko-KR" sz="1600" u="sng" smtClean="0">
                <a:solidFill>
                  <a:prstClr val="black"/>
                </a:solidFill>
              </a:rPr>
              <a:t>mild stress, chemicals, or biostimulatns</a:t>
            </a:r>
            <a:endParaRPr lang="en-US" altLang="ko-KR" sz="1300" smtClean="0">
              <a:solidFill>
                <a:prstClr val="black"/>
              </a:solidFill>
            </a:endParaRPr>
          </a:p>
          <a:p>
            <a:pPr marL="468000" lvl="0" indent="-285750">
              <a:lnSpc>
                <a:spcPct val="150000"/>
              </a:lnSpc>
              <a:spcBef>
                <a:spcPts val="100"/>
              </a:spcBef>
              <a:buFontTx/>
              <a:buChar char="-"/>
            </a:pPr>
            <a:r>
              <a:rPr lang="en-US" altLang="ko-KR" sz="1600" smtClean="0">
                <a:solidFill>
                  <a:prstClr val="black"/>
                </a:solidFill>
              </a:rPr>
              <a:t>Plants react to abiotic stress more rapidly and actively</a:t>
            </a:r>
          </a:p>
          <a:p>
            <a:pPr marL="468000" lvl="0" indent="-285750">
              <a:lnSpc>
                <a:spcPct val="150000"/>
              </a:lnSpc>
              <a:spcBef>
                <a:spcPts val="100"/>
              </a:spcBef>
              <a:buFontTx/>
              <a:buChar char="-"/>
            </a:pPr>
            <a:r>
              <a:rPr lang="en-US" altLang="ko-KR" sz="1600">
                <a:solidFill>
                  <a:prstClr val="black"/>
                </a:solidFill>
              </a:rPr>
              <a:t>Induce systemic resistance without any inhibitory effect on growth and reproduction </a:t>
            </a:r>
            <a:r>
              <a:rPr lang="en-US" altLang="ko-KR" sz="1300">
                <a:solidFill>
                  <a:prstClr val="black"/>
                </a:solidFill>
              </a:rPr>
              <a:t>(Alagna et al., 2020)</a:t>
            </a:r>
            <a:endParaRPr lang="en-US" altLang="ko-KR" sz="1600" smtClean="0">
              <a:solidFill>
                <a:prstClr val="black"/>
              </a:solidFill>
            </a:endParaRPr>
          </a:p>
        </p:txBody>
      </p:sp>
      <p:sp>
        <p:nvSpPr>
          <p:cNvPr id="16" name="직사각형 15"/>
          <p:cNvSpPr/>
          <p:nvPr/>
        </p:nvSpPr>
        <p:spPr>
          <a:xfrm>
            <a:off x="698090" y="4954841"/>
            <a:ext cx="1801364" cy="1633624"/>
          </a:xfrm>
          <a:prstGeom prst="rect">
            <a:avLst/>
          </a:prstGeom>
          <a:solidFill>
            <a:srgbClr val="AC73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chemeClr val="tx1"/>
              </a:solidFill>
            </a:endParaRPr>
          </a:p>
        </p:txBody>
      </p:sp>
      <p:grpSp>
        <p:nvGrpSpPr>
          <p:cNvPr id="17" name="그룹 16"/>
          <p:cNvGrpSpPr/>
          <p:nvPr/>
        </p:nvGrpSpPr>
        <p:grpSpPr>
          <a:xfrm>
            <a:off x="428800" y="3201787"/>
            <a:ext cx="2165876" cy="2850010"/>
            <a:chOff x="6136748" y="1404815"/>
            <a:chExt cx="2876757" cy="3941885"/>
          </a:xfrm>
        </p:grpSpPr>
        <p:grpSp>
          <p:nvGrpSpPr>
            <p:cNvPr id="18" name="그룹 17"/>
            <p:cNvGrpSpPr/>
            <p:nvPr/>
          </p:nvGrpSpPr>
          <p:grpSpPr>
            <a:xfrm>
              <a:off x="6396739" y="1546457"/>
              <a:ext cx="2490290" cy="3800243"/>
              <a:chOff x="6396739" y="1546457"/>
              <a:chExt cx="2490290" cy="3800243"/>
            </a:xfrm>
          </p:grpSpPr>
          <p:cxnSp>
            <p:nvCxnSpPr>
              <p:cNvPr id="33" name="직선 연결선 32"/>
              <p:cNvCxnSpPr/>
              <p:nvPr/>
            </p:nvCxnSpPr>
            <p:spPr>
              <a:xfrm flipV="1">
                <a:off x="6396739" y="2850930"/>
                <a:ext cx="482135" cy="295180"/>
              </a:xfrm>
              <a:prstGeom prst="line">
                <a:avLst/>
              </a:prstGeom>
              <a:ln w="28575">
                <a:solidFill>
                  <a:srgbClr val="9EAE02"/>
                </a:solidFill>
              </a:ln>
            </p:spPr>
            <p:style>
              <a:lnRef idx="1">
                <a:schemeClr val="accent1"/>
              </a:lnRef>
              <a:fillRef idx="0">
                <a:schemeClr val="accent1"/>
              </a:fillRef>
              <a:effectRef idx="0">
                <a:schemeClr val="accent1"/>
              </a:effectRef>
              <a:fontRef idx="minor">
                <a:schemeClr val="tx1"/>
              </a:fontRef>
            </p:style>
          </p:cxnSp>
          <p:cxnSp>
            <p:nvCxnSpPr>
              <p:cNvPr id="34" name="직선 연결선 33"/>
              <p:cNvCxnSpPr/>
              <p:nvPr/>
            </p:nvCxnSpPr>
            <p:spPr>
              <a:xfrm flipH="1" flipV="1">
                <a:off x="6631007" y="2563551"/>
                <a:ext cx="994693" cy="1009359"/>
              </a:xfrm>
              <a:prstGeom prst="line">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 name="직선 연결선 34"/>
              <p:cNvCxnSpPr/>
              <p:nvPr/>
            </p:nvCxnSpPr>
            <p:spPr>
              <a:xfrm>
                <a:off x="6858398" y="1688366"/>
                <a:ext cx="771992" cy="311650"/>
              </a:xfrm>
              <a:prstGeom prst="line">
                <a:avLst/>
              </a:prstGeom>
              <a:ln w="28575">
                <a:solidFill>
                  <a:srgbClr val="9EAE02"/>
                </a:solidFill>
              </a:ln>
            </p:spPr>
            <p:style>
              <a:lnRef idx="1">
                <a:schemeClr val="accent1"/>
              </a:lnRef>
              <a:fillRef idx="0">
                <a:schemeClr val="accent1"/>
              </a:fillRef>
              <a:effectRef idx="0">
                <a:schemeClr val="accent1"/>
              </a:effectRef>
              <a:fontRef idx="minor">
                <a:schemeClr val="tx1"/>
              </a:fontRef>
            </p:style>
          </p:cxnSp>
          <p:cxnSp>
            <p:nvCxnSpPr>
              <p:cNvPr id="36" name="직선 연결선 35"/>
              <p:cNvCxnSpPr/>
              <p:nvPr/>
            </p:nvCxnSpPr>
            <p:spPr>
              <a:xfrm flipV="1">
                <a:off x="8467573" y="2496807"/>
                <a:ext cx="49616" cy="747357"/>
              </a:xfrm>
              <a:prstGeom prst="line">
                <a:avLst/>
              </a:prstGeom>
              <a:ln w="28575">
                <a:solidFill>
                  <a:srgbClr val="9EAE02"/>
                </a:solidFill>
              </a:ln>
            </p:spPr>
            <p:style>
              <a:lnRef idx="1">
                <a:schemeClr val="accent1"/>
              </a:lnRef>
              <a:fillRef idx="0">
                <a:schemeClr val="accent1"/>
              </a:fillRef>
              <a:effectRef idx="0">
                <a:schemeClr val="accent1"/>
              </a:effectRef>
              <a:fontRef idx="minor">
                <a:schemeClr val="tx1"/>
              </a:fontRef>
            </p:style>
          </p:cxnSp>
          <p:cxnSp>
            <p:nvCxnSpPr>
              <p:cNvPr id="37" name="직선 연결선 36"/>
              <p:cNvCxnSpPr/>
              <p:nvPr/>
            </p:nvCxnSpPr>
            <p:spPr>
              <a:xfrm flipV="1">
                <a:off x="7660740" y="3010812"/>
                <a:ext cx="1226289" cy="770402"/>
              </a:xfrm>
              <a:prstGeom prst="line">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직선 연결선 37"/>
              <p:cNvCxnSpPr/>
              <p:nvPr/>
            </p:nvCxnSpPr>
            <p:spPr>
              <a:xfrm flipV="1">
                <a:off x="7607091" y="2138995"/>
                <a:ext cx="765102" cy="341456"/>
              </a:xfrm>
              <a:prstGeom prst="line">
                <a:avLst/>
              </a:prstGeom>
              <a:ln w="28575">
                <a:solidFill>
                  <a:srgbClr val="9EAE02"/>
                </a:solidFill>
              </a:ln>
            </p:spPr>
            <p:style>
              <a:lnRef idx="1">
                <a:schemeClr val="accent1"/>
              </a:lnRef>
              <a:fillRef idx="0">
                <a:schemeClr val="accent1"/>
              </a:fillRef>
              <a:effectRef idx="0">
                <a:schemeClr val="accent1"/>
              </a:effectRef>
              <a:fontRef idx="minor">
                <a:schemeClr val="tx1"/>
              </a:fontRef>
            </p:style>
          </p:cxnSp>
          <p:cxnSp>
            <p:nvCxnSpPr>
              <p:cNvPr id="39" name="직선 연결선 38"/>
              <p:cNvCxnSpPr/>
              <p:nvPr/>
            </p:nvCxnSpPr>
            <p:spPr>
              <a:xfrm>
                <a:off x="6849937" y="2421628"/>
                <a:ext cx="771992" cy="311650"/>
              </a:xfrm>
              <a:prstGeom prst="line">
                <a:avLst/>
              </a:prstGeom>
              <a:ln w="28575">
                <a:solidFill>
                  <a:srgbClr val="9EAE02"/>
                </a:solidFill>
              </a:ln>
            </p:spPr>
            <p:style>
              <a:lnRef idx="1">
                <a:schemeClr val="accent1"/>
              </a:lnRef>
              <a:fillRef idx="0">
                <a:schemeClr val="accent1"/>
              </a:fillRef>
              <a:effectRef idx="0">
                <a:schemeClr val="accent1"/>
              </a:effectRef>
              <a:fontRef idx="minor">
                <a:schemeClr val="tx1"/>
              </a:fontRef>
            </p:style>
          </p:cxnSp>
          <p:cxnSp>
            <p:nvCxnSpPr>
              <p:cNvPr id="40" name="직선 연결선 39"/>
              <p:cNvCxnSpPr/>
              <p:nvPr/>
            </p:nvCxnSpPr>
            <p:spPr>
              <a:xfrm flipV="1">
                <a:off x="7624274" y="2745084"/>
                <a:ext cx="765102" cy="341456"/>
              </a:xfrm>
              <a:prstGeom prst="line">
                <a:avLst/>
              </a:prstGeom>
              <a:ln w="28575">
                <a:solidFill>
                  <a:srgbClr val="9EAE02"/>
                </a:solidFill>
              </a:ln>
            </p:spPr>
            <p:style>
              <a:lnRef idx="1">
                <a:schemeClr val="accent1"/>
              </a:lnRef>
              <a:fillRef idx="0">
                <a:schemeClr val="accent1"/>
              </a:fillRef>
              <a:effectRef idx="0">
                <a:schemeClr val="accent1"/>
              </a:effectRef>
              <a:fontRef idx="minor">
                <a:schemeClr val="tx1"/>
              </a:fontRef>
            </p:style>
          </p:cxnSp>
          <p:cxnSp>
            <p:nvCxnSpPr>
              <p:cNvPr id="41" name="직선 연결선 40"/>
              <p:cNvCxnSpPr/>
              <p:nvPr/>
            </p:nvCxnSpPr>
            <p:spPr>
              <a:xfrm flipH="1" flipV="1">
                <a:off x="7633838" y="1595688"/>
                <a:ext cx="19318" cy="2270332"/>
              </a:xfrm>
              <a:prstGeom prst="line">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nvGrpSpPr>
              <p:cNvPr id="42" name="그룹 41"/>
              <p:cNvGrpSpPr/>
              <p:nvPr/>
            </p:nvGrpSpPr>
            <p:grpSpPr>
              <a:xfrm rot="20575997">
                <a:off x="8135384" y="2040990"/>
                <a:ext cx="170792" cy="150906"/>
                <a:chOff x="6207189" y="1584444"/>
                <a:chExt cx="390379" cy="328835"/>
              </a:xfrm>
            </p:grpSpPr>
            <p:cxnSp>
              <p:nvCxnSpPr>
                <p:cNvPr id="87" name="직선 연결선 86"/>
                <p:cNvCxnSpPr/>
                <p:nvPr/>
              </p:nvCxnSpPr>
              <p:spPr>
                <a:xfrm>
                  <a:off x="6395506" y="1717238"/>
                  <a:ext cx="3064" cy="196041"/>
                </a:xfrm>
                <a:prstGeom prst="line">
                  <a:avLst/>
                </a:prstGeom>
                <a:ln w="381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
              <p:nvSpPr>
                <p:cNvPr id="88" name="타원 87"/>
                <p:cNvSpPr/>
                <p:nvPr/>
              </p:nvSpPr>
              <p:spPr>
                <a:xfrm rot="3021951">
                  <a:off x="6255639" y="1614473"/>
                  <a:ext cx="178003" cy="117946"/>
                </a:xfrm>
                <a:prstGeom prst="ellipse">
                  <a:avLst/>
                </a:prstGeom>
                <a:solidFill>
                  <a:srgbClr val="F5F5B9"/>
                </a:solidFill>
                <a:ln w="28575">
                  <a:solidFill>
                    <a:srgbClr val="F5F5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chemeClr val="tx1"/>
                    </a:solidFill>
                  </a:endParaRPr>
                </a:p>
              </p:txBody>
            </p:sp>
            <p:sp>
              <p:nvSpPr>
                <p:cNvPr id="89" name="타원 88"/>
                <p:cNvSpPr/>
                <p:nvPr/>
              </p:nvSpPr>
              <p:spPr>
                <a:xfrm rot="3021951">
                  <a:off x="6372756" y="1590599"/>
                  <a:ext cx="139604" cy="168142"/>
                </a:xfrm>
                <a:prstGeom prst="ellipse">
                  <a:avLst/>
                </a:prstGeom>
                <a:solidFill>
                  <a:srgbClr val="F5F5B9"/>
                </a:solidFill>
                <a:ln w="28575">
                  <a:solidFill>
                    <a:srgbClr val="F5F5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chemeClr val="tx1"/>
                    </a:solidFill>
                  </a:endParaRPr>
                </a:p>
              </p:txBody>
            </p:sp>
            <p:sp>
              <p:nvSpPr>
                <p:cNvPr id="90" name="타원 89"/>
                <p:cNvSpPr/>
                <p:nvPr/>
              </p:nvSpPr>
              <p:spPr>
                <a:xfrm rot="3021951">
                  <a:off x="6446792" y="1656838"/>
                  <a:ext cx="119916" cy="181637"/>
                </a:xfrm>
                <a:prstGeom prst="ellipse">
                  <a:avLst/>
                </a:prstGeom>
                <a:solidFill>
                  <a:srgbClr val="F5F5B9"/>
                </a:solidFill>
                <a:ln w="28575">
                  <a:solidFill>
                    <a:srgbClr val="F5F5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chemeClr val="tx1"/>
                    </a:solidFill>
                  </a:endParaRPr>
                </a:p>
              </p:txBody>
            </p:sp>
            <p:sp>
              <p:nvSpPr>
                <p:cNvPr id="91" name="타원 90"/>
                <p:cNvSpPr/>
                <p:nvPr/>
              </p:nvSpPr>
              <p:spPr>
                <a:xfrm rot="3021951">
                  <a:off x="6212744" y="1689303"/>
                  <a:ext cx="144149" cy="155260"/>
                </a:xfrm>
                <a:prstGeom prst="ellipse">
                  <a:avLst/>
                </a:prstGeom>
                <a:solidFill>
                  <a:srgbClr val="F5F5B9"/>
                </a:solidFill>
                <a:ln w="28575">
                  <a:solidFill>
                    <a:srgbClr val="F5F5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chemeClr val="tx1"/>
                    </a:solidFill>
                  </a:endParaRPr>
                </a:p>
              </p:txBody>
            </p:sp>
          </p:grpSp>
          <p:grpSp>
            <p:nvGrpSpPr>
              <p:cNvPr id="43" name="그룹 42"/>
              <p:cNvGrpSpPr/>
              <p:nvPr/>
            </p:nvGrpSpPr>
            <p:grpSpPr>
              <a:xfrm rot="20575997" flipH="1" flipV="1">
                <a:off x="8258986" y="2169741"/>
                <a:ext cx="166575" cy="200518"/>
                <a:chOff x="6207189" y="1584444"/>
                <a:chExt cx="390379" cy="328835"/>
              </a:xfrm>
            </p:grpSpPr>
            <p:cxnSp>
              <p:nvCxnSpPr>
                <p:cNvPr id="82" name="직선 연결선 81"/>
                <p:cNvCxnSpPr/>
                <p:nvPr/>
              </p:nvCxnSpPr>
              <p:spPr>
                <a:xfrm>
                  <a:off x="6395506" y="1717238"/>
                  <a:ext cx="3064" cy="196041"/>
                </a:xfrm>
                <a:prstGeom prst="line">
                  <a:avLst/>
                </a:prstGeom>
                <a:ln w="381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
              <p:nvSpPr>
                <p:cNvPr id="83" name="타원 82"/>
                <p:cNvSpPr/>
                <p:nvPr/>
              </p:nvSpPr>
              <p:spPr>
                <a:xfrm rot="3021951">
                  <a:off x="6255639" y="1614473"/>
                  <a:ext cx="178003" cy="117946"/>
                </a:xfrm>
                <a:prstGeom prst="ellipse">
                  <a:avLst/>
                </a:prstGeom>
                <a:solidFill>
                  <a:srgbClr val="F5F5B9"/>
                </a:solidFill>
                <a:ln w="28575">
                  <a:solidFill>
                    <a:srgbClr val="F5F5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chemeClr val="tx1"/>
                    </a:solidFill>
                  </a:endParaRPr>
                </a:p>
              </p:txBody>
            </p:sp>
            <p:sp>
              <p:nvSpPr>
                <p:cNvPr id="84" name="타원 83"/>
                <p:cNvSpPr/>
                <p:nvPr/>
              </p:nvSpPr>
              <p:spPr>
                <a:xfrm rot="3021951">
                  <a:off x="6372756" y="1590599"/>
                  <a:ext cx="139604" cy="168142"/>
                </a:xfrm>
                <a:prstGeom prst="ellipse">
                  <a:avLst/>
                </a:prstGeom>
                <a:solidFill>
                  <a:srgbClr val="F5F5B9"/>
                </a:solidFill>
                <a:ln w="28575">
                  <a:solidFill>
                    <a:srgbClr val="F5F5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chemeClr val="tx1"/>
                    </a:solidFill>
                  </a:endParaRPr>
                </a:p>
              </p:txBody>
            </p:sp>
            <p:sp>
              <p:nvSpPr>
                <p:cNvPr id="85" name="타원 84"/>
                <p:cNvSpPr/>
                <p:nvPr/>
              </p:nvSpPr>
              <p:spPr>
                <a:xfrm rot="3021951">
                  <a:off x="6446792" y="1656838"/>
                  <a:ext cx="119916" cy="181637"/>
                </a:xfrm>
                <a:prstGeom prst="ellipse">
                  <a:avLst/>
                </a:prstGeom>
                <a:solidFill>
                  <a:srgbClr val="F5F5B9"/>
                </a:solidFill>
                <a:ln w="28575">
                  <a:solidFill>
                    <a:srgbClr val="F5F5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chemeClr val="tx1"/>
                    </a:solidFill>
                  </a:endParaRPr>
                </a:p>
              </p:txBody>
            </p:sp>
            <p:sp>
              <p:nvSpPr>
                <p:cNvPr id="86" name="타원 85"/>
                <p:cNvSpPr/>
                <p:nvPr/>
              </p:nvSpPr>
              <p:spPr>
                <a:xfrm rot="3021951">
                  <a:off x="6212744" y="1689303"/>
                  <a:ext cx="144149" cy="155260"/>
                </a:xfrm>
                <a:prstGeom prst="ellipse">
                  <a:avLst/>
                </a:prstGeom>
                <a:solidFill>
                  <a:srgbClr val="F5F5B9"/>
                </a:solidFill>
                <a:ln w="28575">
                  <a:solidFill>
                    <a:srgbClr val="F5F5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chemeClr val="tx1"/>
                    </a:solidFill>
                  </a:endParaRPr>
                </a:p>
              </p:txBody>
            </p:sp>
          </p:grpSp>
          <p:grpSp>
            <p:nvGrpSpPr>
              <p:cNvPr id="44" name="그룹 43"/>
              <p:cNvGrpSpPr/>
              <p:nvPr/>
            </p:nvGrpSpPr>
            <p:grpSpPr>
              <a:xfrm rot="2190756">
                <a:off x="6842719" y="2254314"/>
                <a:ext cx="244319" cy="215872"/>
                <a:chOff x="6207189" y="1584444"/>
                <a:chExt cx="390379" cy="328835"/>
              </a:xfrm>
            </p:grpSpPr>
            <p:cxnSp>
              <p:nvCxnSpPr>
                <p:cNvPr id="77" name="직선 연결선 76"/>
                <p:cNvCxnSpPr/>
                <p:nvPr/>
              </p:nvCxnSpPr>
              <p:spPr>
                <a:xfrm>
                  <a:off x="6395506" y="1717238"/>
                  <a:ext cx="3064" cy="196041"/>
                </a:xfrm>
                <a:prstGeom prst="line">
                  <a:avLst/>
                </a:prstGeom>
                <a:ln w="381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
              <p:nvSpPr>
                <p:cNvPr id="78" name="타원 77"/>
                <p:cNvSpPr/>
                <p:nvPr/>
              </p:nvSpPr>
              <p:spPr>
                <a:xfrm rot="3021951">
                  <a:off x="6255639" y="1614473"/>
                  <a:ext cx="178003" cy="117946"/>
                </a:xfrm>
                <a:prstGeom prst="ellipse">
                  <a:avLst/>
                </a:prstGeom>
                <a:solidFill>
                  <a:srgbClr val="F5F5B9"/>
                </a:solidFill>
                <a:ln w="28575">
                  <a:solidFill>
                    <a:srgbClr val="F5F5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chemeClr val="tx1"/>
                    </a:solidFill>
                  </a:endParaRPr>
                </a:p>
              </p:txBody>
            </p:sp>
            <p:sp>
              <p:nvSpPr>
                <p:cNvPr id="79" name="타원 78"/>
                <p:cNvSpPr/>
                <p:nvPr/>
              </p:nvSpPr>
              <p:spPr>
                <a:xfrm rot="3021951">
                  <a:off x="6372756" y="1590599"/>
                  <a:ext cx="139604" cy="168142"/>
                </a:xfrm>
                <a:prstGeom prst="ellipse">
                  <a:avLst/>
                </a:prstGeom>
                <a:solidFill>
                  <a:srgbClr val="F5F5B9"/>
                </a:solidFill>
                <a:ln w="28575">
                  <a:solidFill>
                    <a:srgbClr val="F5F5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chemeClr val="tx1"/>
                    </a:solidFill>
                  </a:endParaRPr>
                </a:p>
              </p:txBody>
            </p:sp>
            <p:sp>
              <p:nvSpPr>
                <p:cNvPr id="80" name="타원 79"/>
                <p:cNvSpPr/>
                <p:nvPr/>
              </p:nvSpPr>
              <p:spPr>
                <a:xfrm rot="3021951">
                  <a:off x="6446792" y="1656838"/>
                  <a:ext cx="119916" cy="181637"/>
                </a:xfrm>
                <a:prstGeom prst="ellipse">
                  <a:avLst/>
                </a:prstGeom>
                <a:solidFill>
                  <a:srgbClr val="F5F5B9"/>
                </a:solidFill>
                <a:ln w="28575">
                  <a:solidFill>
                    <a:srgbClr val="F5F5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chemeClr val="tx1"/>
                    </a:solidFill>
                  </a:endParaRPr>
                </a:p>
              </p:txBody>
            </p:sp>
            <p:sp>
              <p:nvSpPr>
                <p:cNvPr id="81" name="타원 80"/>
                <p:cNvSpPr/>
                <p:nvPr/>
              </p:nvSpPr>
              <p:spPr>
                <a:xfrm rot="3021951">
                  <a:off x="6212744" y="1689303"/>
                  <a:ext cx="144149" cy="155260"/>
                </a:xfrm>
                <a:prstGeom prst="ellipse">
                  <a:avLst/>
                </a:prstGeom>
                <a:solidFill>
                  <a:srgbClr val="F5F5B9"/>
                </a:solidFill>
                <a:ln w="28575">
                  <a:solidFill>
                    <a:srgbClr val="F5F5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chemeClr val="tx1"/>
                    </a:solidFill>
                  </a:endParaRPr>
                </a:p>
              </p:txBody>
            </p:sp>
          </p:grpSp>
          <p:grpSp>
            <p:nvGrpSpPr>
              <p:cNvPr id="45" name="그룹 44"/>
              <p:cNvGrpSpPr/>
              <p:nvPr/>
            </p:nvGrpSpPr>
            <p:grpSpPr>
              <a:xfrm rot="20575997">
                <a:off x="6836855" y="1546457"/>
                <a:ext cx="170792" cy="159974"/>
                <a:chOff x="6207189" y="1584444"/>
                <a:chExt cx="390379" cy="348593"/>
              </a:xfrm>
            </p:grpSpPr>
            <p:cxnSp>
              <p:nvCxnSpPr>
                <p:cNvPr id="72" name="직선 연결선 71"/>
                <p:cNvCxnSpPr/>
                <p:nvPr/>
              </p:nvCxnSpPr>
              <p:spPr>
                <a:xfrm>
                  <a:off x="6390144" y="1736996"/>
                  <a:ext cx="3065" cy="196041"/>
                </a:xfrm>
                <a:prstGeom prst="line">
                  <a:avLst/>
                </a:prstGeom>
                <a:ln w="381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
              <p:nvSpPr>
                <p:cNvPr id="73" name="타원 72"/>
                <p:cNvSpPr/>
                <p:nvPr/>
              </p:nvSpPr>
              <p:spPr>
                <a:xfrm rot="3021951">
                  <a:off x="6255639" y="1614473"/>
                  <a:ext cx="178003" cy="117946"/>
                </a:xfrm>
                <a:prstGeom prst="ellipse">
                  <a:avLst/>
                </a:prstGeom>
                <a:solidFill>
                  <a:srgbClr val="F5F5B9"/>
                </a:solidFill>
                <a:ln w="28575">
                  <a:solidFill>
                    <a:srgbClr val="F5F5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chemeClr val="tx1"/>
                    </a:solidFill>
                  </a:endParaRPr>
                </a:p>
              </p:txBody>
            </p:sp>
            <p:sp>
              <p:nvSpPr>
                <p:cNvPr id="74" name="타원 73"/>
                <p:cNvSpPr/>
                <p:nvPr/>
              </p:nvSpPr>
              <p:spPr>
                <a:xfrm rot="3021951">
                  <a:off x="6372756" y="1590599"/>
                  <a:ext cx="139604" cy="168142"/>
                </a:xfrm>
                <a:prstGeom prst="ellipse">
                  <a:avLst/>
                </a:prstGeom>
                <a:solidFill>
                  <a:srgbClr val="F5F5B9"/>
                </a:solidFill>
                <a:ln w="28575">
                  <a:solidFill>
                    <a:srgbClr val="F5F5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chemeClr val="tx1"/>
                    </a:solidFill>
                  </a:endParaRPr>
                </a:p>
              </p:txBody>
            </p:sp>
            <p:sp>
              <p:nvSpPr>
                <p:cNvPr id="75" name="타원 74"/>
                <p:cNvSpPr/>
                <p:nvPr/>
              </p:nvSpPr>
              <p:spPr>
                <a:xfrm rot="3021951">
                  <a:off x="6446792" y="1656838"/>
                  <a:ext cx="119916" cy="181637"/>
                </a:xfrm>
                <a:prstGeom prst="ellipse">
                  <a:avLst/>
                </a:prstGeom>
                <a:solidFill>
                  <a:srgbClr val="F5F5B9"/>
                </a:solidFill>
                <a:ln w="28575">
                  <a:solidFill>
                    <a:srgbClr val="F5F5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chemeClr val="tx1"/>
                    </a:solidFill>
                  </a:endParaRPr>
                </a:p>
              </p:txBody>
            </p:sp>
            <p:sp>
              <p:nvSpPr>
                <p:cNvPr id="76" name="타원 75"/>
                <p:cNvSpPr/>
                <p:nvPr/>
              </p:nvSpPr>
              <p:spPr>
                <a:xfrm rot="3021951">
                  <a:off x="6212744" y="1689303"/>
                  <a:ext cx="144149" cy="155260"/>
                </a:xfrm>
                <a:prstGeom prst="ellipse">
                  <a:avLst/>
                </a:prstGeom>
                <a:solidFill>
                  <a:srgbClr val="F5F5B9"/>
                </a:solidFill>
                <a:ln w="28575">
                  <a:solidFill>
                    <a:srgbClr val="F5F5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chemeClr val="tx1"/>
                    </a:solidFill>
                  </a:endParaRPr>
                </a:p>
              </p:txBody>
            </p:sp>
          </p:grpSp>
          <p:grpSp>
            <p:nvGrpSpPr>
              <p:cNvPr id="46" name="그룹 45"/>
              <p:cNvGrpSpPr/>
              <p:nvPr/>
            </p:nvGrpSpPr>
            <p:grpSpPr>
              <a:xfrm rot="2190756">
                <a:off x="6989998" y="2771998"/>
                <a:ext cx="244319" cy="215872"/>
                <a:chOff x="6207189" y="1584444"/>
                <a:chExt cx="390379" cy="328835"/>
              </a:xfrm>
            </p:grpSpPr>
            <p:cxnSp>
              <p:nvCxnSpPr>
                <p:cNvPr id="67" name="직선 연결선 66"/>
                <p:cNvCxnSpPr/>
                <p:nvPr/>
              </p:nvCxnSpPr>
              <p:spPr>
                <a:xfrm>
                  <a:off x="6395506" y="1717238"/>
                  <a:ext cx="3064" cy="196041"/>
                </a:xfrm>
                <a:prstGeom prst="line">
                  <a:avLst/>
                </a:prstGeom>
                <a:ln w="381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
              <p:nvSpPr>
                <p:cNvPr id="68" name="타원 67"/>
                <p:cNvSpPr/>
                <p:nvPr/>
              </p:nvSpPr>
              <p:spPr>
                <a:xfrm rot="3021951">
                  <a:off x="6255639" y="1614473"/>
                  <a:ext cx="178003" cy="117946"/>
                </a:xfrm>
                <a:prstGeom prst="ellipse">
                  <a:avLst/>
                </a:prstGeom>
                <a:solidFill>
                  <a:srgbClr val="F5F5B9"/>
                </a:solidFill>
                <a:ln w="28575">
                  <a:solidFill>
                    <a:srgbClr val="F5F5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chemeClr val="tx1"/>
                    </a:solidFill>
                  </a:endParaRPr>
                </a:p>
              </p:txBody>
            </p:sp>
            <p:sp>
              <p:nvSpPr>
                <p:cNvPr id="69" name="타원 68"/>
                <p:cNvSpPr/>
                <p:nvPr/>
              </p:nvSpPr>
              <p:spPr>
                <a:xfrm rot="3021951">
                  <a:off x="6372756" y="1590599"/>
                  <a:ext cx="139604" cy="168142"/>
                </a:xfrm>
                <a:prstGeom prst="ellipse">
                  <a:avLst/>
                </a:prstGeom>
                <a:solidFill>
                  <a:srgbClr val="F5F5B9"/>
                </a:solidFill>
                <a:ln w="28575">
                  <a:solidFill>
                    <a:srgbClr val="F5F5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chemeClr val="tx1"/>
                    </a:solidFill>
                  </a:endParaRPr>
                </a:p>
              </p:txBody>
            </p:sp>
            <p:sp>
              <p:nvSpPr>
                <p:cNvPr id="70" name="타원 69"/>
                <p:cNvSpPr/>
                <p:nvPr/>
              </p:nvSpPr>
              <p:spPr>
                <a:xfrm rot="3021951">
                  <a:off x="6446792" y="1656838"/>
                  <a:ext cx="119916" cy="181637"/>
                </a:xfrm>
                <a:prstGeom prst="ellipse">
                  <a:avLst/>
                </a:prstGeom>
                <a:solidFill>
                  <a:srgbClr val="F5F5B9"/>
                </a:solidFill>
                <a:ln w="28575">
                  <a:solidFill>
                    <a:srgbClr val="F5F5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chemeClr val="tx1"/>
                    </a:solidFill>
                  </a:endParaRPr>
                </a:p>
              </p:txBody>
            </p:sp>
            <p:sp>
              <p:nvSpPr>
                <p:cNvPr id="71" name="타원 70"/>
                <p:cNvSpPr/>
                <p:nvPr/>
              </p:nvSpPr>
              <p:spPr>
                <a:xfrm rot="3021951">
                  <a:off x="6212744" y="1689303"/>
                  <a:ext cx="144149" cy="155260"/>
                </a:xfrm>
                <a:prstGeom prst="ellipse">
                  <a:avLst/>
                </a:prstGeom>
                <a:solidFill>
                  <a:srgbClr val="F5F5B9"/>
                </a:solidFill>
                <a:ln w="28575">
                  <a:solidFill>
                    <a:srgbClr val="F5F5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chemeClr val="tx1"/>
                    </a:solidFill>
                  </a:endParaRPr>
                </a:p>
              </p:txBody>
            </p:sp>
          </p:grpSp>
          <p:grpSp>
            <p:nvGrpSpPr>
              <p:cNvPr id="47" name="그룹 46"/>
              <p:cNvGrpSpPr/>
              <p:nvPr/>
            </p:nvGrpSpPr>
            <p:grpSpPr>
              <a:xfrm rot="813555">
                <a:off x="6638991" y="2440629"/>
                <a:ext cx="249499" cy="220451"/>
                <a:chOff x="6207189" y="1584444"/>
                <a:chExt cx="390379" cy="328835"/>
              </a:xfrm>
            </p:grpSpPr>
            <p:cxnSp>
              <p:nvCxnSpPr>
                <p:cNvPr id="62" name="직선 연결선 61"/>
                <p:cNvCxnSpPr/>
                <p:nvPr/>
              </p:nvCxnSpPr>
              <p:spPr>
                <a:xfrm>
                  <a:off x="6395506" y="1717238"/>
                  <a:ext cx="3064" cy="196041"/>
                </a:xfrm>
                <a:prstGeom prst="line">
                  <a:avLst/>
                </a:prstGeom>
                <a:ln w="381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
              <p:nvSpPr>
                <p:cNvPr id="63" name="타원 62"/>
                <p:cNvSpPr/>
                <p:nvPr/>
              </p:nvSpPr>
              <p:spPr>
                <a:xfrm rot="3021951">
                  <a:off x="6255639" y="1614473"/>
                  <a:ext cx="178003" cy="117946"/>
                </a:xfrm>
                <a:prstGeom prst="ellipse">
                  <a:avLst/>
                </a:prstGeom>
                <a:solidFill>
                  <a:srgbClr val="F5F5B9"/>
                </a:solidFill>
                <a:ln w="28575">
                  <a:solidFill>
                    <a:srgbClr val="F5F5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chemeClr val="tx1"/>
                    </a:solidFill>
                  </a:endParaRPr>
                </a:p>
              </p:txBody>
            </p:sp>
            <p:sp>
              <p:nvSpPr>
                <p:cNvPr id="64" name="타원 63"/>
                <p:cNvSpPr/>
                <p:nvPr/>
              </p:nvSpPr>
              <p:spPr>
                <a:xfrm rot="3021951">
                  <a:off x="6372756" y="1590599"/>
                  <a:ext cx="139604" cy="168142"/>
                </a:xfrm>
                <a:prstGeom prst="ellipse">
                  <a:avLst/>
                </a:prstGeom>
                <a:solidFill>
                  <a:srgbClr val="F5F5B9"/>
                </a:solidFill>
                <a:ln w="28575">
                  <a:solidFill>
                    <a:srgbClr val="F5F5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chemeClr val="tx1"/>
                    </a:solidFill>
                  </a:endParaRPr>
                </a:p>
              </p:txBody>
            </p:sp>
            <p:sp>
              <p:nvSpPr>
                <p:cNvPr id="65" name="타원 64"/>
                <p:cNvSpPr/>
                <p:nvPr/>
              </p:nvSpPr>
              <p:spPr>
                <a:xfrm rot="3021951">
                  <a:off x="6446792" y="1656838"/>
                  <a:ext cx="119916" cy="181637"/>
                </a:xfrm>
                <a:prstGeom prst="ellipse">
                  <a:avLst/>
                </a:prstGeom>
                <a:solidFill>
                  <a:srgbClr val="F5F5B9"/>
                </a:solidFill>
                <a:ln w="28575">
                  <a:solidFill>
                    <a:srgbClr val="F5F5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chemeClr val="tx1"/>
                    </a:solidFill>
                  </a:endParaRPr>
                </a:p>
              </p:txBody>
            </p:sp>
            <p:sp>
              <p:nvSpPr>
                <p:cNvPr id="66" name="타원 65"/>
                <p:cNvSpPr/>
                <p:nvPr/>
              </p:nvSpPr>
              <p:spPr>
                <a:xfrm rot="3021951">
                  <a:off x="6212744" y="1689303"/>
                  <a:ext cx="144149" cy="155260"/>
                </a:xfrm>
                <a:prstGeom prst="ellipse">
                  <a:avLst/>
                </a:prstGeom>
                <a:solidFill>
                  <a:srgbClr val="F5F5B9"/>
                </a:solidFill>
                <a:ln w="28575">
                  <a:solidFill>
                    <a:srgbClr val="F5F5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chemeClr val="tx1"/>
                    </a:solidFill>
                  </a:endParaRPr>
                </a:p>
              </p:txBody>
            </p:sp>
          </p:grpSp>
          <p:sp>
            <p:nvSpPr>
              <p:cNvPr id="48" name="자유형 47"/>
              <p:cNvSpPr/>
              <p:nvPr/>
            </p:nvSpPr>
            <p:spPr>
              <a:xfrm>
                <a:off x="7662671" y="4005071"/>
                <a:ext cx="844495" cy="468175"/>
              </a:xfrm>
              <a:custGeom>
                <a:avLst/>
                <a:gdLst>
                  <a:gd name="connsiteX0" fmla="*/ 0 w 740664"/>
                  <a:gd name="connsiteY0" fmla="*/ 0 h 338328"/>
                  <a:gd name="connsiteX1" fmla="*/ 274320 w 740664"/>
                  <a:gd name="connsiteY1" fmla="*/ 27432 h 338328"/>
                  <a:gd name="connsiteX2" fmla="*/ 502920 w 740664"/>
                  <a:gd name="connsiteY2" fmla="*/ 283464 h 338328"/>
                  <a:gd name="connsiteX3" fmla="*/ 740664 w 740664"/>
                  <a:gd name="connsiteY3" fmla="*/ 338328 h 338328"/>
                </a:gdLst>
                <a:ahLst/>
                <a:cxnLst>
                  <a:cxn ang="0">
                    <a:pos x="connsiteX0" y="connsiteY0"/>
                  </a:cxn>
                  <a:cxn ang="0">
                    <a:pos x="connsiteX1" y="connsiteY1"/>
                  </a:cxn>
                  <a:cxn ang="0">
                    <a:pos x="connsiteX2" y="connsiteY2"/>
                  </a:cxn>
                  <a:cxn ang="0">
                    <a:pos x="connsiteX3" y="connsiteY3"/>
                  </a:cxn>
                </a:cxnLst>
                <a:rect l="l" t="t" r="r" b="b"/>
                <a:pathLst>
                  <a:path w="740664" h="338328">
                    <a:moveTo>
                      <a:pt x="0" y="0"/>
                    </a:moveTo>
                    <a:lnTo>
                      <a:pt x="274320" y="27432"/>
                    </a:lnTo>
                    <a:cubicBezTo>
                      <a:pt x="358140" y="74676"/>
                      <a:pt x="425196" y="231648"/>
                      <a:pt x="502920" y="283464"/>
                    </a:cubicBezTo>
                    <a:cubicBezTo>
                      <a:pt x="580644" y="335280"/>
                      <a:pt x="660654" y="336804"/>
                      <a:pt x="740664" y="338328"/>
                    </a:cubicBezTo>
                  </a:path>
                </a:pathLst>
              </a:custGeom>
              <a:noFill/>
              <a:ln w="38100">
                <a:solidFill>
                  <a:srgbClr val="6D42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9" name="자유형 48"/>
              <p:cNvSpPr/>
              <p:nvPr/>
            </p:nvSpPr>
            <p:spPr>
              <a:xfrm>
                <a:off x="6876288" y="4005072"/>
                <a:ext cx="758952" cy="493812"/>
              </a:xfrm>
              <a:custGeom>
                <a:avLst/>
                <a:gdLst>
                  <a:gd name="connsiteX0" fmla="*/ 758952 w 758952"/>
                  <a:gd name="connsiteY0" fmla="*/ 0 h 493812"/>
                  <a:gd name="connsiteX1" fmla="*/ 484632 w 758952"/>
                  <a:gd name="connsiteY1" fmla="*/ 128016 h 493812"/>
                  <a:gd name="connsiteX2" fmla="*/ 329184 w 758952"/>
                  <a:gd name="connsiteY2" fmla="*/ 448056 h 493812"/>
                  <a:gd name="connsiteX3" fmla="*/ 0 w 758952"/>
                  <a:gd name="connsiteY3" fmla="*/ 484632 h 493812"/>
                </a:gdLst>
                <a:ahLst/>
                <a:cxnLst>
                  <a:cxn ang="0">
                    <a:pos x="connsiteX0" y="connsiteY0"/>
                  </a:cxn>
                  <a:cxn ang="0">
                    <a:pos x="connsiteX1" y="connsiteY1"/>
                  </a:cxn>
                  <a:cxn ang="0">
                    <a:pos x="connsiteX2" y="connsiteY2"/>
                  </a:cxn>
                  <a:cxn ang="0">
                    <a:pos x="connsiteX3" y="connsiteY3"/>
                  </a:cxn>
                </a:cxnLst>
                <a:rect l="l" t="t" r="r" b="b"/>
                <a:pathLst>
                  <a:path w="758952" h="493812">
                    <a:moveTo>
                      <a:pt x="758952" y="0"/>
                    </a:moveTo>
                    <a:cubicBezTo>
                      <a:pt x="657606" y="26670"/>
                      <a:pt x="556260" y="53340"/>
                      <a:pt x="484632" y="128016"/>
                    </a:cubicBezTo>
                    <a:cubicBezTo>
                      <a:pt x="413004" y="202692"/>
                      <a:pt x="409956" y="388620"/>
                      <a:pt x="329184" y="448056"/>
                    </a:cubicBezTo>
                    <a:cubicBezTo>
                      <a:pt x="248412" y="507492"/>
                      <a:pt x="124206" y="496062"/>
                      <a:pt x="0" y="484632"/>
                    </a:cubicBezTo>
                  </a:path>
                </a:pathLst>
              </a:custGeom>
              <a:noFill/>
              <a:ln w="38100">
                <a:solidFill>
                  <a:srgbClr val="6D42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0" name="자유형 49"/>
              <p:cNvSpPr/>
              <p:nvPr/>
            </p:nvSpPr>
            <p:spPr>
              <a:xfrm>
                <a:off x="7138670" y="4439920"/>
                <a:ext cx="508000" cy="304800"/>
              </a:xfrm>
              <a:custGeom>
                <a:avLst/>
                <a:gdLst>
                  <a:gd name="connsiteX0" fmla="*/ 508000 w 508000"/>
                  <a:gd name="connsiteY0" fmla="*/ 0 h 304800"/>
                  <a:gd name="connsiteX1" fmla="*/ 391160 w 508000"/>
                  <a:gd name="connsiteY1" fmla="*/ 162560 h 304800"/>
                  <a:gd name="connsiteX2" fmla="*/ 228600 w 508000"/>
                  <a:gd name="connsiteY2" fmla="*/ 182880 h 304800"/>
                  <a:gd name="connsiteX3" fmla="*/ 66040 w 508000"/>
                  <a:gd name="connsiteY3" fmla="*/ 228600 h 304800"/>
                  <a:gd name="connsiteX4" fmla="*/ 0 w 508000"/>
                  <a:gd name="connsiteY4" fmla="*/ 304800 h 304800"/>
                  <a:gd name="connsiteX5" fmla="*/ 0 w 508000"/>
                  <a:gd name="connsiteY5" fmla="*/ 304800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8000" h="304800">
                    <a:moveTo>
                      <a:pt x="508000" y="0"/>
                    </a:moveTo>
                    <a:cubicBezTo>
                      <a:pt x="472863" y="66040"/>
                      <a:pt x="437727" y="132080"/>
                      <a:pt x="391160" y="162560"/>
                    </a:cubicBezTo>
                    <a:cubicBezTo>
                      <a:pt x="344593" y="193040"/>
                      <a:pt x="282787" y="171873"/>
                      <a:pt x="228600" y="182880"/>
                    </a:cubicBezTo>
                    <a:cubicBezTo>
                      <a:pt x="174413" y="193887"/>
                      <a:pt x="104140" y="208280"/>
                      <a:pt x="66040" y="228600"/>
                    </a:cubicBezTo>
                    <a:cubicBezTo>
                      <a:pt x="27940" y="248920"/>
                      <a:pt x="0" y="304800"/>
                      <a:pt x="0" y="304800"/>
                    </a:cubicBezTo>
                    <a:lnTo>
                      <a:pt x="0" y="304800"/>
                    </a:lnTo>
                  </a:path>
                </a:pathLst>
              </a:custGeom>
              <a:noFill/>
              <a:ln w="38100">
                <a:solidFill>
                  <a:srgbClr val="6D42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1" name="자유형 50"/>
              <p:cNvSpPr/>
              <p:nvPr/>
            </p:nvSpPr>
            <p:spPr>
              <a:xfrm>
                <a:off x="7335520" y="4638040"/>
                <a:ext cx="5080" cy="203200"/>
              </a:xfrm>
              <a:custGeom>
                <a:avLst/>
                <a:gdLst>
                  <a:gd name="connsiteX0" fmla="*/ 0 w 5080"/>
                  <a:gd name="connsiteY0" fmla="*/ 0 h 203200"/>
                  <a:gd name="connsiteX1" fmla="*/ 5080 w 5080"/>
                  <a:gd name="connsiteY1" fmla="*/ 152400 h 203200"/>
                  <a:gd name="connsiteX2" fmla="*/ 0 w 5080"/>
                  <a:gd name="connsiteY2" fmla="*/ 203200 h 203200"/>
                </a:gdLst>
                <a:ahLst/>
                <a:cxnLst>
                  <a:cxn ang="0">
                    <a:pos x="connsiteX0" y="connsiteY0"/>
                  </a:cxn>
                  <a:cxn ang="0">
                    <a:pos x="connsiteX1" y="connsiteY1"/>
                  </a:cxn>
                  <a:cxn ang="0">
                    <a:pos x="connsiteX2" y="connsiteY2"/>
                  </a:cxn>
                </a:cxnLst>
                <a:rect l="l" t="t" r="r" b="b"/>
                <a:pathLst>
                  <a:path w="5080" h="203200">
                    <a:moveTo>
                      <a:pt x="0" y="0"/>
                    </a:moveTo>
                    <a:cubicBezTo>
                      <a:pt x="2540" y="59266"/>
                      <a:pt x="5080" y="118533"/>
                      <a:pt x="5080" y="152400"/>
                    </a:cubicBezTo>
                    <a:cubicBezTo>
                      <a:pt x="5080" y="186267"/>
                      <a:pt x="2540" y="194733"/>
                      <a:pt x="0" y="203200"/>
                    </a:cubicBezTo>
                  </a:path>
                </a:pathLst>
              </a:custGeom>
              <a:noFill/>
              <a:ln w="28575">
                <a:solidFill>
                  <a:srgbClr val="6D42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2" name="자유형 51"/>
              <p:cNvSpPr/>
              <p:nvPr/>
            </p:nvSpPr>
            <p:spPr>
              <a:xfrm>
                <a:off x="8145780" y="4230647"/>
                <a:ext cx="167640" cy="36553"/>
              </a:xfrm>
              <a:custGeom>
                <a:avLst/>
                <a:gdLst>
                  <a:gd name="connsiteX0" fmla="*/ 0 w 167640"/>
                  <a:gd name="connsiteY0" fmla="*/ 36553 h 36553"/>
                  <a:gd name="connsiteX1" fmla="*/ 95250 w 167640"/>
                  <a:gd name="connsiteY1" fmla="*/ 2263 h 36553"/>
                  <a:gd name="connsiteX2" fmla="*/ 167640 w 167640"/>
                  <a:gd name="connsiteY2" fmla="*/ 6073 h 36553"/>
                </a:gdLst>
                <a:ahLst/>
                <a:cxnLst>
                  <a:cxn ang="0">
                    <a:pos x="connsiteX0" y="connsiteY0"/>
                  </a:cxn>
                  <a:cxn ang="0">
                    <a:pos x="connsiteX1" y="connsiteY1"/>
                  </a:cxn>
                  <a:cxn ang="0">
                    <a:pos x="connsiteX2" y="connsiteY2"/>
                  </a:cxn>
                </a:cxnLst>
                <a:rect l="l" t="t" r="r" b="b"/>
                <a:pathLst>
                  <a:path w="167640" h="36553">
                    <a:moveTo>
                      <a:pt x="0" y="36553"/>
                    </a:moveTo>
                    <a:cubicBezTo>
                      <a:pt x="33655" y="21948"/>
                      <a:pt x="67310" y="7343"/>
                      <a:pt x="95250" y="2263"/>
                    </a:cubicBezTo>
                    <a:cubicBezTo>
                      <a:pt x="123190" y="-2817"/>
                      <a:pt x="145415" y="1628"/>
                      <a:pt x="167640" y="6073"/>
                    </a:cubicBezTo>
                  </a:path>
                </a:pathLst>
              </a:custGeom>
              <a:noFill/>
              <a:ln w="28575">
                <a:solidFill>
                  <a:srgbClr val="6D42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3" name="자유형 52"/>
              <p:cNvSpPr/>
              <p:nvPr/>
            </p:nvSpPr>
            <p:spPr>
              <a:xfrm>
                <a:off x="7654290" y="4511040"/>
                <a:ext cx="613410" cy="160020"/>
              </a:xfrm>
              <a:custGeom>
                <a:avLst/>
                <a:gdLst>
                  <a:gd name="connsiteX0" fmla="*/ 0 w 613410"/>
                  <a:gd name="connsiteY0" fmla="*/ 0 h 160020"/>
                  <a:gd name="connsiteX1" fmla="*/ 95250 w 613410"/>
                  <a:gd name="connsiteY1" fmla="*/ 72390 h 160020"/>
                  <a:gd name="connsiteX2" fmla="*/ 182880 w 613410"/>
                  <a:gd name="connsiteY2" fmla="*/ 45720 h 160020"/>
                  <a:gd name="connsiteX3" fmla="*/ 255270 w 613410"/>
                  <a:gd name="connsiteY3" fmla="*/ 114300 h 160020"/>
                  <a:gd name="connsiteX4" fmla="*/ 354330 w 613410"/>
                  <a:gd name="connsiteY4" fmla="*/ 102870 h 160020"/>
                  <a:gd name="connsiteX5" fmla="*/ 461010 w 613410"/>
                  <a:gd name="connsiteY5" fmla="*/ 148590 h 160020"/>
                  <a:gd name="connsiteX6" fmla="*/ 613410 w 613410"/>
                  <a:gd name="connsiteY6" fmla="*/ 160020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3410" h="160020">
                    <a:moveTo>
                      <a:pt x="0" y="0"/>
                    </a:moveTo>
                    <a:cubicBezTo>
                      <a:pt x="32385" y="32385"/>
                      <a:pt x="64770" y="64770"/>
                      <a:pt x="95250" y="72390"/>
                    </a:cubicBezTo>
                    <a:cubicBezTo>
                      <a:pt x="125730" y="80010"/>
                      <a:pt x="156210" y="38735"/>
                      <a:pt x="182880" y="45720"/>
                    </a:cubicBezTo>
                    <a:cubicBezTo>
                      <a:pt x="209550" y="52705"/>
                      <a:pt x="226695" y="104775"/>
                      <a:pt x="255270" y="114300"/>
                    </a:cubicBezTo>
                    <a:cubicBezTo>
                      <a:pt x="283845" y="123825"/>
                      <a:pt x="320040" y="97155"/>
                      <a:pt x="354330" y="102870"/>
                    </a:cubicBezTo>
                    <a:cubicBezTo>
                      <a:pt x="388620" y="108585"/>
                      <a:pt x="417830" y="139065"/>
                      <a:pt x="461010" y="148590"/>
                    </a:cubicBezTo>
                    <a:cubicBezTo>
                      <a:pt x="504190" y="158115"/>
                      <a:pt x="558800" y="159067"/>
                      <a:pt x="613410" y="160020"/>
                    </a:cubicBezTo>
                  </a:path>
                </a:pathLst>
              </a:custGeom>
              <a:noFill/>
              <a:ln w="38100">
                <a:solidFill>
                  <a:srgbClr val="6D42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4" name="자유형 53"/>
              <p:cNvSpPr/>
              <p:nvPr/>
            </p:nvSpPr>
            <p:spPr>
              <a:xfrm>
                <a:off x="7677150" y="4198620"/>
                <a:ext cx="453390" cy="289560"/>
              </a:xfrm>
              <a:custGeom>
                <a:avLst/>
                <a:gdLst>
                  <a:gd name="connsiteX0" fmla="*/ 0 w 453390"/>
                  <a:gd name="connsiteY0" fmla="*/ 0 h 289560"/>
                  <a:gd name="connsiteX1" fmla="*/ 114300 w 453390"/>
                  <a:gd name="connsiteY1" fmla="*/ 76200 h 289560"/>
                  <a:gd name="connsiteX2" fmla="*/ 201930 w 453390"/>
                  <a:gd name="connsiteY2" fmla="*/ 87630 h 289560"/>
                  <a:gd name="connsiteX3" fmla="*/ 354330 w 453390"/>
                  <a:gd name="connsiteY3" fmla="*/ 220980 h 289560"/>
                  <a:gd name="connsiteX4" fmla="*/ 453390 w 453390"/>
                  <a:gd name="connsiteY4" fmla="*/ 289560 h 289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3390" h="289560">
                    <a:moveTo>
                      <a:pt x="0" y="0"/>
                    </a:moveTo>
                    <a:cubicBezTo>
                      <a:pt x="40322" y="30797"/>
                      <a:pt x="80645" y="61595"/>
                      <a:pt x="114300" y="76200"/>
                    </a:cubicBezTo>
                    <a:cubicBezTo>
                      <a:pt x="147955" y="90805"/>
                      <a:pt x="161925" y="63500"/>
                      <a:pt x="201930" y="87630"/>
                    </a:cubicBezTo>
                    <a:cubicBezTo>
                      <a:pt x="241935" y="111760"/>
                      <a:pt x="312420" y="187325"/>
                      <a:pt x="354330" y="220980"/>
                    </a:cubicBezTo>
                    <a:cubicBezTo>
                      <a:pt x="396240" y="254635"/>
                      <a:pt x="424815" y="272097"/>
                      <a:pt x="453390" y="289560"/>
                    </a:cubicBezTo>
                  </a:path>
                </a:pathLst>
              </a:custGeom>
              <a:noFill/>
              <a:ln w="38100">
                <a:solidFill>
                  <a:srgbClr val="6D42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5" name="자유형 54"/>
              <p:cNvSpPr/>
              <p:nvPr/>
            </p:nvSpPr>
            <p:spPr>
              <a:xfrm>
                <a:off x="7905750" y="4312920"/>
                <a:ext cx="34290" cy="121920"/>
              </a:xfrm>
              <a:custGeom>
                <a:avLst/>
                <a:gdLst>
                  <a:gd name="connsiteX0" fmla="*/ 0 w 34290"/>
                  <a:gd name="connsiteY0" fmla="*/ 0 h 121920"/>
                  <a:gd name="connsiteX1" fmla="*/ 34290 w 34290"/>
                  <a:gd name="connsiteY1" fmla="*/ 121920 h 121920"/>
                </a:gdLst>
                <a:ahLst/>
                <a:cxnLst>
                  <a:cxn ang="0">
                    <a:pos x="connsiteX0" y="connsiteY0"/>
                  </a:cxn>
                  <a:cxn ang="0">
                    <a:pos x="connsiteX1" y="connsiteY1"/>
                  </a:cxn>
                </a:cxnLst>
                <a:rect l="l" t="t" r="r" b="b"/>
                <a:pathLst>
                  <a:path w="34290" h="121920">
                    <a:moveTo>
                      <a:pt x="0" y="0"/>
                    </a:moveTo>
                    <a:lnTo>
                      <a:pt x="34290" y="121920"/>
                    </a:lnTo>
                  </a:path>
                </a:pathLst>
              </a:custGeom>
              <a:noFill/>
              <a:ln w="28575">
                <a:solidFill>
                  <a:srgbClr val="6D42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6" name="자유형 55"/>
              <p:cNvSpPr/>
              <p:nvPr/>
            </p:nvSpPr>
            <p:spPr>
              <a:xfrm>
                <a:off x="7086600" y="4297680"/>
                <a:ext cx="194310" cy="7730"/>
              </a:xfrm>
              <a:custGeom>
                <a:avLst/>
                <a:gdLst>
                  <a:gd name="connsiteX0" fmla="*/ 194310 w 194310"/>
                  <a:gd name="connsiteY0" fmla="*/ 3810 h 7730"/>
                  <a:gd name="connsiteX1" fmla="*/ 45720 w 194310"/>
                  <a:gd name="connsiteY1" fmla="*/ 7620 h 7730"/>
                  <a:gd name="connsiteX2" fmla="*/ 0 w 194310"/>
                  <a:gd name="connsiteY2" fmla="*/ 0 h 7730"/>
                </a:gdLst>
                <a:ahLst/>
                <a:cxnLst>
                  <a:cxn ang="0">
                    <a:pos x="connsiteX0" y="connsiteY0"/>
                  </a:cxn>
                  <a:cxn ang="0">
                    <a:pos x="connsiteX1" y="connsiteY1"/>
                  </a:cxn>
                  <a:cxn ang="0">
                    <a:pos x="connsiteX2" y="connsiteY2"/>
                  </a:cxn>
                </a:cxnLst>
                <a:rect l="l" t="t" r="r" b="b"/>
                <a:pathLst>
                  <a:path w="194310" h="7730">
                    <a:moveTo>
                      <a:pt x="194310" y="3810"/>
                    </a:moveTo>
                    <a:cubicBezTo>
                      <a:pt x="136207" y="6032"/>
                      <a:pt x="78105" y="8255"/>
                      <a:pt x="45720" y="7620"/>
                    </a:cubicBezTo>
                    <a:cubicBezTo>
                      <a:pt x="13335" y="6985"/>
                      <a:pt x="6667" y="3492"/>
                      <a:pt x="0" y="0"/>
                    </a:cubicBezTo>
                  </a:path>
                </a:pathLst>
              </a:custGeom>
              <a:noFill/>
              <a:ln w="28575">
                <a:solidFill>
                  <a:srgbClr val="6D42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7" name="자유형 56"/>
              <p:cNvSpPr/>
              <p:nvPr/>
            </p:nvSpPr>
            <p:spPr>
              <a:xfrm>
                <a:off x="6930390" y="4511040"/>
                <a:ext cx="144997" cy="125730"/>
              </a:xfrm>
              <a:custGeom>
                <a:avLst/>
                <a:gdLst>
                  <a:gd name="connsiteX0" fmla="*/ 129540 w 144997"/>
                  <a:gd name="connsiteY0" fmla="*/ 0 h 125730"/>
                  <a:gd name="connsiteX1" fmla="*/ 133350 w 144997"/>
                  <a:gd name="connsiteY1" fmla="*/ 64770 h 125730"/>
                  <a:gd name="connsiteX2" fmla="*/ 0 w 144997"/>
                  <a:gd name="connsiteY2" fmla="*/ 125730 h 125730"/>
                </a:gdLst>
                <a:ahLst/>
                <a:cxnLst>
                  <a:cxn ang="0">
                    <a:pos x="connsiteX0" y="connsiteY0"/>
                  </a:cxn>
                  <a:cxn ang="0">
                    <a:pos x="connsiteX1" y="connsiteY1"/>
                  </a:cxn>
                  <a:cxn ang="0">
                    <a:pos x="connsiteX2" y="connsiteY2"/>
                  </a:cxn>
                </a:cxnLst>
                <a:rect l="l" t="t" r="r" b="b"/>
                <a:pathLst>
                  <a:path w="144997" h="125730">
                    <a:moveTo>
                      <a:pt x="129540" y="0"/>
                    </a:moveTo>
                    <a:cubicBezTo>
                      <a:pt x="142240" y="21907"/>
                      <a:pt x="154940" y="43815"/>
                      <a:pt x="133350" y="64770"/>
                    </a:cubicBezTo>
                    <a:cubicBezTo>
                      <a:pt x="111760" y="85725"/>
                      <a:pt x="55880" y="105727"/>
                      <a:pt x="0" y="125730"/>
                    </a:cubicBezTo>
                  </a:path>
                </a:pathLst>
              </a:custGeom>
              <a:noFill/>
              <a:ln w="28575">
                <a:solidFill>
                  <a:srgbClr val="6D42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8" name="자유형 57"/>
              <p:cNvSpPr/>
              <p:nvPr/>
            </p:nvSpPr>
            <p:spPr>
              <a:xfrm>
                <a:off x="7650480" y="4949190"/>
                <a:ext cx="342900" cy="118110"/>
              </a:xfrm>
              <a:custGeom>
                <a:avLst/>
                <a:gdLst>
                  <a:gd name="connsiteX0" fmla="*/ 0 w 342900"/>
                  <a:gd name="connsiteY0" fmla="*/ 0 h 118110"/>
                  <a:gd name="connsiteX1" fmla="*/ 160020 w 342900"/>
                  <a:gd name="connsiteY1" fmla="*/ 110490 h 118110"/>
                  <a:gd name="connsiteX2" fmla="*/ 289560 w 342900"/>
                  <a:gd name="connsiteY2" fmla="*/ 99060 h 118110"/>
                  <a:gd name="connsiteX3" fmla="*/ 342900 w 342900"/>
                  <a:gd name="connsiteY3" fmla="*/ 118110 h 118110"/>
                </a:gdLst>
                <a:ahLst/>
                <a:cxnLst>
                  <a:cxn ang="0">
                    <a:pos x="connsiteX0" y="connsiteY0"/>
                  </a:cxn>
                  <a:cxn ang="0">
                    <a:pos x="connsiteX1" y="connsiteY1"/>
                  </a:cxn>
                  <a:cxn ang="0">
                    <a:pos x="connsiteX2" y="connsiteY2"/>
                  </a:cxn>
                  <a:cxn ang="0">
                    <a:pos x="connsiteX3" y="connsiteY3"/>
                  </a:cxn>
                </a:cxnLst>
                <a:rect l="l" t="t" r="r" b="b"/>
                <a:pathLst>
                  <a:path w="342900" h="118110">
                    <a:moveTo>
                      <a:pt x="0" y="0"/>
                    </a:moveTo>
                    <a:cubicBezTo>
                      <a:pt x="55880" y="46990"/>
                      <a:pt x="111760" y="93980"/>
                      <a:pt x="160020" y="110490"/>
                    </a:cubicBezTo>
                    <a:cubicBezTo>
                      <a:pt x="208280" y="127000"/>
                      <a:pt x="259080" y="97790"/>
                      <a:pt x="289560" y="99060"/>
                    </a:cubicBezTo>
                    <a:cubicBezTo>
                      <a:pt x="320040" y="100330"/>
                      <a:pt x="331470" y="109220"/>
                      <a:pt x="342900" y="118110"/>
                    </a:cubicBezTo>
                  </a:path>
                </a:pathLst>
              </a:custGeom>
              <a:noFill/>
              <a:ln w="19050">
                <a:solidFill>
                  <a:srgbClr val="6D42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9" name="자유형 58"/>
              <p:cNvSpPr/>
              <p:nvPr/>
            </p:nvSpPr>
            <p:spPr>
              <a:xfrm>
                <a:off x="7368540" y="4812030"/>
                <a:ext cx="274320" cy="217170"/>
              </a:xfrm>
              <a:custGeom>
                <a:avLst/>
                <a:gdLst>
                  <a:gd name="connsiteX0" fmla="*/ 274320 w 274320"/>
                  <a:gd name="connsiteY0" fmla="*/ 0 h 217170"/>
                  <a:gd name="connsiteX1" fmla="*/ 167640 w 274320"/>
                  <a:gd name="connsiteY1" fmla="*/ 175260 h 217170"/>
                  <a:gd name="connsiteX2" fmla="*/ 60960 w 274320"/>
                  <a:gd name="connsiteY2" fmla="*/ 160020 h 217170"/>
                  <a:gd name="connsiteX3" fmla="*/ 0 w 274320"/>
                  <a:gd name="connsiteY3" fmla="*/ 217170 h 217170"/>
                </a:gdLst>
                <a:ahLst/>
                <a:cxnLst>
                  <a:cxn ang="0">
                    <a:pos x="connsiteX0" y="connsiteY0"/>
                  </a:cxn>
                  <a:cxn ang="0">
                    <a:pos x="connsiteX1" y="connsiteY1"/>
                  </a:cxn>
                  <a:cxn ang="0">
                    <a:pos x="connsiteX2" y="connsiteY2"/>
                  </a:cxn>
                  <a:cxn ang="0">
                    <a:pos x="connsiteX3" y="connsiteY3"/>
                  </a:cxn>
                </a:cxnLst>
                <a:rect l="l" t="t" r="r" b="b"/>
                <a:pathLst>
                  <a:path w="274320" h="217170">
                    <a:moveTo>
                      <a:pt x="274320" y="0"/>
                    </a:moveTo>
                    <a:cubicBezTo>
                      <a:pt x="238760" y="74295"/>
                      <a:pt x="203200" y="148590"/>
                      <a:pt x="167640" y="175260"/>
                    </a:cubicBezTo>
                    <a:cubicBezTo>
                      <a:pt x="132080" y="201930"/>
                      <a:pt x="88900" y="153035"/>
                      <a:pt x="60960" y="160020"/>
                    </a:cubicBezTo>
                    <a:cubicBezTo>
                      <a:pt x="33020" y="167005"/>
                      <a:pt x="16510" y="192087"/>
                      <a:pt x="0" y="217170"/>
                    </a:cubicBezTo>
                  </a:path>
                </a:pathLst>
              </a:custGeom>
              <a:noFill/>
              <a:ln w="19050">
                <a:solidFill>
                  <a:srgbClr val="6D42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0" name="자유형 59"/>
              <p:cNvSpPr/>
              <p:nvPr/>
            </p:nvSpPr>
            <p:spPr>
              <a:xfrm>
                <a:off x="7650480" y="4743450"/>
                <a:ext cx="182880" cy="87504"/>
              </a:xfrm>
              <a:custGeom>
                <a:avLst/>
                <a:gdLst>
                  <a:gd name="connsiteX0" fmla="*/ 0 w 182880"/>
                  <a:gd name="connsiteY0" fmla="*/ 0 h 87504"/>
                  <a:gd name="connsiteX1" fmla="*/ 99060 w 182880"/>
                  <a:gd name="connsiteY1" fmla="*/ 83820 h 87504"/>
                  <a:gd name="connsiteX2" fmla="*/ 182880 w 182880"/>
                  <a:gd name="connsiteY2" fmla="*/ 64770 h 87504"/>
                </a:gdLst>
                <a:ahLst/>
                <a:cxnLst>
                  <a:cxn ang="0">
                    <a:pos x="connsiteX0" y="connsiteY0"/>
                  </a:cxn>
                  <a:cxn ang="0">
                    <a:pos x="connsiteX1" y="connsiteY1"/>
                  </a:cxn>
                  <a:cxn ang="0">
                    <a:pos x="connsiteX2" y="connsiteY2"/>
                  </a:cxn>
                </a:cxnLst>
                <a:rect l="l" t="t" r="r" b="b"/>
                <a:pathLst>
                  <a:path w="182880" h="87504">
                    <a:moveTo>
                      <a:pt x="0" y="0"/>
                    </a:moveTo>
                    <a:cubicBezTo>
                      <a:pt x="34290" y="36512"/>
                      <a:pt x="68580" y="73025"/>
                      <a:pt x="99060" y="83820"/>
                    </a:cubicBezTo>
                    <a:cubicBezTo>
                      <a:pt x="129540" y="94615"/>
                      <a:pt x="156210" y="79692"/>
                      <a:pt x="182880" y="64770"/>
                    </a:cubicBezTo>
                  </a:path>
                </a:pathLst>
              </a:custGeom>
              <a:noFill/>
              <a:ln w="19050">
                <a:solidFill>
                  <a:srgbClr val="6D42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1" name="순서도: 병합 60"/>
              <p:cNvSpPr/>
              <p:nvPr/>
            </p:nvSpPr>
            <p:spPr>
              <a:xfrm>
                <a:off x="7616952" y="3865371"/>
                <a:ext cx="64800" cy="1481329"/>
              </a:xfrm>
              <a:prstGeom prst="flowChartMerge">
                <a:avLst/>
              </a:prstGeom>
              <a:solidFill>
                <a:srgbClr val="6D4203"/>
              </a:solidFill>
              <a:ln>
                <a:solidFill>
                  <a:srgbClr val="6D42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pic>
          <p:nvPicPr>
            <p:cNvPr id="19" name="그림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67517" y="1404815"/>
              <a:ext cx="250884" cy="515208"/>
            </a:xfrm>
            <a:prstGeom prst="rect">
              <a:avLst/>
            </a:prstGeom>
          </p:spPr>
        </p:pic>
        <p:pic>
          <p:nvPicPr>
            <p:cNvPr id="20" name="그림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4461921">
              <a:off x="6933972" y="1682720"/>
              <a:ext cx="221854" cy="455593"/>
            </a:xfrm>
            <a:prstGeom prst="rect">
              <a:avLst/>
            </a:prstGeom>
          </p:spPr>
        </p:pic>
        <p:pic>
          <p:nvPicPr>
            <p:cNvPr id="21" name="그림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14357">
              <a:off x="7725936" y="1533606"/>
              <a:ext cx="373530" cy="767070"/>
            </a:xfrm>
            <a:prstGeom prst="rect">
              <a:avLst/>
            </a:prstGeom>
          </p:spPr>
        </p:pic>
        <p:pic>
          <p:nvPicPr>
            <p:cNvPr id="22" name="그림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685643" flipH="1">
              <a:off x="7251595" y="1852776"/>
              <a:ext cx="330822" cy="679366"/>
            </a:xfrm>
            <a:prstGeom prst="rect">
              <a:avLst/>
            </a:prstGeom>
          </p:spPr>
        </p:pic>
        <p:pic>
          <p:nvPicPr>
            <p:cNvPr id="23" name="그림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249688">
              <a:off x="8076446" y="2074290"/>
              <a:ext cx="298430" cy="612847"/>
            </a:xfrm>
            <a:prstGeom prst="rect">
              <a:avLst/>
            </a:prstGeom>
          </p:spPr>
        </p:pic>
        <p:pic>
          <p:nvPicPr>
            <p:cNvPr id="24" name="그림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863769">
              <a:off x="8152821" y="2494869"/>
              <a:ext cx="215474" cy="442492"/>
            </a:xfrm>
            <a:prstGeom prst="rect">
              <a:avLst/>
            </a:prstGeom>
          </p:spPr>
        </p:pic>
        <p:pic>
          <p:nvPicPr>
            <p:cNvPr id="25" name="그림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14357">
              <a:off x="7692928" y="2403509"/>
              <a:ext cx="315044" cy="646964"/>
            </a:xfrm>
            <a:prstGeom prst="rect">
              <a:avLst/>
            </a:prstGeom>
          </p:spPr>
        </p:pic>
        <p:pic>
          <p:nvPicPr>
            <p:cNvPr id="26" name="그림 2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5315667" flipH="1">
              <a:off x="7123372" y="2520134"/>
              <a:ext cx="199976" cy="410665"/>
            </a:xfrm>
            <a:prstGeom prst="rect">
              <a:avLst/>
            </a:prstGeom>
          </p:spPr>
        </p:pic>
        <p:pic>
          <p:nvPicPr>
            <p:cNvPr id="27" name="그림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548420" flipH="1">
              <a:off x="6279182" y="2617959"/>
              <a:ext cx="270382" cy="555249"/>
            </a:xfrm>
            <a:prstGeom prst="rect">
              <a:avLst/>
            </a:prstGeom>
          </p:spPr>
        </p:pic>
        <p:pic>
          <p:nvPicPr>
            <p:cNvPr id="28" name="그림 2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055307" flipH="1">
              <a:off x="7227786" y="2787159"/>
              <a:ext cx="313994" cy="644809"/>
            </a:xfrm>
            <a:prstGeom prst="rect">
              <a:avLst/>
            </a:prstGeom>
          </p:spPr>
        </p:pic>
        <p:pic>
          <p:nvPicPr>
            <p:cNvPr id="29" name="그림 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807668">
              <a:off x="7947561" y="2820749"/>
              <a:ext cx="250297" cy="514002"/>
            </a:xfrm>
            <a:prstGeom prst="rect">
              <a:avLst/>
            </a:prstGeom>
          </p:spPr>
        </p:pic>
        <p:pic>
          <p:nvPicPr>
            <p:cNvPr id="30" name="그림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932877">
              <a:off x="8601125" y="2630146"/>
              <a:ext cx="270097" cy="554663"/>
            </a:xfrm>
            <a:prstGeom prst="rect">
              <a:avLst/>
            </a:prstGeom>
          </p:spPr>
        </p:pic>
        <p:pic>
          <p:nvPicPr>
            <p:cNvPr id="31" name="그림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14357">
              <a:off x="7697663" y="2899013"/>
              <a:ext cx="373530" cy="814466"/>
            </a:xfrm>
            <a:prstGeom prst="rect">
              <a:avLst/>
            </a:prstGeom>
          </p:spPr>
        </p:pic>
        <p:pic>
          <p:nvPicPr>
            <p:cNvPr id="32" name="그림 3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557761">
              <a:off x="8519520" y="3134332"/>
              <a:ext cx="286622" cy="588598"/>
            </a:xfrm>
            <a:prstGeom prst="rect">
              <a:avLst/>
            </a:prstGeom>
          </p:spPr>
        </p:pic>
      </p:grpSp>
      <p:graphicFrame>
        <p:nvGraphicFramePr>
          <p:cNvPr id="92" name="다이어그램 91"/>
          <p:cNvGraphicFramePr/>
          <p:nvPr>
            <p:extLst>
              <p:ext uri="{D42A27DB-BD31-4B8C-83A1-F6EECF244321}">
                <p14:modId xmlns:p14="http://schemas.microsoft.com/office/powerpoint/2010/main" val="2881122240"/>
              </p:ext>
            </p:extLst>
          </p:nvPr>
        </p:nvGraphicFramePr>
        <p:xfrm>
          <a:off x="1524000" y="3367337"/>
          <a:ext cx="3785419" cy="209366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93" name="오른쪽 화살표 92"/>
          <p:cNvSpPr/>
          <p:nvPr/>
        </p:nvSpPr>
        <p:spPr>
          <a:xfrm>
            <a:off x="1075161" y="5294617"/>
            <a:ext cx="4234258" cy="852044"/>
          </a:xfrm>
          <a:prstGeom prst="rightArrow">
            <a:avLst>
              <a:gd name="adj1" fmla="val 44639"/>
              <a:gd name="adj2"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4" name="TextBox 93"/>
          <p:cNvSpPr txBox="1"/>
          <p:nvPr/>
        </p:nvSpPr>
        <p:spPr>
          <a:xfrm>
            <a:off x="2804672" y="4031965"/>
            <a:ext cx="1370503" cy="369332"/>
          </a:xfrm>
          <a:prstGeom prst="rect">
            <a:avLst/>
          </a:prstGeom>
          <a:solidFill>
            <a:schemeClr val="bg1"/>
          </a:solidFill>
          <a:ln>
            <a:solidFill>
              <a:schemeClr val="tx1"/>
            </a:solidFill>
          </a:ln>
        </p:spPr>
        <p:txBody>
          <a:bodyPr wrap="none" rtlCol="0">
            <a:spAutoFit/>
          </a:bodyPr>
          <a:lstStyle/>
          <a:p>
            <a:r>
              <a:rPr lang="en-US" altLang="ko-KR" smtClean="0"/>
              <a:t>Primed state</a:t>
            </a:r>
            <a:endParaRPr lang="ko-KR" altLang="en-US"/>
          </a:p>
        </p:txBody>
      </p:sp>
      <p:sp>
        <p:nvSpPr>
          <p:cNvPr id="95" name="TextBox 94"/>
          <p:cNvSpPr txBox="1"/>
          <p:nvPr/>
        </p:nvSpPr>
        <p:spPr>
          <a:xfrm>
            <a:off x="2804740" y="5331625"/>
            <a:ext cx="1186159" cy="369332"/>
          </a:xfrm>
          <a:prstGeom prst="rect">
            <a:avLst/>
          </a:prstGeom>
          <a:solidFill>
            <a:schemeClr val="bg1"/>
          </a:solidFill>
          <a:ln>
            <a:solidFill>
              <a:schemeClr val="tx1"/>
            </a:solidFill>
          </a:ln>
        </p:spPr>
        <p:txBody>
          <a:bodyPr wrap="none" rtlCol="0">
            <a:spAutoFit/>
          </a:bodyPr>
          <a:lstStyle/>
          <a:p>
            <a:r>
              <a:rPr lang="en-US" altLang="ko-KR" smtClean="0"/>
              <a:t>Basal state</a:t>
            </a:r>
            <a:endParaRPr lang="ko-KR" altLang="en-US"/>
          </a:p>
        </p:txBody>
      </p:sp>
      <p:grpSp>
        <p:nvGrpSpPr>
          <p:cNvPr id="96" name="그룹 95"/>
          <p:cNvGrpSpPr/>
          <p:nvPr/>
        </p:nvGrpSpPr>
        <p:grpSpPr>
          <a:xfrm>
            <a:off x="5254906" y="3414181"/>
            <a:ext cx="3356659" cy="2732480"/>
            <a:chOff x="5254906" y="3414181"/>
            <a:chExt cx="3356659" cy="2732480"/>
          </a:xfrm>
        </p:grpSpPr>
        <p:sp>
          <p:nvSpPr>
            <p:cNvPr id="97" name="직사각형 96"/>
            <p:cNvSpPr/>
            <p:nvPr/>
          </p:nvSpPr>
          <p:spPr>
            <a:xfrm>
              <a:off x="5254906" y="3414181"/>
              <a:ext cx="3356659" cy="2732480"/>
            </a:xfrm>
            <a:prstGeom prst="rect">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98" name="그룹 97"/>
            <p:cNvGrpSpPr/>
            <p:nvPr/>
          </p:nvGrpSpPr>
          <p:grpSpPr>
            <a:xfrm>
              <a:off x="5364745" y="3567412"/>
              <a:ext cx="3030385" cy="2540719"/>
              <a:chOff x="5179550" y="3567412"/>
              <a:chExt cx="3030385" cy="2540719"/>
            </a:xfrm>
          </p:grpSpPr>
          <p:cxnSp>
            <p:nvCxnSpPr>
              <p:cNvPr id="100" name="직선 연결선 99"/>
              <p:cNvCxnSpPr/>
              <p:nvPr/>
            </p:nvCxnSpPr>
            <p:spPr>
              <a:xfrm>
                <a:off x="5604387" y="3567412"/>
                <a:ext cx="0" cy="217945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직선 연결선 100"/>
              <p:cNvCxnSpPr/>
              <p:nvPr/>
            </p:nvCxnSpPr>
            <p:spPr>
              <a:xfrm>
                <a:off x="5604387" y="5743734"/>
                <a:ext cx="260554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2" name="TextBox 101"/>
              <p:cNvSpPr txBox="1"/>
              <p:nvPr/>
            </p:nvSpPr>
            <p:spPr>
              <a:xfrm rot="16200000">
                <a:off x="4530654" y="4479047"/>
                <a:ext cx="1667123" cy="369332"/>
              </a:xfrm>
              <a:prstGeom prst="rect">
                <a:avLst/>
              </a:prstGeom>
              <a:noFill/>
            </p:spPr>
            <p:txBody>
              <a:bodyPr wrap="none" rtlCol="0">
                <a:spAutoFit/>
              </a:bodyPr>
              <a:lstStyle/>
              <a:p>
                <a:r>
                  <a:rPr lang="en-US" altLang="ko-KR" b="1" smtClean="0"/>
                  <a:t>Stress response</a:t>
                </a:r>
                <a:endParaRPr lang="ko-KR" altLang="en-US" b="1"/>
              </a:p>
            </p:txBody>
          </p:sp>
          <p:sp>
            <p:nvSpPr>
              <p:cNvPr id="103" name="TextBox 102"/>
              <p:cNvSpPr txBox="1"/>
              <p:nvPr/>
            </p:nvSpPr>
            <p:spPr>
              <a:xfrm>
                <a:off x="6595217" y="5738799"/>
                <a:ext cx="623889" cy="369332"/>
              </a:xfrm>
              <a:prstGeom prst="rect">
                <a:avLst/>
              </a:prstGeom>
              <a:noFill/>
            </p:spPr>
            <p:txBody>
              <a:bodyPr wrap="none" rtlCol="0">
                <a:spAutoFit/>
              </a:bodyPr>
              <a:lstStyle/>
              <a:p>
                <a:r>
                  <a:rPr lang="en-US" altLang="ko-KR" b="1" smtClean="0"/>
                  <a:t>time</a:t>
                </a:r>
                <a:endParaRPr lang="ko-KR" altLang="en-US" b="1"/>
              </a:p>
            </p:txBody>
          </p:sp>
          <p:sp>
            <p:nvSpPr>
              <p:cNvPr id="104" name="자유형 103"/>
              <p:cNvSpPr/>
              <p:nvPr/>
            </p:nvSpPr>
            <p:spPr>
              <a:xfrm>
                <a:off x="5612130" y="3963421"/>
                <a:ext cx="2426970" cy="1785869"/>
              </a:xfrm>
              <a:custGeom>
                <a:avLst/>
                <a:gdLst>
                  <a:gd name="connsiteX0" fmla="*/ 0 w 2426970"/>
                  <a:gd name="connsiteY0" fmla="*/ 1785869 h 1785869"/>
                  <a:gd name="connsiteX1" fmla="*/ 152400 w 2426970"/>
                  <a:gd name="connsiteY1" fmla="*/ 1671569 h 1785869"/>
                  <a:gd name="connsiteX2" fmla="*/ 339090 w 2426970"/>
                  <a:gd name="connsiteY2" fmla="*/ 1347719 h 1785869"/>
                  <a:gd name="connsiteX3" fmla="*/ 438150 w 2426970"/>
                  <a:gd name="connsiteY3" fmla="*/ 894329 h 1785869"/>
                  <a:gd name="connsiteX4" fmla="*/ 659130 w 2426970"/>
                  <a:gd name="connsiteY4" fmla="*/ 357119 h 1785869"/>
                  <a:gd name="connsiteX5" fmla="*/ 1219200 w 2426970"/>
                  <a:gd name="connsiteY5" fmla="*/ 75179 h 1785869"/>
                  <a:gd name="connsiteX6" fmla="*/ 1939290 w 2426970"/>
                  <a:gd name="connsiteY6" fmla="*/ 6599 h 1785869"/>
                  <a:gd name="connsiteX7" fmla="*/ 2426970 w 2426970"/>
                  <a:gd name="connsiteY7" fmla="*/ 6599 h 1785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26970" h="1785869">
                    <a:moveTo>
                      <a:pt x="0" y="1785869"/>
                    </a:moveTo>
                    <a:cubicBezTo>
                      <a:pt x="47942" y="1765231"/>
                      <a:pt x="95885" y="1744594"/>
                      <a:pt x="152400" y="1671569"/>
                    </a:cubicBezTo>
                    <a:cubicBezTo>
                      <a:pt x="208915" y="1598544"/>
                      <a:pt x="291465" y="1477259"/>
                      <a:pt x="339090" y="1347719"/>
                    </a:cubicBezTo>
                    <a:cubicBezTo>
                      <a:pt x="386715" y="1218179"/>
                      <a:pt x="384810" y="1059429"/>
                      <a:pt x="438150" y="894329"/>
                    </a:cubicBezTo>
                    <a:cubicBezTo>
                      <a:pt x="491490" y="729229"/>
                      <a:pt x="528955" y="493644"/>
                      <a:pt x="659130" y="357119"/>
                    </a:cubicBezTo>
                    <a:cubicBezTo>
                      <a:pt x="789305" y="220594"/>
                      <a:pt x="1005840" y="133599"/>
                      <a:pt x="1219200" y="75179"/>
                    </a:cubicBezTo>
                    <a:cubicBezTo>
                      <a:pt x="1432560" y="16759"/>
                      <a:pt x="1737995" y="18029"/>
                      <a:pt x="1939290" y="6599"/>
                    </a:cubicBezTo>
                    <a:cubicBezTo>
                      <a:pt x="2140585" y="-4831"/>
                      <a:pt x="2283777" y="884"/>
                      <a:pt x="2426970" y="6599"/>
                    </a:cubicBezTo>
                  </a:path>
                </a:pathLst>
              </a:cu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5" name="자유형 104"/>
              <p:cNvSpPr/>
              <p:nvPr/>
            </p:nvSpPr>
            <p:spPr>
              <a:xfrm>
                <a:off x="5613400" y="4905325"/>
                <a:ext cx="2484120" cy="829995"/>
              </a:xfrm>
              <a:custGeom>
                <a:avLst/>
                <a:gdLst>
                  <a:gd name="connsiteX0" fmla="*/ 0 w 2484120"/>
                  <a:gd name="connsiteY0" fmla="*/ 829995 h 829995"/>
                  <a:gd name="connsiteX1" fmla="*/ 243840 w 2484120"/>
                  <a:gd name="connsiteY1" fmla="*/ 794435 h 829995"/>
                  <a:gd name="connsiteX2" fmla="*/ 513080 w 2484120"/>
                  <a:gd name="connsiteY2" fmla="*/ 682675 h 829995"/>
                  <a:gd name="connsiteX3" fmla="*/ 624840 w 2484120"/>
                  <a:gd name="connsiteY3" fmla="*/ 642035 h 829995"/>
                  <a:gd name="connsiteX4" fmla="*/ 944880 w 2484120"/>
                  <a:gd name="connsiteY4" fmla="*/ 616635 h 829995"/>
                  <a:gd name="connsiteX5" fmla="*/ 1285240 w 2484120"/>
                  <a:gd name="connsiteY5" fmla="*/ 560755 h 829995"/>
                  <a:gd name="connsiteX6" fmla="*/ 1529080 w 2484120"/>
                  <a:gd name="connsiteY6" fmla="*/ 428675 h 829995"/>
                  <a:gd name="connsiteX7" fmla="*/ 1671320 w 2484120"/>
                  <a:gd name="connsiteY7" fmla="*/ 245795 h 829995"/>
                  <a:gd name="connsiteX8" fmla="*/ 1808480 w 2484120"/>
                  <a:gd name="connsiteY8" fmla="*/ 149275 h 829995"/>
                  <a:gd name="connsiteX9" fmla="*/ 1965960 w 2484120"/>
                  <a:gd name="connsiteY9" fmla="*/ 62915 h 829995"/>
                  <a:gd name="connsiteX10" fmla="*/ 2164080 w 2484120"/>
                  <a:gd name="connsiteY10" fmla="*/ 22275 h 829995"/>
                  <a:gd name="connsiteX11" fmla="*/ 2392680 w 2484120"/>
                  <a:gd name="connsiteY11" fmla="*/ 1955 h 829995"/>
                  <a:gd name="connsiteX12" fmla="*/ 2484120 w 2484120"/>
                  <a:gd name="connsiteY12" fmla="*/ 1955 h 829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84120" h="829995">
                    <a:moveTo>
                      <a:pt x="0" y="829995"/>
                    </a:moveTo>
                    <a:cubicBezTo>
                      <a:pt x="79163" y="824491"/>
                      <a:pt x="158327" y="818988"/>
                      <a:pt x="243840" y="794435"/>
                    </a:cubicBezTo>
                    <a:cubicBezTo>
                      <a:pt x="329353" y="769882"/>
                      <a:pt x="449580" y="708075"/>
                      <a:pt x="513080" y="682675"/>
                    </a:cubicBezTo>
                    <a:cubicBezTo>
                      <a:pt x="576580" y="657275"/>
                      <a:pt x="552873" y="653042"/>
                      <a:pt x="624840" y="642035"/>
                    </a:cubicBezTo>
                    <a:cubicBezTo>
                      <a:pt x="696807" y="631028"/>
                      <a:pt x="834813" y="630182"/>
                      <a:pt x="944880" y="616635"/>
                    </a:cubicBezTo>
                    <a:cubicBezTo>
                      <a:pt x="1054947" y="603088"/>
                      <a:pt x="1187873" y="592082"/>
                      <a:pt x="1285240" y="560755"/>
                    </a:cubicBezTo>
                    <a:cubicBezTo>
                      <a:pt x="1382607" y="529428"/>
                      <a:pt x="1464733" y="481168"/>
                      <a:pt x="1529080" y="428675"/>
                    </a:cubicBezTo>
                    <a:cubicBezTo>
                      <a:pt x="1593427" y="376182"/>
                      <a:pt x="1624753" y="292362"/>
                      <a:pt x="1671320" y="245795"/>
                    </a:cubicBezTo>
                    <a:cubicBezTo>
                      <a:pt x="1717887" y="199228"/>
                      <a:pt x="1759373" y="179755"/>
                      <a:pt x="1808480" y="149275"/>
                    </a:cubicBezTo>
                    <a:cubicBezTo>
                      <a:pt x="1857587" y="118795"/>
                      <a:pt x="1906693" y="84082"/>
                      <a:pt x="1965960" y="62915"/>
                    </a:cubicBezTo>
                    <a:cubicBezTo>
                      <a:pt x="2025227" y="41748"/>
                      <a:pt x="2092960" y="32435"/>
                      <a:pt x="2164080" y="22275"/>
                    </a:cubicBezTo>
                    <a:cubicBezTo>
                      <a:pt x="2235200" y="12115"/>
                      <a:pt x="2339340" y="5342"/>
                      <a:pt x="2392680" y="1955"/>
                    </a:cubicBezTo>
                    <a:cubicBezTo>
                      <a:pt x="2446020" y="-1432"/>
                      <a:pt x="2465070" y="261"/>
                      <a:pt x="2484120" y="1955"/>
                    </a:cubicBez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99" name="TextBox 98"/>
            <p:cNvSpPr txBox="1"/>
            <p:nvPr/>
          </p:nvSpPr>
          <p:spPr>
            <a:xfrm>
              <a:off x="6327340" y="3561750"/>
              <a:ext cx="1625510" cy="369332"/>
            </a:xfrm>
            <a:prstGeom prst="rect">
              <a:avLst/>
            </a:prstGeom>
            <a:noFill/>
          </p:spPr>
          <p:txBody>
            <a:bodyPr wrap="none" rtlCol="0">
              <a:spAutoFit/>
            </a:bodyPr>
            <a:lstStyle/>
            <a:p>
              <a:r>
                <a:rPr lang="en-US" altLang="ko-KR" b="1" smtClean="0"/>
                <a:t>faster, stronger</a:t>
              </a:r>
              <a:endParaRPr lang="ko-KR" altLang="en-US" b="1"/>
            </a:p>
          </p:txBody>
        </p:sp>
      </p:grpSp>
    </p:spTree>
    <p:custDataLst>
      <p:tags r:id="rId1"/>
    </p:custDataLst>
    <p:extLst>
      <p:ext uri="{BB962C8B-B14F-4D97-AF65-F5344CB8AC3E}">
        <p14:creationId xmlns:p14="http://schemas.microsoft.com/office/powerpoint/2010/main" val="1134685397"/>
      </p:ext>
    </p:extLst>
  </p:cSld>
  <p:clrMapOvr>
    <a:masterClrMapping/>
  </p:clrMapOvr>
  <mc:AlternateContent xmlns:mc="http://schemas.openxmlformats.org/markup-compatibility/2006" xmlns:p14="http://schemas.microsoft.com/office/powerpoint/2010/main">
    <mc:Choice Requires="p14">
      <p:transition spd="slow" p14:dur="2000" advTm="55111"/>
    </mc:Choice>
    <mc:Fallback xmlns="">
      <p:transition spd="slow" advTm="55111"/>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직사각형 9"/>
          <p:cNvSpPr/>
          <p:nvPr/>
        </p:nvSpPr>
        <p:spPr>
          <a:xfrm>
            <a:off x="0" y="6588465"/>
            <a:ext cx="9144000" cy="28940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 name="직사각형 8"/>
          <p:cNvSpPr/>
          <p:nvPr/>
        </p:nvSpPr>
        <p:spPr>
          <a:xfrm>
            <a:off x="0" y="1"/>
            <a:ext cx="9144000" cy="50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7" name="직선 연결선 6"/>
          <p:cNvCxnSpPr/>
          <p:nvPr/>
        </p:nvCxnSpPr>
        <p:spPr>
          <a:xfrm>
            <a:off x="0" y="508000"/>
            <a:ext cx="9144000" cy="0"/>
          </a:xfrm>
          <a:prstGeom prst="line">
            <a:avLst/>
          </a:prstGeom>
          <a:ln w="38100">
            <a:solidFill>
              <a:srgbClr val="BDAD96"/>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7673873" y="73354"/>
            <a:ext cx="1326005" cy="369332"/>
          </a:xfrm>
          <a:prstGeom prst="rect">
            <a:avLst/>
          </a:prstGeom>
          <a:noFill/>
        </p:spPr>
        <p:txBody>
          <a:bodyPr wrap="none" rtlCol="0">
            <a:spAutoFit/>
          </a:bodyPr>
          <a:lstStyle/>
          <a:p>
            <a:pPr algn="r"/>
            <a:r>
              <a:rPr lang="en-US" altLang="ko-KR" dirty="0" smtClean="0">
                <a:solidFill>
                  <a:schemeClr val="bg1">
                    <a:lumMod val="6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Conclusion</a:t>
            </a:r>
            <a:endParaRPr lang="ko-KR" altLang="en-US" dirty="0">
              <a:solidFill>
                <a:schemeClr val="bg1">
                  <a:lumMod val="6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81" name="TextBox 180"/>
          <p:cNvSpPr txBox="1"/>
          <p:nvPr/>
        </p:nvSpPr>
        <p:spPr>
          <a:xfrm>
            <a:off x="91330" y="73354"/>
            <a:ext cx="1441420" cy="369332"/>
          </a:xfrm>
          <a:prstGeom prst="rect">
            <a:avLst/>
          </a:prstGeom>
          <a:noFill/>
        </p:spPr>
        <p:txBody>
          <a:bodyPr wrap="none" rtlCol="0">
            <a:spAutoFit/>
          </a:bodyPr>
          <a:lstStyle/>
          <a:p>
            <a:r>
              <a:rPr lang="en-US" altLang="ko-KR" b="1" dirty="0" smtClean="0">
                <a:solidFill>
                  <a:schemeClr val="bg1"/>
                </a:solidFill>
                <a:latin typeface="Arial" panose="020B0604020202020204" pitchFamily="34" charset="0"/>
                <a:cs typeface="Arial" panose="020B0604020202020204" pitchFamily="34" charset="0"/>
              </a:rPr>
              <a:t>Conclusion</a:t>
            </a:r>
          </a:p>
        </p:txBody>
      </p:sp>
      <p:sp>
        <p:nvSpPr>
          <p:cNvPr id="8" name="TextBox 7"/>
          <p:cNvSpPr txBox="1"/>
          <p:nvPr/>
        </p:nvSpPr>
        <p:spPr>
          <a:xfrm>
            <a:off x="142130" y="567420"/>
            <a:ext cx="8841096" cy="5033686"/>
          </a:xfrm>
          <a:prstGeom prst="rect">
            <a:avLst/>
          </a:prstGeom>
          <a:noFill/>
        </p:spPr>
        <p:txBody>
          <a:bodyPr wrap="square" rtlCol="0">
            <a:spAutoFit/>
          </a:bodyPr>
          <a:lstStyle/>
          <a:p>
            <a:pPr marL="457200" indent="-457200">
              <a:lnSpc>
                <a:spcPct val="130000"/>
              </a:lnSpc>
              <a:buAutoNum type="arabicParenR"/>
            </a:pPr>
            <a:r>
              <a:rPr lang="en-US" altLang="ko-KR" sz="1900" u="sng" smtClean="0"/>
              <a:t>Stress-ameliorating </a:t>
            </a:r>
            <a:r>
              <a:rPr lang="en-US" altLang="ko-KR" sz="1900" u="sng" dirty="0" smtClean="0"/>
              <a:t>seed endophytes from </a:t>
            </a:r>
            <a:r>
              <a:rPr lang="en-US" altLang="ko-KR" sz="1900" i="1" u="sng" dirty="0" smtClean="0"/>
              <a:t>L. </a:t>
            </a:r>
            <a:r>
              <a:rPr lang="en-US" altLang="ko-KR" sz="1900" i="1" u="sng" dirty="0" err="1" smtClean="0"/>
              <a:t>serriola</a:t>
            </a:r>
            <a:r>
              <a:rPr lang="en-US" altLang="ko-KR" sz="1900" dirty="0" smtClean="0"/>
              <a:t/>
            </a:r>
            <a:br>
              <a:rPr lang="en-US" altLang="ko-KR" sz="1900" dirty="0" smtClean="0"/>
            </a:br>
            <a:r>
              <a:rPr lang="en-US" altLang="ko-KR" sz="1900" dirty="0" smtClean="0"/>
              <a:t>Diverse EPS-producing bacterial isolates have beneficial effects on the performance of </a:t>
            </a:r>
            <a:r>
              <a:rPr lang="en-US" altLang="ko-KR" sz="1900" i="1" dirty="0" smtClean="0"/>
              <a:t>L. </a:t>
            </a:r>
            <a:r>
              <a:rPr lang="en-US" altLang="ko-KR" sz="1900" i="1" dirty="0" err="1" smtClean="0"/>
              <a:t>serriola</a:t>
            </a:r>
            <a:r>
              <a:rPr lang="en-US" altLang="ko-KR" sz="1900" dirty="0"/>
              <a:t> </a:t>
            </a:r>
            <a:r>
              <a:rPr lang="en-US" altLang="ko-KR" sz="1900" dirty="0" smtClean="0"/>
              <a:t>and </a:t>
            </a:r>
            <a:r>
              <a:rPr lang="en-US" altLang="ko-KR" sz="1900" i="1" dirty="0" smtClean="0"/>
              <a:t>A. thaliana </a:t>
            </a:r>
            <a:r>
              <a:rPr lang="en-US" altLang="ko-KR" sz="1900" dirty="0" smtClean="0"/>
              <a:t>under drought stress.</a:t>
            </a:r>
          </a:p>
          <a:p>
            <a:pPr marL="457200" indent="-457200">
              <a:lnSpc>
                <a:spcPct val="130000"/>
              </a:lnSpc>
              <a:buAutoNum type="arabicParenR"/>
            </a:pPr>
            <a:endParaRPr lang="en-US" altLang="ko-KR" sz="1900" dirty="0" smtClean="0"/>
          </a:p>
          <a:p>
            <a:pPr marL="457200" indent="-457200">
              <a:lnSpc>
                <a:spcPct val="130000"/>
              </a:lnSpc>
              <a:buAutoNum type="arabicParenR"/>
            </a:pPr>
            <a:r>
              <a:rPr lang="en-US" altLang="ko-KR" sz="1900" u="sng"/>
              <a:t>Host-specificity of bacterial performance</a:t>
            </a:r>
            <a:r>
              <a:rPr lang="en-US" altLang="ko-KR" sz="1900"/>
              <a:t/>
            </a:r>
            <a:br>
              <a:rPr lang="en-US" altLang="ko-KR" sz="1900"/>
            </a:br>
            <a:r>
              <a:rPr lang="en-US" altLang="ko-KR" sz="1900"/>
              <a:t>Most of the isolates affect plant performance differently depending on genotype and species of the infected host</a:t>
            </a:r>
            <a:r>
              <a:rPr lang="en-US" altLang="ko-KR" sz="1900" smtClean="0"/>
              <a:t>.</a:t>
            </a:r>
          </a:p>
          <a:p>
            <a:pPr marL="457200" indent="-457200">
              <a:lnSpc>
                <a:spcPct val="130000"/>
              </a:lnSpc>
              <a:buAutoNum type="arabicParenR"/>
            </a:pPr>
            <a:endParaRPr lang="en-US" altLang="ko-KR" sz="1900" dirty="0" smtClean="0"/>
          </a:p>
          <a:p>
            <a:pPr marL="457200" indent="-457200">
              <a:lnSpc>
                <a:spcPct val="130000"/>
              </a:lnSpc>
              <a:buAutoNum type="arabicParenR"/>
            </a:pPr>
            <a:r>
              <a:rPr lang="en-US" altLang="ko-KR" sz="1900" u="sng" smtClean="0"/>
              <a:t>Mechanism of stress amelioration: Priming against drought stress</a:t>
            </a:r>
            <a:r>
              <a:rPr lang="en-US" altLang="ko-KR" sz="1900" smtClean="0"/>
              <a:t/>
            </a:r>
            <a:br>
              <a:rPr lang="en-US" altLang="ko-KR" sz="1900" smtClean="0"/>
            </a:br>
            <a:r>
              <a:rPr lang="en-US" altLang="ko-KR" sz="1900" i="1" smtClean="0"/>
              <a:t>E. tasmaniensis </a:t>
            </a:r>
            <a:r>
              <a:rPr lang="en-US" altLang="ko-KR" sz="1900" smtClean="0"/>
              <a:t>YJ6 induce drought-stress like gene expression changes under benign water conditions by eleviating ABA signal transduction.</a:t>
            </a:r>
            <a:endParaRPr lang="en-US" altLang="ko-KR" sz="1900" i="1" dirty="0" smtClean="0"/>
          </a:p>
          <a:p>
            <a:pPr>
              <a:lnSpc>
                <a:spcPct val="130000"/>
              </a:lnSpc>
            </a:pPr>
            <a:r>
              <a:rPr lang="en-US" altLang="ko-KR" sz="1900" dirty="0"/>
              <a:t/>
            </a:r>
            <a:br>
              <a:rPr lang="en-US" altLang="ko-KR" sz="1900" dirty="0"/>
            </a:br>
            <a:endParaRPr lang="en-US" altLang="ko-KR" sz="1900" dirty="0" smtClean="0"/>
          </a:p>
        </p:txBody>
      </p:sp>
      <p:sp>
        <p:nvSpPr>
          <p:cNvPr id="3" name="직사각형 2"/>
          <p:cNvSpPr/>
          <p:nvPr/>
        </p:nvSpPr>
        <p:spPr>
          <a:xfrm>
            <a:off x="310197" y="5386696"/>
            <a:ext cx="8521614" cy="677108"/>
          </a:xfrm>
          <a:prstGeom prst="rect">
            <a:avLst/>
          </a:prstGeom>
        </p:spPr>
        <p:txBody>
          <a:bodyPr wrap="square">
            <a:spAutoFit/>
          </a:bodyPr>
          <a:lstStyle/>
          <a:p>
            <a:r>
              <a:rPr lang="en-US" altLang="ko-KR" sz="1900" b="1" dirty="0" smtClean="0"/>
              <a:t>Seed endophytes from xerophytic </a:t>
            </a:r>
            <a:r>
              <a:rPr lang="en-US" altLang="ko-KR" sz="1900" b="1" i="1" dirty="0" smtClean="0"/>
              <a:t>L. </a:t>
            </a:r>
            <a:r>
              <a:rPr lang="en-US" altLang="ko-KR" sz="1900" b="1" i="1" dirty="0" err="1" smtClean="0"/>
              <a:t>serriola</a:t>
            </a:r>
            <a:r>
              <a:rPr lang="en-US" altLang="ko-KR" sz="1900" b="1" dirty="0" smtClean="0"/>
              <a:t> could </a:t>
            </a:r>
            <a:r>
              <a:rPr lang="en-US" altLang="ko-KR" sz="1900" b="1" dirty="0" smtClean="0">
                <a:solidFill>
                  <a:srgbClr val="C00000"/>
                </a:solidFill>
              </a:rPr>
              <a:t>ameliorate the drought </a:t>
            </a:r>
            <a:r>
              <a:rPr lang="en-US" altLang="ko-KR" sz="1900" b="1" smtClean="0">
                <a:solidFill>
                  <a:srgbClr val="C00000"/>
                </a:solidFill>
              </a:rPr>
              <a:t>stress</a:t>
            </a:r>
            <a:r>
              <a:rPr lang="en-US" altLang="ko-KR" sz="1900" b="1" smtClean="0"/>
              <a:t> in </a:t>
            </a:r>
            <a:r>
              <a:rPr lang="en-US" altLang="ko-KR" sz="1900" b="1" dirty="0" smtClean="0"/>
              <a:t>plant through </a:t>
            </a:r>
            <a:r>
              <a:rPr lang="en-US" altLang="ko-KR" sz="1900" b="1" err="1" smtClean="0"/>
              <a:t>rhizosheath</a:t>
            </a:r>
            <a:r>
              <a:rPr lang="en-US" altLang="ko-KR" sz="1900" b="1" smtClean="0"/>
              <a:t> formation, acting as </a:t>
            </a:r>
            <a:r>
              <a:rPr lang="en-US" altLang="ko-KR" sz="1900" b="1" smtClean="0">
                <a:solidFill>
                  <a:srgbClr val="C00000"/>
                </a:solidFill>
              </a:rPr>
              <a:t>biological priming agents</a:t>
            </a:r>
            <a:endParaRPr lang="en-US" altLang="ko-KR" sz="1900" b="1" dirty="0" smtClean="0">
              <a:solidFill>
                <a:srgbClr val="C00000"/>
              </a:solidFill>
            </a:endParaRPr>
          </a:p>
        </p:txBody>
      </p:sp>
    </p:spTree>
    <p:custDataLst>
      <p:tags r:id="rId1"/>
    </p:custDataLst>
    <p:extLst>
      <p:ext uri="{BB962C8B-B14F-4D97-AF65-F5344CB8AC3E}">
        <p14:creationId xmlns:p14="http://schemas.microsoft.com/office/powerpoint/2010/main" val="2354802554"/>
      </p:ext>
    </p:extLst>
  </p:cSld>
  <p:clrMapOvr>
    <a:masterClrMapping/>
  </p:clrMapOvr>
  <mc:AlternateContent xmlns:mc="http://schemas.openxmlformats.org/markup-compatibility/2006" xmlns:p14="http://schemas.microsoft.com/office/powerpoint/2010/main">
    <mc:Choice Requires="p14">
      <p:transition spd="slow" p14:dur="2000" advTm="55111"/>
    </mc:Choice>
    <mc:Fallback xmlns="">
      <p:transition spd="slow" advTm="55111"/>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0000"/>
            <a:lum/>
          </a:blip>
          <a:srcRect/>
          <a:stretch>
            <a:fillRect/>
          </a:stretch>
        </a:blipFill>
        <a:effectLst/>
      </p:bgPr>
    </p:bg>
    <p:spTree>
      <p:nvGrpSpPr>
        <p:cNvPr id="1" name=""/>
        <p:cNvGrpSpPr/>
        <p:nvPr/>
      </p:nvGrpSpPr>
      <p:grpSpPr>
        <a:xfrm>
          <a:off x="0" y="0"/>
          <a:ext cx="0" cy="0"/>
          <a:chOff x="0" y="0"/>
          <a:chExt cx="0" cy="0"/>
        </a:xfrm>
      </p:grpSpPr>
      <p:pic>
        <p:nvPicPr>
          <p:cNvPr id="10" name="그림 9">
            <a:extLst>
              <a:ext uri="{FF2B5EF4-FFF2-40B4-BE49-F238E27FC236}">
                <a16:creationId xmlns:a16="http://schemas.microsoft.com/office/drawing/2014/main" id="{EFCB5D3E-E8FC-9A4A-B79F-3190C2976B57}"/>
              </a:ext>
            </a:extLst>
          </p:cNvPr>
          <p:cNvPicPr>
            <a:picLocks noChangeAspect="1"/>
          </p:cNvPicPr>
          <p:nvPr/>
        </p:nvPicPr>
        <p:blipFill>
          <a:blip r:embed="rId4"/>
          <a:stretch>
            <a:fillRect/>
          </a:stretch>
        </p:blipFill>
        <p:spPr>
          <a:xfrm>
            <a:off x="1816101" y="783476"/>
            <a:ext cx="5676900" cy="2757061"/>
          </a:xfrm>
          <a:prstGeom prst="rect">
            <a:avLst/>
          </a:prstGeom>
        </p:spPr>
      </p:pic>
      <p:sp>
        <p:nvSpPr>
          <p:cNvPr id="9" name="직사각형 8"/>
          <p:cNvSpPr/>
          <p:nvPr/>
        </p:nvSpPr>
        <p:spPr>
          <a:xfrm>
            <a:off x="0" y="1"/>
            <a:ext cx="9144000" cy="50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7" name="직선 연결선 6"/>
          <p:cNvCxnSpPr/>
          <p:nvPr/>
        </p:nvCxnSpPr>
        <p:spPr>
          <a:xfrm>
            <a:off x="0" y="508000"/>
            <a:ext cx="9144000" cy="0"/>
          </a:xfrm>
          <a:prstGeom prst="line">
            <a:avLst/>
          </a:prstGeom>
          <a:ln w="38100">
            <a:solidFill>
              <a:srgbClr val="BDAD96"/>
            </a:solidFill>
          </a:ln>
        </p:spPr>
        <p:style>
          <a:lnRef idx="1">
            <a:schemeClr val="accent1"/>
          </a:lnRef>
          <a:fillRef idx="0">
            <a:schemeClr val="accent1"/>
          </a:fillRef>
          <a:effectRef idx="0">
            <a:schemeClr val="accent1"/>
          </a:effectRef>
          <a:fontRef idx="minor">
            <a:schemeClr val="tx1"/>
          </a:fontRef>
        </p:style>
      </p:cxnSp>
      <p:cxnSp>
        <p:nvCxnSpPr>
          <p:cNvPr id="8" name="직선 연결선 7"/>
          <p:cNvCxnSpPr/>
          <p:nvPr/>
        </p:nvCxnSpPr>
        <p:spPr>
          <a:xfrm>
            <a:off x="0" y="6573075"/>
            <a:ext cx="9144000" cy="0"/>
          </a:xfrm>
          <a:prstGeom prst="line">
            <a:avLst/>
          </a:prstGeom>
          <a:ln w="38100">
            <a:solidFill>
              <a:srgbClr val="5C6C49"/>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2944788" y="4502808"/>
            <a:ext cx="3419526" cy="446276"/>
          </a:xfrm>
          <a:prstGeom prst="rect">
            <a:avLst/>
          </a:prstGeom>
          <a:solidFill>
            <a:srgbClr val="FFFDF7"/>
          </a:solidFill>
        </p:spPr>
        <p:txBody>
          <a:bodyPr wrap="none" rtlCol="0">
            <a:spAutoFit/>
          </a:bodyPr>
          <a:lstStyle/>
          <a:p>
            <a:r>
              <a:rPr lang="en-US" altLang="ko-KR" sz="2300" b="1" dirty="0" smtClean="0">
                <a:latin typeface="Arial" panose="020B0604020202020204" pitchFamily="34" charset="0"/>
                <a:cs typeface="Arial" panose="020B0604020202020204" pitchFamily="34" charset="0"/>
              </a:rPr>
              <a:t>Thank you for listening</a:t>
            </a:r>
            <a:endParaRPr lang="ko-KR" altLang="en-US" sz="2300" b="1" dirty="0">
              <a:latin typeface="Arial" panose="020B0604020202020204" pitchFamily="34" charset="0"/>
              <a:cs typeface="Arial" panose="020B0604020202020204" pitchFamily="34" charset="0"/>
            </a:endParaRPr>
          </a:p>
        </p:txBody>
      </p:sp>
      <p:sp>
        <p:nvSpPr>
          <p:cNvPr id="12" name="직사각형 11"/>
          <p:cNvSpPr/>
          <p:nvPr/>
        </p:nvSpPr>
        <p:spPr>
          <a:xfrm>
            <a:off x="0" y="6588465"/>
            <a:ext cx="9144000" cy="28940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151420054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직사각형 8"/>
          <p:cNvSpPr/>
          <p:nvPr/>
        </p:nvSpPr>
        <p:spPr>
          <a:xfrm>
            <a:off x="0" y="1"/>
            <a:ext cx="9144000" cy="50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7" name="직선 연결선 6"/>
          <p:cNvCxnSpPr/>
          <p:nvPr/>
        </p:nvCxnSpPr>
        <p:spPr>
          <a:xfrm>
            <a:off x="0" y="508000"/>
            <a:ext cx="9144000" cy="0"/>
          </a:xfrm>
          <a:prstGeom prst="line">
            <a:avLst/>
          </a:prstGeom>
          <a:ln w="38100">
            <a:solidFill>
              <a:srgbClr val="BDAD96"/>
            </a:solidFill>
          </a:ln>
        </p:spPr>
        <p:style>
          <a:lnRef idx="1">
            <a:schemeClr val="accent1"/>
          </a:lnRef>
          <a:fillRef idx="0">
            <a:schemeClr val="accent1"/>
          </a:fillRef>
          <a:effectRef idx="0">
            <a:schemeClr val="accent1"/>
          </a:effectRef>
          <a:fontRef idx="minor">
            <a:schemeClr val="tx1"/>
          </a:fontRef>
        </p:style>
      </p:cxnSp>
      <p:cxnSp>
        <p:nvCxnSpPr>
          <p:cNvPr id="8" name="직선 연결선 7"/>
          <p:cNvCxnSpPr/>
          <p:nvPr/>
        </p:nvCxnSpPr>
        <p:spPr>
          <a:xfrm>
            <a:off x="0" y="6573075"/>
            <a:ext cx="9144000" cy="0"/>
          </a:xfrm>
          <a:prstGeom prst="line">
            <a:avLst/>
          </a:prstGeom>
          <a:ln w="38100">
            <a:solidFill>
              <a:srgbClr val="5C6C49"/>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4062854" y="3244334"/>
            <a:ext cx="1018292" cy="369332"/>
          </a:xfrm>
          <a:prstGeom prst="rect">
            <a:avLst/>
          </a:prstGeom>
          <a:noFill/>
        </p:spPr>
        <p:txBody>
          <a:bodyPr wrap="none" rtlCol="0">
            <a:spAutoFit/>
          </a:bodyPr>
          <a:lstStyle/>
          <a:p>
            <a:r>
              <a:rPr lang="en-US" altLang="ko-KR" dirty="0" smtClean="0">
                <a:latin typeface="Arial" panose="020B0604020202020204" pitchFamily="34" charset="0"/>
                <a:cs typeface="Arial" panose="020B0604020202020204" pitchFamily="34" charset="0"/>
              </a:rPr>
              <a:t>Q and A</a:t>
            </a:r>
            <a:endParaRPr lang="ko-KR" altLang="en-US" dirty="0">
              <a:latin typeface="Arial" panose="020B0604020202020204" pitchFamily="34" charset="0"/>
              <a:cs typeface="Arial" panose="020B0604020202020204" pitchFamily="34" charset="0"/>
            </a:endParaRPr>
          </a:p>
        </p:txBody>
      </p:sp>
      <p:sp>
        <p:nvSpPr>
          <p:cNvPr id="12" name="직사각형 11"/>
          <p:cNvSpPr/>
          <p:nvPr/>
        </p:nvSpPr>
        <p:spPr>
          <a:xfrm>
            <a:off x="0" y="6588465"/>
            <a:ext cx="9144000" cy="28940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6988954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직사각형 9"/>
          <p:cNvSpPr/>
          <p:nvPr/>
        </p:nvSpPr>
        <p:spPr>
          <a:xfrm>
            <a:off x="0" y="6588465"/>
            <a:ext cx="9144000" cy="28940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 name="직사각형 8"/>
          <p:cNvSpPr/>
          <p:nvPr/>
        </p:nvSpPr>
        <p:spPr>
          <a:xfrm>
            <a:off x="0" y="1"/>
            <a:ext cx="9144000" cy="50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7" name="직선 연결선 6"/>
          <p:cNvCxnSpPr/>
          <p:nvPr/>
        </p:nvCxnSpPr>
        <p:spPr>
          <a:xfrm>
            <a:off x="0" y="508000"/>
            <a:ext cx="9144000" cy="0"/>
          </a:xfrm>
          <a:prstGeom prst="line">
            <a:avLst/>
          </a:prstGeom>
          <a:ln w="38100">
            <a:solidFill>
              <a:srgbClr val="BDAD96"/>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7580701" y="73354"/>
            <a:ext cx="1390124" cy="369332"/>
          </a:xfrm>
          <a:prstGeom prst="rect">
            <a:avLst/>
          </a:prstGeom>
          <a:noFill/>
        </p:spPr>
        <p:txBody>
          <a:bodyPr wrap="none" rtlCol="0">
            <a:spAutoFit/>
          </a:bodyPr>
          <a:lstStyle/>
          <a:p>
            <a:r>
              <a:rPr lang="en-US" altLang="ko-KR" dirty="0" smtClean="0">
                <a:solidFill>
                  <a:schemeClr val="bg1">
                    <a:lumMod val="6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Introduction</a:t>
            </a:r>
            <a:endParaRPr lang="ko-KR" altLang="en-US" dirty="0">
              <a:solidFill>
                <a:schemeClr val="bg1">
                  <a:lumMod val="6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81" name="TextBox 180"/>
          <p:cNvSpPr txBox="1"/>
          <p:nvPr/>
        </p:nvSpPr>
        <p:spPr>
          <a:xfrm>
            <a:off x="91330" y="73354"/>
            <a:ext cx="2954655" cy="369332"/>
          </a:xfrm>
          <a:prstGeom prst="rect">
            <a:avLst/>
          </a:prstGeom>
          <a:noFill/>
        </p:spPr>
        <p:txBody>
          <a:bodyPr wrap="none" rtlCol="0">
            <a:spAutoFit/>
          </a:bodyPr>
          <a:lstStyle/>
          <a:p>
            <a:r>
              <a:rPr lang="en-US" altLang="ko-KR" b="1" dirty="0" smtClean="0">
                <a:solidFill>
                  <a:schemeClr val="bg1"/>
                </a:solidFill>
                <a:latin typeface="Arial" panose="020B0604020202020204" pitchFamily="34" charset="0"/>
                <a:cs typeface="Arial" panose="020B0604020202020204" pitchFamily="34" charset="0"/>
              </a:rPr>
              <a:t>Plant-bacteria interaction</a:t>
            </a:r>
            <a:endParaRPr lang="ko-KR" altLang="en-US" b="1" dirty="0">
              <a:solidFill>
                <a:schemeClr val="bg1"/>
              </a:solidFill>
              <a:latin typeface="Arial" panose="020B0604020202020204" pitchFamily="34" charset="0"/>
              <a:cs typeface="Arial" panose="020B0604020202020204" pitchFamily="34" charset="0"/>
            </a:endParaRPr>
          </a:p>
        </p:txBody>
      </p:sp>
      <p:sp>
        <p:nvSpPr>
          <p:cNvPr id="187" name="직사각형 186"/>
          <p:cNvSpPr/>
          <p:nvPr/>
        </p:nvSpPr>
        <p:spPr>
          <a:xfrm>
            <a:off x="0" y="5312663"/>
            <a:ext cx="9144000" cy="1275801"/>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188" name="그림 18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06089" y="3819364"/>
            <a:ext cx="1850056" cy="2531453"/>
          </a:xfrm>
          <a:prstGeom prst="rect">
            <a:avLst/>
          </a:prstGeom>
        </p:spPr>
      </p:pic>
      <p:sp>
        <p:nvSpPr>
          <p:cNvPr id="190" name="TextBox 189"/>
          <p:cNvSpPr txBox="1"/>
          <p:nvPr/>
        </p:nvSpPr>
        <p:spPr>
          <a:xfrm>
            <a:off x="141515" y="646668"/>
            <a:ext cx="6026265" cy="400110"/>
          </a:xfrm>
          <a:prstGeom prst="rect">
            <a:avLst/>
          </a:prstGeom>
          <a:noFill/>
        </p:spPr>
        <p:txBody>
          <a:bodyPr wrap="none" rtlCol="0">
            <a:spAutoFit/>
          </a:bodyPr>
          <a:lstStyle/>
          <a:p>
            <a:r>
              <a:rPr lang="en-US" altLang="ko-KR" sz="2000" b="1" dirty="0" smtClean="0"/>
              <a:t>Mutual interaction </a:t>
            </a:r>
            <a:r>
              <a:rPr lang="en-US" altLang="ko-KR" sz="2000" b="1" smtClean="0"/>
              <a:t>between invasive plant </a:t>
            </a:r>
            <a:r>
              <a:rPr lang="en-US" altLang="ko-KR" sz="2000" b="1" dirty="0" smtClean="0"/>
              <a:t>and bacteria</a:t>
            </a:r>
            <a:endParaRPr lang="ko-KR" altLang="en-US" sz="2000" b="1" dirty="0"/>
          </a:p>
        </p:txBody>
      </p:sp>
      <p:sp>
        <p:nvSpPr>
          <p:cNvPr id="191" name="TextBox 190"/>
          <p:cNvSpPr txBox="1"/>
          <p:nvPr/>
        </p:nvSpPr>
        <p:spPr>
          <a:xfrm>
            <a:off x="93598" y="985256"/>
            <a:ext cx="8930329" cy="2636619"/>
          </a:xfrm>
          <a:prstGeom prst="rect">
            <a:avLst/>
          </a:prstGeom>
          <a:noFill/>
        </p:spPr>
        <p:txBody>
          <a:bodyPr wrap="square" rtlCol="0">
            <a:spAutoFit/>
          </a:bodyPr>
          <a:lstStyle/>
          <a:p>
            <a:pPr marL="285750" indent="-285750">
              <a:lnSpc>
                <a:spcPct val="150000"/>
              </a:lnSpc>
              <a:buFont typeface="Wingdings" panose="05000000000000000000" pitchFamily="2" charset="2"/>
              <a:buChar char="§"/>
            </a:pPr>
            <a:r>
              <a:rPr lang="en-US" altLang="ko-KR" dirty="0" smtClean="0"/>
              <a:t>Plant </a:t>
            </a:r>
            <a:r>
              <a:rPr lang="en-US" altLang="ko-KR" dirty="0" err="1" smtClean="0"/>
              <a:t>holobiont</a:t>
            </a:r>
            <a:r>
              <a:rPr lang="en-US" altLang="ko-KR" sz="1600" dirty="0" smtClean="0"/>
              <a:t> </a:t>
            </a:r>
            <a:r>
              <a:rPr lang="en-US" altLang="ko-KR" sz="1300" dirty="0" smtClean="0"/>
              <a:t>(</a:t>
            </a:r>
            <a:r>
              <a:rPr lang="en-US" altLang="ko-KR" sz="1300" dirty="0" err="1" smtClean="0"/>
              <a:t>Elsheikh</a:t>
            </a:r>
            <a:r>
              <a:rPr lang="en-US" altLang="ko-KR" sz="1300" dirty="0" smtClean="0"/>
              <a:t> et al</a:t>
            </a:r>
            <a:r>
              <a:rPr lang="en-US" altLang="ko-KR" sz="1300" dirty="0"/>
              <a:t>., </a:t>
            </a:r>
            <a:r>
              <a:rPr lang="en-US" altLang="ko-KR" sz="1300" dirty="0" smtClean="0"/>
              <a:t>2021; Ali et al., 2014; </a:t>
            </a:r>
            <a:r>
              <a:rPr lang="en-US" altLang="ko-KR" sz="1300" dirty="0" err="1" smtClean="0"/>
              <a:t>Truyens</a:t>
            </a:r>
            <a:r>
              <a:rPr lang="en-US" altLang="ko-KR" sz="1300" dirty="0" smtClean="0"/>
              <a:t> et al., 2015)</a:t>
            </a:r>
          </a:p>
          <a:p>
            <a:pPr marL="468000" indent="-285750">
              <a:lnSpc>
                <a:spcPct val="150000"/>
              </a:lnSpc>
              <a:spcBef>
                <a:spcPts val="100"/>
              </a:spcBef>
              <a:buFontTx/>
              <a:buChar char="-"/>
            </a:pPr>
            <a:r>
              <a:rPr lang="en-US" altLang="ko-KR" dirty="0" smtClean="0"/>
              <a:t>Diverse plant growth-promoting (PGP) microbiomes associate with plant</a:t>
            </a:r>
          </a:p>
          <a:p>
            <a:pPr marL="468000" indent="-285750">
              <a:lnSpc>
                <a:spcPct val="150000"/>
              </a:lnSpc>
              <a:spcBef>
                <a:spcPts val="100"/>
              </a:spcBef>
              <a:buFontTx/>
              <a:buChar char="-"/>
            </a:pPr>
            <a:r>
              <a:rPr lang="en-US" altLang="ko-KR" dirty="0" smtClean="0"/>
              <a:t>Stress ameliorating effects against biotic and abiotic stress</a:t>
            </a:r>
          </a:p>
          <a:p>
            <a:pPr marL="468000" indent="-285750">
              <a:lnSpc>
                <a:spcPct val="150000"/>
              </a:lnSpc>
              <a:spcBef>
                <a:spcPts val="100"/>
              </a:spcBef>
              <a:buFontTx/>
              <a:buChar char="-"/>
            </a:pPr>
            <a:r>
              <a:rPr lang="en-US" altLang="ko-KR" u="sng" dirty="0" smtClean="0"/>
              <a:t>Seed endophyte</a:t>
            </a:r>
            <a:r>
              <a:rPr lang="en-US" altLang="ko-KR" dirty="0" smtClean="0"/>
              <a:t>: advantage from vertical-transmission</a:t>
            </a:r>
          </a:p>
          <a:p>
            <a:pPr marL="284400" indent="-284400">
              <a:lnSpc>
                <a:spcPct val="150000"/>
              </a:lnSpc>
              <a:buFont typeface="Wingdings" panose="05000000000000000000" pitchFamily="2" charset="2"/>
              <a:buChar char="§"/>
            </a:pPr>
            <a:r>
              <a:rPr lang="en-US" altLang="ko-KR" dirty="0" smtClean="0"/>
              <a:t>Host-specificity</a:t>
            </a:r>
            <a:r>
              <a:rPr lang="en-US" altLang="ko-KR" sz="1600" dirty="0" smtClean="0"/>
              <a:t> </a:t>
            </a:r>
            <a:r>
              <a:rPr lang="en-US" altLang="ko-KR" sz="1300" dirty="0" smtClean="0"/>
              <a:t>(Liu et al., 2012; </a:t>
            </a:r>
            <a:r>
              <a:rPr lang="en-US" altLang="ko-KR" sz="1300" dirty="0" err="1" smtClean="0"/>
              <a:t>Zhalnina</a:t>
            </a:r>
            <a:r>
              <a:rPr lang="en-US" altLang="ko-KR" sz="1300" dirty="0" smtClean="0"/>
              <a:t> </a:t>
            </a:r>
            <a:r>
              <a:rPr lang="en-US" altLang="ko-KR" sz="1300" dirty="0"/>
              <a:t>et al., 2018</a:t>
            </a:r>
            <a:r>
              <a:rPr lang="en-US" altLang="ko-KR" sz="1300" dirty="0" smtClean="0"/>
              <a:t>)</a:t>
            </a:r>
          </a:p>
          <a:p>
            <a:pPr marL="468000" lvl="0" indent="-285750">
              <a:lnSpc>
                <a:spcPct val="150000"/>
              </a:lnSpc>
              <a:spcBef>
                <a:spcPts val="100"/>
              </a:spcBef>
              <a:buFontTx/>
              <a:buChar char="-"/>
            </a:pPr>
            <a:r>
              <a:rPr lang="en-US" altLang="ko-KR" smtClean="0">
                <a:solidFill>
                  <a:prstClr val="black"/>
                </a:solidFill>
              </a:rPr>
              <a:t>Further increase of competitive ability</a:t>
            </a:r>
            <a:endParaRPr lang="en-US" altLang="ko-KR" dirty="0" smtClean="0">
              <a:solidFill>
                <a:prstClr val="black"/>
              </a:solidFill>
            </a:endParaRPr>
          </a:p>
        </p:txBody>
      </p:sp>
      <p:sp>
        <p:nvSpPr>
          <p:cNvPr id="2" name="TextBox 1"/>
          <p:cNvSpPr txBox="1"/>
          <p:nvPr/>
        </p:nvSpPr>
        <p:spPr>
          <a:xfrm>
            <a:off x="6818195" y="6166152"/>
            <a:ext cx="2259336" cy="369332"/>
          </a:xfrm>
          <a:prstGeom prst="rect">
            <a:avLst/>
          </a:prstGeom>
          <a:noFill/>
        </p:spPr>
        <p:txBody>
          <a:bodyPr wrap="none" rtlCol="0">
            <a:spAutoFit/>
          </a:bodyPr>
          <a:lstStyle/>
          <a:p>
            <a:r>
              <a:rPr lang="en-US" altLang="ko-KR" b="1" dirty="0" smtClean="0">
                <a:solidFill>
                  <a:schemeClr val="bg1"/>
                </a:solidFill>
              </a:rPr>
              <a:t>Newly arrived habitat</a:t>
            </a:r>
            <a:endParaRPr lang="ko-KR" altLang="en-US" b="1" dirty="0">
              <a:solidFill>
                <a:schemeClr val="bg1"/>
              </a:solidFill>
            </a:endParaRPr>
          </a:p>
        </p:txBody>
      </p:sp>
      <p:cxnSp>
        <p:nvCxnSpPr>
          <p:cNvPr id="5" name="직선 연결선 4"/>
          <p:cNvCxnSpPr/>
          <p:nvPr/>
        </p:nvCxnSpPr>
        <p:spPr>
          <a:xfrm>
            <a:off x="4645152" y="4165091"/>
            <a:ext cx="0" cy="2295144"/>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1" name="타원 10"/>
          <p:cNvSpPr/>
          <p:nvPr/>
        </p:nvSpPr>
        <p:spPr>
          <a:xfrm>
            <a:off x="2448080" y="4160852"/>
            <a:ext cx="178279" cy="18254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207" name="그룹 206"/>
          <p:cNvGrpSpPr/>
          <p:nvPr/>
        </p:nvGrpSpPr>
        <p:grpSpPr>
          <a:xfrm>
            <a:off x="5633441" y="5108738"/>
            <a:ext cx="813190" cy="508147"/>
            <a:chOff x="5304944" y="5116549"/>
            <a:chExt cx="813190" cy="508147"/>
          </a:xfrm>
        </p:grpSpPr>
        <p:cxnSp>
          <p:nvCxnSpPr>
            <p:cNvPr id="133" name="구부러진 연결선 132"/>
            <p:cNvCxnSpPr/>
            <p:nvPr/>
          </p:nvCxnSpPr>
          <p:spPr>
            <a:xfrm rot="16200000" flipH="1">
              <a:off x="5592749" y="5348909"/>
              <a:ext cx="240766" cy="186615"/>
            </a:xfrm>
            <a:prstGeom prst="curvedConnector3">
              <a:avLst>
                <a:gd name="adj1" fmla="val 50000"/>
              </a:avLst>
            </a:prstGeom>
            <a:ln w="19050">
              <a:solidFill>
                <a:srgbClr val="A37B01"/>
              </a:solidFill>
            </a:ln>
          </p:spPr>
          <p:style>
            <a:lnRef idx="1">
              <a:schemeClr val="accent1"/>
            </a:lnRef>
            <a:fillRef idx="0">
              <a:schemeClr val="accent1"/>
            </a:fillRef>
            <a:effectRef idx="0">
              <a:schemeClr val="accent1"/>
            </a:effectRef>
            <a:fontRef idx="minor">
              <a:schemeClr val="tx1"/>
            </a:fontRef>
          </p:style>
        </p:cxnSp>
        <p:cxnSp>
          <p:nvCxnSpPr>
            <p:cNvPr id="205" name="구부러진 연결선 204"/>
            <p:cNvCxnSpPr/>
            <p:nvPr/>
          </p:nvCxnSpPr>
          <p:spPr>
            <a:xfrm rot="5400000">
              <a:off x="5444397" y="5449268"/>
              <a:ext cx="302864" cy="47992"/>
            </a:xfrm>
            <a:prstGeom prst="curvedConnector3">
              <a:avLst>
                <a:gd name="adj1" fmla="val 50000"/>
              </a:avLst>
            </a:prstGeom>
            <a:ln w="19050">
              <a:solidFill>
                <a:srgbClr val="A37B01"/>
              </a:solidFill>
            </a:ln>
          </p:spPr>
          <p:style>
            <a:lnRef idx="1">
              <a:schemeClr val="accent1"/>
            </a:lnRef>
            <a:fillRef idx="0">
              <a:schemeClr val="accent1"/>
            </a:fillRef>
            <a:effectRef idx="0">
              <a:schemeClr val="accent1"/>
            </a:effectRef>
            <a:fontRef idx="minor">
              <a:schemeClr val="tx1"/>
            </a:fontRef>
          </p:style>
        </p:cxnSp>
        <p:pic>
          <p:nvPicPr>
            <p:cNvPr id="130" name="그림 12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04944" y="5116549"/>
              <a:ext cx="813190" cy="316511"/>
            </a:xfrm>
            <a:prstGeom prst="rect">
              <a:avLst/>
            </a:prstGeom>
          </p:spPr>
        </p:pic>
      </p:grpSp>
      <p:pic>
        <p:nvPicPr>
          <p:cNvPr id="208" name="그림 20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03499" y="4270604"/>
            <a:ext cx="1181952" cy="1676267"/>
          </a:xfrm>
          <a:prstGeom prst="rect">
            <a:avLst/>
          </a:prstGeom>
        </p:spPr>
      </p:pic>
      <p:sp>
        <p:nvSpPr>
          <p:cNvPr id="213" name="순서도: 수행의 시작/종료 212"/>
          <p:cNvSpPr/>
          <p:nvPr/>
        </p:nvSpPr>
        <p:spPr>
          <a:xfrm rot="6977949">
            <a:off x="1640683" y="5469755"/>
            <a:ext cx="234794" cy="106295"/>
          </a:xfrm>
          <a:prstGeom prst="flowChartTerminator">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14" name="순서도: 수행의 시작/종료 213"/>
          <p:cNvSpPr/>
          <p:nvPr/>
        </p:nvSpPr>
        <p:spPr>
          <a:xfrm rot="14622051" flipH="1">
            <a:off x="2608622" y="5896308"/>
            <a:ext cx="234794" cy="106295"/>
          </a:xfrm>
          <a:prstGeom prst="flowChartTerminator">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15" name="순서도: 수행의 시작/종료 214"/>
          <p:cNvSpPr/>
          <p:nvPr/>
        </p:nvSpPr>
        <p:spPr>
          <a:xfrm rot="16466181" flipH="1">
            <a:off x="1914060" y="6223918"/>
            <a:ext cx="234794" cy="106295"/>
          </a:xfrm>
          <a:prstGeom prst="flowChartTerminator">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17" name="타원 216"/>
          <p:cNvSpPr/>
          <p:nvPr/>
        </p:nvSpPr>
        <p:spPr>
          <a:xfrm>
            <a:off x="2448080" y="5398327"/>
            <a:ext cx="147320" cy="156462"/>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18" name="타원 217"/>
          <p:cNvSpPr/>
          <p:nvPr/>
        </p:nvSpPr>
        <p:spPr>
          <a:xfrm>
            <a:off x="2006055" y="5868640"/>
            <a:ext cx="147320" cy="156462"/>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19" name="타원 218"/>
          <p:cNvSpPr/>
          <p:nvPr/>
        </p:nvSpPr>
        <p:spPr>
          <a:xfrm>
            <a:off x="2372896" y="5863734"/>
            <a:ext cx="147320" cy="156462"/>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20" name="타원 219"/>
          <p:cNvSpPr/>
          <p:nvPr/>
        </p:nvSpPr>
        <p:spPr>
          <a:xfrm>
            <a:off x="2000586" y="5511541"/>
            <a:ext cx="147320" cy="156462"/>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222" name="구부러진 연결선 221"/>
          <p:cNvCxnSpPr>
            <a:stCxn id="11" idx="7"/>
          </p:cNvCxnSpPr>
          <p:nvPr/>
        </p:nvCxnSpPr>
        <p:spPr>
          <a:xfrm rot="16200000" flipH="1">
            <a:off x="4501557" y="2286279"/>
            <a:ext cx="327123" cy="4129736"/>
          </a:xfrm>
          <a:prstGeom prst="curvedConnector4">
            <a:avLst>
              <a:gd name="adj1" fmla="val -106220"/>
              <a:gd name="adj2" fmla="val 100578"/>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35" name="타원 234"/>
          <p:cNvSpPr/>
          <p:nvPr/>
        </p:nvSpPr>
        <p:spPr>
          <a:xfrm>
            <a:off x="5748289" y="5445402"/>
            <a:ext cx="147320" cy="156462"/>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38" name="순서도: 수행의 시작/종료 237"/>
          <p:cNvSpPr/>
          <p:nvPr/>
        </p:nvSpPr>
        <p:spPr>
          <a:xfrm rot="16578350" flipH="1">
            <a:off x="5913739" y="5583042"/>
            <a:ext cx="234794" cy="106295"/>
          </a:xfrm>
          <a:prstGeom prst="flowChartTerminator">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39" name="타원 238"/>
          <p:cNvSpPr/>
          <p:nvPr/>
        </p:nvSpPr>
        <p:spPr>
          <a:xfrm>
            <a:off x="6123816" y="5348672"/>
            <a:ext cx="147320" cy="156462"/>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40" name="타원 239"/>
          <p:cNvSpPr/>
          <p:nvPr/>
        </p:nvSpPr>
        <p:spPr>
          <a:xfrm>
            <a:off x="7433381" y="5355079"/>
            <a:ext cx="147320" cy="156462"/>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41" name="타원 240"/>
          <p:cNvSpPr/>
          <p:nvPr/>
        </p:nvSpPr>
        <p:spPr>
          <a:xfrm>
            <a:off x="8030789" y="5707272"/>
            <a:ext cx="147320" cy="156462"/>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42" name="순서도: 수행의 시작/종료 241"/>
          <p:cNvSpPr/>
          <p:nvPr/>
        </p:nvSpPr>
        <p:spPr>
          <a:xfrm rot="14319800" flipH="1">
            <a:off x="7463303" y="5763089"/>
            <a:ext cx="234794" cy="106295"/>
          </a:xfrm>
          <a:prstGeom prst="flowChartTerminator">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43" name="순서도: 수행의 시작/종료 242"/>
          <p:cNvSpPr/>
          <p:nvPr/>
        </p:nvSpPr>
        <p:spPr>
          <a:xfrm rot="15422346" flipH="1">
            <a:off x="8158366" y="5446960"/>
            <a:ext cx="234794" cy="106295"/>
          </a:xfrm>
          <a:prstGeom prst="flowChartTerminator">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custDataLst>
      <p:tags r:id="rId1"/>
    </p:custDataLst>
    <p:extLst>
      <p:ext uri="{BB962C8B-B14F-4D97-AF65-F5344CB8AC3E}">
        <p14:creationId xmlns:p14="http://schemas.microsoft.com/office/powerpoint/2010/main" val="273379073"/>
      </p:ext>
    </p:extLst>
  </p:cSld>
  <p:clrMapOvr>
    <a:masterClrMapping/>
  </p:clrMapOvr>
  <mc:AlternateContent xmlns:mc="http://schemas.openxmlformats.org/markup-compatibility/2006" xmlns:p14="http://schemas.microsoft.com/office/powerpoint/2010/main">
    <mc:Choice Requires="p14">
      <p:transition spd="slow" p14:dur="2000" advTm="55111"/>
    </mc:Choice>
    <mc:Fallback xmlns="">
      <p:transition spd="slow" advTm="55111"/>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직사각형 9"/>
          <p:cNvSpPr/>
          <p:nvPr/>
        </p:nvSpPr>
        <p:spPr>
          <a:xfrm>
            <a:off x="0" y="6588465"/>
            <a:ext cx="9144000" cy="28940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 name="직사각형 8"/>
          <p:cNvSpPr/>
          <p:nvPr/>
        </p:nvSpPr>
        <p:spPr>
          <a:xfrm>
            <a:off x="0" y="1"/>
            <a:ext cx="9144000" cy="50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7" name="직선 연결선 6"/>
          <p:cNvCxnSpPr/>
          <p:nvPr/>
        </p:nvCxnSpPr>
        <p:spPr>
          <a:xfrm>
            <a:off x="0" y="508000"/>
            <a:ext cx="9144000" cy="0"/>
          </a:xfrm>
          <a:prstGeom prst="line">
            <a:avLst/>
          </a:prstGeom>
          <a:ln w="38100">
            <a:solidFill>
              <a:srgbClr val="BDAD96"/>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7580701" y="73354"/>
            <a:ext cx="1390124" cy="369332"/>
          </a:xfrm>
          <a:prstGeom prst="rect">
            <a:avLst/>
          </a:prstGeom>
          <a:noFill/>
        </p:spPr>
        <p:txBody>
          <a:bodyPr wrap="none" rtlCol="0">
            <a:spAutoFit/>
          </a:bodyPr>
          <a:lstStyle/>
          <a:p>
            <a:r>
              <a:rPr lang="en-US" altLang="ko-KR" dirty="0" smtClean="0">
                <a:solidFill>
                  <a:schemeClr val="bg1">
                    <a:lumMod val="6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Introduction</a:t>
            </a:r>
            <a:endParaRPr lang="ko-KR" altLang="en-US" dirty="0">
              <a:solidFill>
                <a:schemeClr val="bg1">
                  <a:lumMod val="6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81" name="TextBox 180"/>
          <p:cNvSpPr txBox="1"/>
          <p:nvPr/>
        </p:nvSpPr>
        <p:spPr>
          <a:xfrm>
            <a:off x="91330" y="73354"/>
            <a:ext cx="1736373" cy="369332"/>
          </a:xfrm>
          <a:prstGeom prst="rect">
            <a:avLst/>
          </a:prstGeom>
          <a:noFill/>
        </p:spPr>
        <p:txBody>
          <a:bodyPr wrap="none" rtlCol="0">
            <a:spAutoFit/>
          </a:bodyPr>
          <a:lstStyle/>
          <a:p>
            <a:r>
              <a:rPr lang="en-US" altLang="ko-KR" b="1" dirty="0" smtClean="0">
                <a:solidFill>
                  <a:schemeClr val="bg1"/>
                </a:solidFill>
                <a:latin typeface="Arial" panose="020B0604020202020204" pitchFamily="34" charset="0"/>
                <a:cs typeface="Arial" panose="020B0604020202020204" pitchFamily="34" charset="0"/>
              </a:rPr>
              <a:t>Study species</a:t>
            </a:r>
            <a:endParaRPr lang="ko-KR" altLang="en-US" b="1" dirty="0">
              <a:solidFill>
                <a:schemeClr val="bg1"/>
              </a:solidFill>
              <a:latin typeface="Arial" panose="020B0604020202020204" pitchFamily="34" charset="0"/>
              <a:cs typeface="Arial" panose="020B0604020202020204" pitchFamily="34" charset="0"/>
            </a:endParaRPr>
          </a:p>
        </p:txBody>
      </p:sp>
      <p:sp>
        <p:nvSpPr>
          <p:cNvPr id="15" name="TextBox 14"/>
          <p:cNvSpPr txBox="1"/>
          <p:nvPr/>
        </p:nvSpPr>
        <p:spPr>
          <a:xfrm>
            <a:off x="142131" y="646668"/>
            <a:ext cx="4600692" cy="400110"/>
          </a:xfrm>
          <a:prstGeom prst="rect">
            <a:avLst/>
          </a:prstGeom>
          <a:noFill/>
        </p:spPr>
        <p:txBody>
          <a:bodyPr wrap="square" rtlCol="0">
            <a:spAutoFit/>
          </a:bodyPr>
          <a:lstStyle/>
          <a:p>
            <a:r>
              <a:rPr lang="en-US" altLang="ko-KR" sz="2000" b="1" dirty="0" smtClean="0"/>
              <a:t>Plant species: </a:t>
            </a:r>
            <a:r>
              <a:rPr lang="en-US" altLang="ko-KR" sz="2000" b="1" i="1" dirty="0" err="1" smtClean="0"/>
              <a:t>Lactuca</a:t>
            </a:r>
            <a:r>
              <a:rPr lang="en-US" altLang="ko-KR" sz="2000" b="1" i="1" dirty="0" smtClean="0"/>
              <a:t> </a:t>
            </a:r>
            <a:r>
              <a:rPr lang="en-US" altLang="ko-KR" sz="2000" b="1" i="1" dirty="0" err="1" smtClean="0"/>
              <a:t>serriola</a:t>
            </a:r>
            <a:r>
              <a:rPr lang="en-US" altLang="ko-KR" sz="2000" b="1" i="1" dirty="0" smtClean="0"/>
              <a:t> </a:t>
            </a:r>
            <a:r>
              <a:rPr lang="en-US" altLang="ko-KR" sz="2000" b="1" dirty="0" smtClean="0"/>
              <a:t>(</a:t>
            </a:r>
            <a:r>
              <a:rPr lang="en-US" altLang="ko-KR" b="1" dirty="0" err="1" smtClean="0"/>
              <a:t>Asteraceae</a:t>
            </a:r>
            <a:r>
              <a:rPr lang="en-US" altLang="ko-KR" sz="2000" b="1" dirty="0" smtClean="0"/>
              <a:t>)</a:t>
            </a:r>
            <a:endParaRPr lang="ko-KR" altLang="en-US" sz="2000" b="1" dirty="0"/>
          </a:p>
        </p:txBody>
      </p:sp>
      <p:pic>
        <p:nvPicPr>
          <p:cNvPr id="16" name="그림 15"/>
          <p:cNvPicPr>
            <a:picLocks noChangeAspect="1"/>
          </p:cNvPicPr>
          <p:nvPr/>
        </p:nvPicPr>
        <p:blipFill rotWithShape="1">
          <a:blip r:embed="rId4" cstate="print">
            <a:extLst>
              <a:ext uri="{28A0092B-C50C-407E-A947-70E740481C1C}">
                <a14:useLocalDpi xmlns:a14="http://schemas.microsoft.com/office/drawing/2010/main" val="0"/>
              </a:ext>
            </a:extLst>
          </a:blip>
          <a:srcRect t="24731"/>
          <a:stretch/>
        </p:blipFill>
        <p:spPr>
          <a:xfrm rot="5400000">
            <a:off x="4494906" y="1908071"/>
            <a:ext cx="5569468" cy="3342640"/>
          </a:xfrm>
          <a:prstGeom prst="rect">
            <a:avLst/>
          </a:prstGeom>
        </p:spPr>
      </p:pic>
      <p:pic>
        <p:nvPicPr>
          <p:cNvPr id="1025" name="_x227210056" descr="EMB000011583e7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54474" y="3860800"/>
            <a:ext cx="2043761" cy="2503325"/>
          </a:xfrm>
          <a:prstGeom prst="rect">
            <a:avLst/>
          </a:prstGeom>
          <a:noFill/>
          <a:extLst>
            <a:ext uri="{909E8E84-426E-40DD-AFC4-6F175D3DCCD1}">
              <a14:hiddenFill xmlns:a14="http://schemas.microsoft.com/office/drawing/2010/main">
                <a:solidFill>
                  <a:srgbClr val="FFFFFF"/>
                </a:solidFill>
              </a14:hiddenFill>
            </a:ext>
          </a:extLst>
        </p:spPr>
      </p:pic>
      <p:sp>
        <p:nvSpPr>
          <p:cNvPr id="109" name="TextBox 108"/>
          <p:cNvSpPr txBox="1"/>
          <p:nvPr/>
        </p:nvSpPr>
        <p:spPr>
          <a:xfrm>
            <a:off x="93598" y="985256"/>
            <a:ext cx="5626482" cy="2585323"/>
          </a:xfrm>
          <a:prstGeom prst="rect">
            <a:avLst/>
          </a:prstGeom>
          <a:noFill/>
        </p:spPr>
        <p:txBody>
          <a:bodyPr wrap="square" rtlCol="0">
            <a:spAutoFit/>
          </a:bodyPr>
          <a:lstStyle/>
          <a:p>
            <a:pPr marL="285750" indent="-285750">
              <a:lnSpc>
                <a:spcPct val="150000"/>
              </a:lnSpc>
              <a:buFont typeface="Wingdings" panose="05000000000000000000" pitchFamily="2" charset="2"/>
              <a:buChar char="§"/>
            </a:pPr>
            <a:r>
              <a:rPr lang="en-US" altLang="ko-KR" dirty="0"/>
              <a:t>Annual or biennial </a:t>
            </a:r>
            <a:r>
              <a:rPr lang="en-US" altLang="ko-KR" dirty="0" smtClean="0"/>
              <a:t>plants</a:t>
            </a:r>
          </a:p>
          <a:p>
            <a:pPr marL="285750" indent="-285750">
              <a:lnSpc>
                <a:spcPct val="150000"/>
              </a:lnSpc>
              <a:buFont typeface="Wingdings" panose="05000000000000000000" pitchFamily="2" charset="2"/>
              <a:buChar char="§"/>
            </a:pPr>
            <a:r>
              <a:rPr lang="en-US" altLang="ko-KR" dirty="0" smtClean="0"/>
              <a:t>Wild ancestor of cultivated lettuce </a:t>
            </a:r>
            <a:r>
              <a:rPr lang="en-US" altLang="ko-KR" sz="1300" dirty="0" smtClean="0"/>
              <a:t>(</a:t>
            </a:r>
            <a:r>
              <a:rPr lang="en-US" altLang="ko-KR" sz="1300" dirty="0" err="1" smtClean="0"/>
              <a:t>Lebeda</a:t>
            </a:r>
            <a:r>
              <a:rPr lang="en-US" altLang="ko-KR" sz="1300" dirty="0"/>
              <a:t> </a:t>
            </a:r>
            <a:r>
              <a:rPr lang="en-US" altLang="ko-KR" sz="1300" dirty="0" smtClean="0"/>
              <a:t>et al., 2007)</a:t>
            </a:r>
          </a:p>
          <a:p>
            <a:pPr marL="285750" indent="-285750">
              <a:lnSpc>
                <a:spcPct val="150000"/>
              </a:lnSpc>
              <a:buFont typeface="Wingdings" panose="05000000000000000000" pitchFamily="2" charset="2"/>
              <a:buChar char="§"/>
            </a:pPr>
            <a:r>
              <a:rPr lang="en-US" altLang="ko-KR" smtClean="0"/>
              <a:t>Introduced to Korea in </a:t>
            </a:r>
            <a:r>
              <a:rPr lang="en-US" altLang="ko-KR" dirty="0" smtClean="0"/>
              <a:t>1978 from Europe </a:t>
            </a:r>
            <a:r>
              <a:rPr lang="en-US" altLang="ko-KR" sz="1300" dirty="0" smtClean="0"/>
              <a:t>(Kim et al., 2013)</a:t>
            </a:r>
          </a:p>
          <a:p>
            <a:pPr marL="285750" indent="-285750">
              <a:lnSpc>
                <a:spcPct val="150000"/>
              </a:lnSpc>
              <a:buFont typeface="Wingdings" panose="05000000000000000000" pitchFamily="2" charset="2"/>
              <a:buChar char="§"/>
            </a:pPr>
            <a:r>
              <a:rPr lang="en-US" altLang="ko-KR" u="sng" dirty="0" smtClean="0"/>
              <a:t>Resistance to </a:t>
            </a:r>
            <a:r>
              <a:rPr lang="en-US" altLang="ko-KR" u="sng" smtClean="0"/>
              <a:t>drought condition</a:t>
            </a:r>
            <a:r>
              <a:rPr lang="en-US" altLang="ko-KR" smtClean="0"/>
              <a:t> </a:t>
            </a:r>
            <a:r>
              <a:rPr lang="en-US" altLang="ko-KR" sz="1300" smtClean="0"/>
              <a:t>(Chadha et al., 2021)</a:t>
            </a:r>
            <a:endParaRPr lang="en-US" altLang="ko-KR" sz="1300" dirty="0" smtClean="0"/>
          </a:p>
          <a:p>
            <a:pPr marL="285750" indent="-285750">
              <a:lnSpc>
                <a:spcPct val="150000"/>
              </a:lnSpc>
              <a:buFont typeface="Wingdings" panose="05000000000000000000" pitchFamily="2" charset="2"/>
              <a:buChar char="§"/>
            </a:pPr>
            <a:r>
              <a:rPr lang="en-US" altLang="ko-KR" smtClean="0"/>
              <a:t>Significant agricultural and environmental weed in many contries</a:t>
            </a:r>
            <a:endParaRPr lang="en-US" altLang="ko-KR" dirty="0" smtClean="0"/>
          </a:p>
        </p:txBody>
      </p:sp>
      <p:pic>
        <p:nvPicPr>
          <p:cNvPr id="3" name="그림 2"/>
          <p:cNvPicPr>
            <a:picLocks noChangeAspect="1"/>
          </p:cNvPicPr>
          <p:nvPr/>
        </p:nvPicPr>
        <p:blipFill rotWithShape="1">
          <a:blip r:embed="rId6">
            <a:extLst>
              <a:ext uri="{28A0092B-C50C-407E-A947-70E740481C1C}">
                <a14:useLocalDpi xmlns:a14="http://schemas.microsoft.com/office/drawing/2010/main" val="0"/>
              </a:ext>
            </a:extLst>
          </a:blip>
          <a:srcRect l="56740" t="25603" r="7992" b="3602"/>
          <a:stretch/>
        </p:blipFill>
        <p:spPr>
          <a:xfrm>
            <a:off x="410617" y="3671126"/>
            <a:ext cx="2814294" cy="2805169"/>
          </a:xfrm>
          <a:prstGeom prst="rect">
            <a:avLst/>
          </a:prstGeom>
          <a:ln>
            <a:solidFill>
              <a:schemeClr val="tx1"/>
            </a:solidFill>
          </a:ln>
        </p:spPr>
      </p:pic>
    </p:spTree>
    <p:custDataLst>
      <p:tags r:id="rId1"/>
    </p:custDataLst>
    <p:extLst>
      <p:ext uri="{BB962C8B-B14F-4D97-AF65-F5344CB8AC3E}">
        <p14:creationId xmlns:p14="http://schemas.microsoft.com/office/powerpoint/2010/main" val="832220879"/>
      </p:ext>
    </p:extLst>
  </p:cSld>
  <p:clrMapOvr>
    <a:masterClrMapping/>
  </p:clrMapOvr>
  <mc:AlternateContent xmlns:mc="http://schemas.openxmlformats.org/markup-compatibility/2006" xmlns:p14="http://schemas.microsoft.com/office/powerpoint/2010/main">
    <mc:Choice Requires="p14">
      <p:transition spd="slow" p14:dur="2000" advTm="55111"/>
    </mc:Choice>
    <mc:Fallback xmlns="">
      <p:transition spd="slow" advTm="55111"/>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직사각형 9"/>
          <p:cNvSpPr/>
          <p:nvPr/>
        </p:nvSpPr>
        <p:spPr>
          <a:xfrm>
            <a:off x="0" y="6588465"/>
            <a:ext cx="9144000" cy="28940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 name="직사각형 8"/>
          <p:cNvSpPr/>
          <p:nvPr/>
        </p:nvSpPr>
        <p:spPr>
          <a:xfrm>
            <a:off x="0" y="1"/>
            <a:ext cx="9144000" cy="50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7" name="직선 연결선 6"/>
          <p:cNvCxnSpPr/>
          <p:nvPr/>
        </p:nvCxnSpPr>
        <p:spPr>
          <a:xfrm>
            <a:off x="0" y="508000"/>
            <a:ext cx="9144000" cy="0"/>
          </a:xfrm>
          <a:prstGeom prst="line">
            <a:avLst/>
          </a:prstGeom>
          <a:ln w="38100">
            <a:solidFill>
              <a:srgbClr val="BDAD96"/>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7580701" y="73354"/>
            <a:ext cx="1390124" cy="369332"/>
          </a:xfrm>
          <a:prstGeom prst="rect">
            <a:avLst/>
          </a:prstGeom>
          <a:noFill/>
        </p:spPr>
        <p:txBody>
          <a:bodyPr wrap="none" rtlCol="0">
            <a:spAutoFit/>
          </a:bodyPr>
          <a:lstStyle/>
          <a:p>
            <a:r>
              <a:rPr lang="en-US" altLang="ko-KR" dirty="0" smtClean="0">
                <a:solidFill>
                  <a:schemeClr val="bg1">
                    <a:lumMod val="6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Introduction</a:t>
            </a:r>
            <a:endParaRPr lang="ko-KR" altLang="en-US" dirty="0">
              <a:solidFill>
                <a:schemeClr val="bg1">
                  <a:lumMod val="6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81" name="TextBox 180"/>
          <p:cNvSpPr txBox="1"/>
          <p:nvPr/>
        </p:nvSpPr>
        <p:spPr>
          <a:xfrm>
            <a:off x="91330" y="73354"/>
            <a:ext cx="1736373" cy="369332"/>
          </a:xfrm>
          <a:prstGeom prst="rect">
            <a:avLst/>
          </a:prstGeom>
          <a:noFill/>
        </p:spPr>
        <p:txBody>
          <a:bodyPr wrap="none" rtlCol="0">
            <a:spAutoFit/>
          </a:bodyPr>
          <a:lstStyle/>
          <a:p>
            <a:r>
              <a:rPr lang="en-US" altLang="ko-KR" b="1" dirty="0" smtClean="0">
                <a:solidFill>
                  <a:schemeClr val="bg1"/>
                </a:solidFill>
                <a:latin typeface="Arial" panose="020B0604020202020204" pitchFamily="34" charset="0"/>
                <a:cs typeface="Arial" panose="020B0604020202020204" pitchFamily="34" charset="0"/>
              </a:rPr>
              <a:t>Study species</a:t>
            </a:r>
            <a:endParaRPr lang="ko-KR" altLang="en-US" b="1" dirty="0">
              <a:solidFill>
                <a:schemeClr val="bg1"/>
              </a:solidFill>
              <a:latin typeface="Arial" panose="020B0604020202020204" pitchFamily="34" charset="0"/>
              <a:cs typeface="Arial" panose="020B0604020202020204" pitchFamily="34" charset="0"/>
            </a:endParaRPr>
          </a:p>
        </p:txBody>
      </p:sp>
      <p:sp>
        <p:nvSpPr>
          <p:cNvPr id="11" name="TextBox 10"/>
          <p:cNvSpPr txBox="1"/>
          <p:nvPr/>
        </p:nvSpPr>
        <p:spPr>
          <a:xfrm>
            <a:off x="142130" y="646668"/>
            <a:ext cx="7470378" cy="400110"/>
          </a:xfrm>
          <a:prstGeom prst="rect">
            <a:avLst/>
          </a:prstGeom>
          <a:noFill/>
        </p:spPr>
        <p:txBody>
          <a:bodyPr wrap="none" rtlCol="0">
            <a:spAutoFit/>
          </a:bodyPr>
          <a:lstStyle/>
          <a:p>
            <a:r>
              <a:rPr lang="en-US" altLang="ko-KR" sz="2000" b="1" dirty="0" smtClean="0"/>
              <a:t>Bacterial strain</a:t>
            </a:r>
            <a:r>
              <a:rPr lang="en-US" altLang="ko-KR" sz="2000" b="1" smtClean="0"/>
              <a:t>: Exopolysaccharide (EPS) </a:t>
            </a:r>
            <a:r>
              <a:rPr lang="en-US" altLang="ko-KR" sz="2000" b="1" dirty="0" smtClean="0"/>
              <a:t>producing seed endophytes</a:t>
            </a:r>
            <a:endParaRPr lang="ko-KR" altLang="en-US" sz="2000" b="1" dirty="0"/>
          </a:p>
        </p:txBody>
      </p:sp>
      <p:sp>
        <p:nvSpPr>
          <p:cNvPr id="8" name="TextBox 7"/>
          <p:cNvSpPr txBox="1"/>
          <p:nvPr/>
        </p:nvSpPr>
        <p:spPr>
          <a:xfrm>
            <a:off x="91330" y="1095007"/>
            <a:ext cx="8299044" cy="1754326"/>
          </a:xfrm>
          <a:prstGeom prst="rect">
            <a:avLst/>
          </a:prstGeom>
          <a:noFill/>
        </p:spPr>
        <p:txBody>
          <a:bodyPr wrap="square" rtlCol="0">
            <a:spAutoFit/>
          </a:bodyPr>
          <a:lstStyle/>
          <a:p>
            <a:pPr marL="285750" indent="-285750">
              <a:lnSpc>
                <a:spcPct val="150000"/>
              </a:lnSpc>
              <a:buFont typeface="Wingdings" panose="05000000000000000000" pitchFamily="2" charset="2"/>
              <a:buChar char="§"/>
            </a:pPr>
            <a:r>
              <a:rPr lang="en-US" altLang="ko-KR" dirty="0" smtClean="0"/>
              <a:t>Originated from </a:t>
            </a:r>
            <a:r>
              <a:rPr lang="en-US" altLang="ko-KR" i="1" dirty="0" smtClean="0"/>
              <a:t>L. </a:t>
            </a:r>
            <a:r>
              <a:rPr lang="en-US" altLang="ko-KR" i="1" dirty="0" err="1" smtClean="0"/>
              <a:t>serriola</a:t>
            </a:r>
            <a:r>
              <a:rPr lang="en-US" altLang="ko-KR" i="1" dirty="0" smtClean="0"/>
              <a:t> </a:t>
            </a:r>
            <a:r>
              <a:rPr lang="en-US" altLang="ko-KR" dirty="0" smtClean="0"/>
              <a:t>seeds</a:t>
            </a:r>
          </a:p>
          <a:p>
            <a:pPr marL="285750" indent="-285750">
              <a:lnSpc>
                <a:spcPct val="150000"/>
              </a:lnSpc>
              <a:buFont typeface="Wingdings" panose="05000000000000000000" pitchFamily="2" charset="2"/>
              <a:buChar char="§"/>
            </a:pPr>
            <a:r>
              <a:rPr lang="en-US" altLang="ko-KR" u="sng" dirty="0" smtClean="0"/>
              <a:t>EPS-producing bacteria</a:t>
            </a:r>
            <a:r>
              <a:rPr lang="en-US" altLang="ko-KR" dirty="0" smtClean="0"/>
              <a:t>: Contribute to </a:t>
            </a:r>
            <a:r>
              <a:rPr lang="en-US" altLang="ko-KR" dirty="0" err="1" smtClean="0"/>
              <a:t>rhizosheath</a:t>
            </a:r>
            <a:r>
              <a:rPr lang="en-US" altLang="ko-KR" dirty="0" smtClean="0"/>
              <a:t> formation</a:t>
            </a:r>
          </a:p>
          <a:p>
            <a:pPr marL="285750" indent="-285750">
              <a:lnSpc>
                <a:spcPct val="150000"/>
              </a:lnSpc>
              <a:buFont typeface="Wingdings" panose="05000000000000000000" pitchFamily="2" charset="2"/>
              <a:buChar char="§"/>
            </a:pPr>
            <a:r>
              <a:rPr lang="en-US" altLang="ko-KR" dirty="0" smtClean="0"/>
              <a:t>Improve water retention </a:t>
            </a:r>
            <a:r>
              <a:rPr lang="en-US" altLang="ko-KR" sz="1300" dirty="0"/>
              <a:t>(</a:t>
            </a:r>
            <a:r>
              <a:rPr lang="en-US" altLang="ko-KR" sz="1300" dirty="0" err="1"/>
              <a:t>Ndour</a:t>
            </a:r>
            <a:r>
              <a:rPr lang="en-US" altLang="ko-KR" sz="1300" dirty="0"/>
              <a:t> et al., 2020</a:t>
            </a:r>
            <a:r>
              <a:rPr lang="en-US" altLang="ko-KR" sz="1300" dirty="0" smtClean="0"/>
              <a:t>)</a:t>
            </a:r>
          </a:p>
          <a:p>
            <a:pPr marL="285750" indent="-285750">
              <a:lnSpc>
                <a:spcPct val="150000"/>
              </a:lnSpc>
              <a:buFont typeface="Wingdings" panose="05000000000000000000" pitchFamily="2" charset="2"/>
              <a:buChar char="§"/>
            </a:pPr>
            <a:r>
              <a:rPr lang="en-US" altLang="ko-KR" u="sng" dirty="0" smtClean="0"/>
              <a:t>Twelve strains</a:t>
            </a:r>
            <a:r>
              <a:rPr lang="en-US" altLang="ko-KR" dirty="0" smtClean="0"/>
              <a:t>: YJ1, YJ4, YJ6, SD1, SD16, SD25, MS1, MS24, MS26, GG1, GG17, GG19</a:t>
            </a:r>
            <a:endParaRPr lang="ko-KR" altLang="en-US" u="sng" dirty="0"/>
          </a:p>
        </p:txBody>
      </p:sp>
      <p:pic>
        <p:nvPicPr>
          <p:cNvPr id="1025" name="_x231529776" descr="EMB00002c8029f6"/>
          <p:cNvPicPr>
            <a:picLocks noChangeAspect="1" noChangeArrowheads="1"/>
          </p:cNvPicPr>
          <p:nvPr/>
        </p:nvPicPr>
        <p:blipFill rotWithShape="1">
          <a:blip r:embed="rId4">
            <a:extLst>
              <a:ext uri="{28A0092B-C50C-407E-A947-70E740481C1C}">
                <a14:useLocalDpi xmlns:a14="http://schemas.microsoft.com/office/drawing/2010/main" val="0"/>
              </a:ext>
            </a:extLst>
          </a:blip>
          <a:srcRect r="49670"/>
          <a:stretch/>
        </p:blipFill>
        <p:spPr bwMode="auto">
          <a:xfrm>
            <a:off x="392621" y="4303655"/>
            <a:ext cx="2154583" cy="213920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ig. 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84220" y="3218840"/>
            <a:ext cx="3596204" cy="322402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 name="직사각형 2"/>
          <p:cNvSpPr/>
          <p:nvPr/>
        </p:nvSpPr>
        <p:spPr>
          <a:xfrm>
            <a:off x="7377291" y="4366242"/>
            <a:ext cx="1512658" cy="292388"/>
          </a:xfrm>
          <a:prstGeom prst="rect">
            <a:avLst/>
          </a:prstGeom>
        </p:spPr>
        <p:txBody>
          <a:bodyPr wrap="none">
            <a:spAutoFit/>
          </a:bodyPr>
          <a:lstStyle/>
          <a:p>
            <a:r>
              <a:rPr lang="en-US" altLang="ko-KR" sz="1300" dirty="0" smtClean="0"/>
              <a:t>(</a:t>
            </a:r>
            <a:r>
              <a:rPr lang="en-US" altLang="ko-KR" sz="1300" dirty="0" err="1" smtClean="0"/>
              <a:t>Ndour</a:t>
            </a:r>
            <a:r>
              <a:rPr lang="en-US" altLang="ko-KR" sz="1300" dirty="0" smtClean="0"/>
              <a:t> </a:t>
            </a:r>
            <a:r>
              <a:rPr lang="en-US" altLang="ko-KR" sz="1300" dirty="0"/>
              <a:t>et al., </a:t>
            </a:r>
            <a:r>
              <a:rPr lang="en-US" altLang="ko-KR" sz="1300" dirty="0" smtClean="0"/>
              <a:t>2020)</a:t>
            </a:r>
            <a:endParaRPr lang="ko-KR" altLang="en-US" sz="1300" dirty="0"/>
          </a:p>
        </p:txBody>
      </p:sp>
      <p:grpSp>
        <p:nvGrpSpPr>
          <p:cNvPr id="2" name="그룹 1"/>
          <p:cNvGrpSpPr/>
          <p:nvPr/>
        </p:nvGrpSpPr>
        <p:grpSpPr>
          <a:xfrm>
            <a:off x="2547204" y="4200117"/>
            <a:ext cx="2262148" cy="2242745"/>
            <a:chOff x="2547204" y="4200117"/>
            <a:chExt cx="2262148" cy="2242745"/>
          </a:xfrm>
        </p:grpSpPr>
        <p:pic>
          <p:nvPicPr>
            <p:cNvPr id="15" name="그림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47204" y="4200117"/>
              <a:ext cx="2262148" cy="2242745"/>
            </a:xfrm>
            <a:prstGeom prst="rect">
              <a:avLst/>
            </a:prstGeom>
          </p:spPr>
        </p:pic>
        <p:cxnSp>
          <p:nvCxnSpPr>
            <p:cNvPr id="16" name="직선 화살표 연결선 15"/>
            <p:cNvCxnSpPr/>
            <p:nvPr/>
          </p:nvCxnSpPr>
          <p:spPr>
            <a:xfrm>
              <a:off x="3014000" y="4905256"/>
              <a:ext cx="68807" cy="188295"/>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직선 화살표 연결선 16"/>
            <p:cNvCxnSpPr/>
            <p:nvPr/>
          </p:nvCxnSpPr>
          <p:spPr>
            <a:xfrm flipH="1" flipV="1">
              <a:off x="3863673" y="6047635"/>
              <a:ext cx="104078" cy="77767"/>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3949699392"/>
      </p:ext>
    </p:extLst>
  </p:cSld>
  <p:clrMapOvr>
    <a:masterClrMapping/>
  </p:clrMapOvr>
  <mc:AlternateContent xmlns:mc="http://schemas.openxmlformats.org/markup-compatibility/2006" xmlns:p14="http://schemas.microsoft.com/office/powerpoint/2010/main">
    <mc:Choice Requires="p14">
      <p:transition spd="slow" p14:dur="2000" advTm="55111"/>
    </mc:Choice>
    <mc:Fallback xmlns="">
      <p:transition spd="slow" advTm="55111"/>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직사각형 9"/>
          <p:cNvSpPr/>
          <p:nvPr/>
        </p:nvSpPr>
        <p:spPr>
          <a:xfrm>
            <a:off x="0" y="6588465"/>
            <a:ext cx="9144000" cy="28940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 name="직사각형 8"/>
          <p:cNvSpPr/>
          <p:nvPr/>
        </p:nvSpPr>
        <p:spPr>
          <a:xfrm>
            <a:off x="0" y="1"/>
            <a:ext cx="9144000" cy="50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7" name="직선 연결선 6"/>
          <p:cNvCxnSpPr/>
          <p:nvPr/>
        </p:nvCxnSpPr>
        <p:spPr>
          <a:xfrm>
            <a:off x="0" y="508000"/>
            <a:ext cx="9144000" cy="0"/>
          </a:xfrm>
          <a:prstGeom prst="line">
            <a:avLst/>
          </a:prstGeom>
          <a:ln w="38100">
            <a:solidFill>
              <a:srgbClr val="BDAD96"/>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8045770" y="73354"/>
            <a:ext cx="954108" cy="369332"/>
          </a:xfrm>
          <a:prstGeom prst="rect">
            <a:avLst/>
          </a:prstGeom>
          <a:noFill/>
        </p:spPr>
        <p:txBody>
          <a:bodyPr wrap="none" rtlCol="0">
            <a:spAutoFit/>
          </a:bodyPr>
          <a:lstStyle/>
          <a:p>
            <a:pPr algn="r"/>
            <a:r>
              <a:rPr lang="en-US" altLang="ko-KR" dirty="0" smtClean="0">
                <a:solidFill>
                  <a:schemeClr val="bg1">
                    <a:lumMod val="6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Results</a:t>
            </a:r>
            <a:endParaRPr lang="ko-KR" altLang="en-US" dirty="0">
              <a:solidFill>
                <a:schemeClr val="bg1">
                  <a:lumMod val="6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81" name="TextBox 180"/>
          <p:cNvSpPr txBox="1"/>
          <p:nvPr/>
        </p:nvSpPr>
        <p:spPr>
          <a:xfrm>
            <a:off x="91330" y="73354"/>
            <a:ext cx="5365571" cy="369332"/>
          </a:xfrm>
          <a:prstGeom prst="rect">
            <a:avLst/>
          </a:prstGeom>
          <a:noFill/>
        </p:spPr>
        <p:txBody>
          <a:bodyPr wrap="none" rtlCol="0">
            <a:spAutoFit/>
          </a:bodyPr>
          <a:lstStyle/>
          <a:p>
            <a:r>
              <a:rPr lang="en-US" altLang="ko-KR" b="1" dirty="0" smtClean="0">
                <a:solidFill>
                  <a:schemeClr val="bg1"/>
                </a:solidFill>
                <a:latin typeface="Arial" panose="020B0604020202020204" pitchFamily="34" charset="0"/>
                <a:cs typeface="Arial" panose="020B0604020202020204" pitchFamily="34" charset="0"/>
              </a:rPr>
              <a:t>Effect of EPS-producing bacteria on </a:t>
            </a:r>
            <a:r>
              <a:rPr lang="en-US" altLang="ko-KR" b="1" i="1" dirty="0" smtClean="0">
                <a:solidFill>
                  <a:schemeClr val="bg1"/>
                </a:solidFill>
                <a:latin typeface="Arial" panose="020B0604020202020204" pitchFamily="34" charset="0"/>
                <a:cs typeface="Arial" panose="020B0604020202020204" pitchFamily="34" charset="0"/>
              </a:rPr>
              <a:t>A. thaliana</a:t>
            </a:r>
            <a:endParaRPr lang="en-US" altLang="ko-KR" b="1" dirty="0" smtClean="0">
              <a:solidFill>
                <a:schemeClr val="bg1"/>
              </a:solidFill>
              <a:latin typeface="Arial" panose="020B0604020202020204" pitchFamily="34" charset="0"/>
              <a:cs typeface="Arial" panose="020B0604020202020204" pitchFamily="34" charset="0"/>
            </a:endParaRPr>
          </a:p>
        </p:txBody>
      </p:sp>
      <p:sp>
        <p:nvSpPr>
          <p:cNvPr id="8" name="TextBox 7"/>
          <p:cNvSpPr txBox="1"/>
          <p:nvPr/>
        </p:nvSpPr>
        <p:spPr>
          <a:xfrm>
            <a:off x="142130" y="567420"/>
            <a:ext cx="8857748" cy="892552"/>
          </a:xfrm>
          <a:prstGeom prst="rect">
            <a:avLst/>
          </a:prstGeom>
          <a:noFill/>
        </p:spPr>
        <p:txBody>
          <a:bodyPr wrap="square" rtlCol="0">
            <a:spAutoFit/>
          </a:bodyPr>
          <a:lstStyle/>
          <a:p>
            <a:pPr marL="342900" indent="-342900">
              <a:lnSpc>
                <a:spcPct val="130000"/>
              </a:lnSpc>
              <a:buFontTx/>
              <a:buChar char="-"/>
            </a:pPr>
            <a:r>
              <a:rPr lang="en-US" altLang="ko-KR" sz="2000" i="1" u="sng" dirty="0" err="1" smtClean="0"/>
              <a:t>Kosakonia</a:t>
            </a:r>
            <a:r>
              <a:rPr lang="en-US" altLang="ko-KR" sz="2000" i="1" u="sng" dirty="0" smtClean="0"/>
              <a:t> </a:t>
            </a:r>
            <a:r>
              <a:rPr lang="en-US" altLang="ko-KR" sz="2000" i="1" u="sng" dirty="0" err="1" smtClean="0"/>
              <a:t>cowanii</a:t>
            </a:r>
            <a:r>
              <a:rPr lang="en-US" altLang="ko-KR" sz="2000" i="1" u="sng" dirty="0" smtClean="0"/>
              <a:t> </a:t>
            </a:r>
            <a:r>
              <a:rPr lang="en-US" altLang="ko-KR" sz="2000" u="sng" dirty="0" smtClean="0"/>
              <a:t>GG1</a:t>
            </a:r>
            <a:r>
              <a:rPr lang="en-US" altLang="ko-KR" sz="2000" dirty="0" smtClean="0"/>
              <a:t> increase the shoot fresh weight and preserve soil water contents under drought condition</a:t>
            </a:r>
            <a:endParaRPr lang="en-US" altLang="ko-KR" sz="2000" i="1" dirty="0" smtClean="0"/>
          </a:p>
        </p:txBody>
      </p:sp>
      <p:grpSp>
        <p:nvGrpSpPr>
          <p:cNvPr id="3" name="그룹 2"/>
          <p:cNvGrpSpPr/>
          <p:nvPr/>
        </p:nvGrpSpPr>
        <p:grpSpPr>
          <a:xfrm>
            <a:off x="517002" y="2166869"/>
            <a:ext cx="8108004" cy="4118898"/>
            <a:chOff x="581083" y="1815177"/>
            <a:chExt cx="8108004" cy="4118898"/>
          </a:xfrm>
        </p:grpSpPr>
        <p:grpSp>
          <p:nvGrpSpPr>
            <p:cNvPr id="11" name="그룹 10"/>
            <p:cNvGrpSpPr/>
            <p:nvPr/>
          </p:nvGrpSpPr>
          <p:grpSpPr>
            <a:xfrm>
              <a:off x="581083" y="1815177"/>
              <a:ext cx="8108004" cy="4118898"/>
              <a:chOff x="5063325" y="3838576"/>
              <a:chExt cx="6371114" cy="2926208"/>
            </a:xfrm>
          </p:grpSpPr>
          <p:sp>
            <p:nvSpPr>
              <p:cNvPr id="15" name="직사각형 14"/>
              <p:cNvSpPr/>
              <p:nvPr/>
            </p:nvSpPr>
            <p:spPr>
              <a:xfrm>
                <a:off x="5063325" y="3838576"/>
                <a:ext cx="6371114" cy="2926208"/>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chemeClr val="tx1"/>
                  </a:solidFill>
                </a:endParaRPr>
              </a:p>
            </p:txBody>
          </p:sp>
          <p:grpSp>
            <p:nvGrpSpPr>
              <p:cNvPr id="12" name="그룹 11"/>
              <p:cNvGrpSpPr/>
              <p:nvPr/>
            </p:nvGrpSpPr>
            <p:grpSpPr>
              <a:xfrm>
                <a:off x="5063325" y="3838576"/>
                <a:ext cx="3024610" cy="2834855"/>
                <a:chOff x="8667161" y="835440"/>
                <a:chExt cx="2527176" cy="2300898"/>
              </a:xfrm>
            </p:grpSpPr>
            <p:pic>
              <p:nvPicPr>
                <p:cNvPr id="18" name="그림 17"/>
                <p:cNvPicPr>
                  <a:picLocks noChangeAspect="1"/>
                </p:cNvPicPr>
                <p:nvPr/>
              </p:nvPicPr>
              <p:blipFill rotWithShape="1">
                <a:blip r:embed="rId4">
                  <a:extLst>
                    <a:ext uri="{28A0092B-C50C-407E-A947-70E740481C1C}">
                      <a14:useLocalDpi xmlns:a14="http://schemas.microsoft.com/office/drawing/2010/main" val="0"/>
                    </a:ext>
                  </a:extLst>
                </a:blip>
                <a:srcRect l="53899" r="1510" b="66472"/>
                <a:stretch/>
              </p:blipFill>
              <p:spPr>
                <a:xfrm>
                  <a:off x="9099550" y="837021"/>
                  <a:ext cx="2094787" cy="2299317"/>
                </a:xfrm>
                <a:prstGeom prst="rect">
                  <a:avLst/>
                </a:prstGeom>
              </p:spPr>
            </p:pic>
            <p:pic>
              <p:nvPicPr>
                <p:cNvPr id="19" name="그림 18"/>
                <p:cNvPicPr>
                  <a:picLocks noChangeAspect="1"/>
                </p:cNvPicPr>
                <p:nvPr/>
              </p:nvPicPr>
              <p:blipFill rotWithShape="1">
                <a:blip r:embed="rId4">
                  <a:extLst>
                    <a:ext uri="{28A0092B-C50C-407E-A947-70E740481C1C}">
                      <a14:useLocalDpi xmlns:a14="http://schemas.microsoft.com/office/drawing/2010/main" val="0"/>
                    </a:ext>
                  </a:extLst>
                </a:blip>
                <a:srcRect r="90255" b="66472"/>
                <a:stretch/>
              </p:blipFill>
              <p:spPr>
                <a:xfrm>
                  <a:off x="8667161" y="835440"/>
                  <a:ext cx="457789" cy="2299317"/>
                </a:xfrm>
                <a:prstGeom prst="rect">
                  <a:avLst/>
                </a:prstGeom>
              </p:spPr>
            </p:pic>
          </p:grpSp>
          <p:grpSp>
            <p:nvGrpSpPr>
              <p:cNvPr id="13" name="그룹 12"/>
              <p:cNvGrpSpPr/>
              <p:nvPr/>
            </p:nvGrpSpPr>
            <p:grpSpPr>
              <a:xfrm>
                <a:off x="8326167" y="3937807"/>
                <a:ext cx="2983578" cy="2826977"/>
                <a:chOff x="10239369" y="5475697"/>
                <a:chExt cx="2492890" cy="2334740"/>
              </a:xfrm>
            </p:grpSpPr>
            <p:pic>
              <p:nvPicPr>
                <p:cNvPr id="16" name="그림 15"/>
                <p:cNvPicPr>
                  <a:picLocks noChangeAspect="1"/>
                </p:cNvPicPr>
                <p:nvPr/>
              </p:nvPicPr>
              <p:blipFill rotWithShape="1">
                <a:blip r:embed="rId4">
                  <a:extLst>
                    <a:ext uri="{28A0092B-C50C-407E-A947-70E740481C1C}">
                      <a14:useLocalDpi xmlns:a14="http://schemas.microsoft.com/office/drawing/2010/main" val="0"/>
                    </a:ext>
                  </a:extLst>
                </a:blip>
                <a:srcRect l="53899" t="66851" r="1510" b="-895"/>
                <a:stretch/>
              </p:blipFill>
              <p:spPr>
                <a:xfrm>
                  <a:off x="10637472" y="5475697"/>
                  <a:ext cx="2094787" cy="2334740"/>
                </a:xfrm>
                <a:prstGeom prst="rect">
                  <a:avLst/>
                </a:prstGeom>
              </p:spPr>
            </p:pic>
            <p:pic>
              <p:nvPicPr>
                <p:cNvPr id="17" name="그림 16"/>
                <p:cNvPicPr>
                  <a:picLocks noChangeAspect="1"/>
                </p:cNvPicPr>
                <p:nvPr/>
              </p:nvPicPr>
              <p:blipFill rotWithShape="1">
                <a:blip r:embed="rId4">
                  <a:extLst>
                    <a:ext uri="{28A0092B-C50C-407E-A947-70E740481C1C}">
                      <a14:useLocalDpi xmlns:a14="http://schemas.microsoft.com/office/drawing/2010/main" val="0"/>
                    </a:ext>
                  </a:extLst>
                </a:blip>
                <a:srcRect t="67662" r="90964" b="4155"/>
                <a:stretch/>
              </p:blipFill>
              <p:spPr>
                <a:xfrm>
                  <a:off x="10239369" y="5495026"/>
                  <a:ext cx="424485" cy="1994148"/>
                </a:xfrm>
                <a:prstGeom prst="rect">
                  <a:avLst/>
                </a:prstGeom>
              </p:spPr>
            </p:pic>
          </p:grpSp>
        </p:grpSp>
        <p:sp>
          <p:nvSpPr>
            <p:cNvPr id="2" name="직사각형 1"/>
            <p:cNvSpPr/>
            <p:nvPr/>
          </p:nvSpPr>
          <p:spPr>
            <a:xfrm>
              <a:off x="723483" y="1934757"/>
              <a:ext cx="261257" cy="1753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0" name="직사각형 19"/>
            <p:cNvSpPr/>
            <p:nvPr/>
          </p:nvSpPr>
          <p:spPr>
            <a:xfrm>
              <a:off x="4827582" y="1962167"/>
              <a:ext cx="261257" cy="1753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Tree>
    <p:custDataLst>
      <p:tags r:id="rId1"/>
    </p:custDataLst>
    <p:extLst>
      <p:ext uri="{BB962C8B-B14F-4D97-AF65-F5344CB8AC3E}">
        <p14:creationId xmlns:p14="http://schemas.microsoft.com/office/powerpoint/2010/main" val="2778228347"/>
      </p:ext>
    </p:extLst>
  </p:cSld>
  <p:clrMapOvr>
    <a:masterClrMapping/>
  </p:clrMapOvr>
  <mc:AlternateContent xmlns:mc="http://schemas.openxmlformats.org/markup-compatibility/2006" xmlns:p14="http://schemas.microsoft.com/office/powerpoint/2010/main">
    <mc:Choice Requires="p14">
      <p:transition spd="slow" p14:dur="2000" advTm="55111"/>
    </mc:Choice>
    <mc:Fallback xmlns="">
      <p:transition spd="slow" advTm="55111"/>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직사각형 9"/>
          <p:cNvSpPr/>
          <p:nvPr/>
        </p:nvSpPr>
        <p:spPr>
          <a:xfrm>
            <a:off x="0" y="6588465"/>
            <a:ext cx="9144000" cy="28940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 name="직사각형 8"/>
          <p:cNvSpPr/>
          <p:nvPr/>
        </p:nvSpPr>
        <p:spPr>
          <a:xfrm>
            <a:off x="0" y="1"/>
            <a:ext cx="9144000" cy="50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7" name="직선 연결선 6"/>
          <p:cNvCxnSpPr/>
          <p:nvPr/>
        </p:nvCxnSpPr>
        <p:spPr>
          <a:xfrm>
            <a:off x="0" y="508000"/>
            <a:ext cx="9144000" cy="0"/>
          </a:xfrm>
          <a:prstGeom prst="line">
            <a:avLst/>
          </a:prstGeom>
          <a:ln w="38100">
            <a:solidFill>
              <a:srgbClr val="BDAD96"/>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8045770" y="73354"/>
            <a:ext cx="954108" cy="369332"/>
          </a:xfrm>
          <a:prstGeom prst="rect">
            <a:avLst/>
          </a:prstGeom>
          <a:noFill/>
        </p:spPr>
        <p:txBody>
          <a:bodyPr wrap="none" rtlCol="0">
            <a:spAutoFit/>
          </a:bodyPr>
          <a:lstStyle/>
          <a:p>
            <a:pPr algn="r"/>
            <a:r>
              <a:rPr lang="en-US" altLang="ko-KR" dirty="0" smtClean="0">
                <a:solidFill>
                  <a:schemeClr val="bg1">
                    <a:lumMod val="6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Results</a:t>
            </a:r>
            <a:endParaRPr lang="ko-KR" altLang="en-US" dirty="0">
              <a:solidFill>
                <a:schemeClr val="bg1">
                  <a:lumMod val="6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81" name="TextBox 180"/>
          <p:cNvSpPr txBox="1"/>
          <p:nvPr/>
        </p:nvSpPr>
        <p:spPr>
          <a:xfrm>
            <a:off x="91330" y="73354"/>
            <a:ext cx="5301451" cy="369332"/>
          </a:xfrm>
          <a:prstGeom prst="rect">
            <a:avLst/>
          </a:prstGeom>
          <a:noFill/>
        </p:spPr>
        <p:txBody>
          <a:bodyPr wrap="none" rtlCol="0">
            <a:spAutoFit/>
          </a:bodyPr>
          <a:lstStyle/>
          <a:p>
            <a:r>
              <a:rPr lang="en-US" altLang="ko-KR" b="1" dirty="0" smtClean="0">
                <a:solidFill>
                  <a:schemeClr val="bg1"/>
                </a:solidFill>
                <a:latin typeface="Arial" panose="020B0604020202020204" pitchFamily="34" charset="0"/>
                <a:cs typeface="Arial" panose="020B0604020202020204" pitchFamily="34" charset="0"/>
              </a:rPr>
              <a:t>Effect of EPS-producing bacteria on </a:t>
            </a:r>
            <a:r>
              <a:rPr lang="en-US" altLang="ko-KR" b="1" i="1" dirty="0" smtClean="0">
                <a:solidFill>
                  <a:schemeClr val="bg1"/>
                </a:solidFill>
                <a:latin typeface="Arial" panose="020B0604020202020204" pitchFamily="34" charset="0"/>
                <a:cs typeface="Arial" panose="020B0604020202020204" pitchFamily="34" charset="0"/>
              </a:rPr>
              <a:t>L. </a:t>
            </a:r>
            <a:r>
              <a:rPr lang="en-US" altLang="ko-KR" b="1" i="1" dirty="0" err="1" smtClean="0">
                <a:solidFill>
                  <a:schemeClr val="bg1"/>
                </a:solidFill>
                <a:latin typeface="Arial" panose="020B0604020202020204" pitchFamily="34" charset="0"/>
                <a:cs typeface="Arial" panose="020B0604020202020204" pitchFamily="34" charset="0"/>
              </a:rPr>
              <a:t>serriola</a:t>
            </a:r>
            <a:endParaRPr lang="en-US" altLang="ko-KR" b="1" dirty="0" smtClean="0">
              <a:solidFill>
                <a:schemeClr val="bg1"/>
              </a:solidFill>
              <a:latin typeface="Arial" panose="020B0604020202020204" pitchFamily="34" charset="0"/>
              <a:cs typeface="Arial" panose="020B0604020202020204" pitchFamily="34" charset="0"/>
            </a:endParaRPr>
          </a:p>
        </p:txBody>
      </p:sp>
      <p:sp>
        <p:nvSpPr>
          <p:cNvPr id="8" name="TextBox 7"/>
          <p:cNvSpPr txBox="1"/>
          <p:nvPr/>
        </p:nvSpPr>
        <p:spPr>
          <a:xfrm>
            <a:off x="142130" y="567420"/>
            <a:ext cx="8605630" cy="892552"/>
          </a:xfrm>
          <a:prstGeom prst="rect">
            <a:avLst/>
          </a:prstGeom>
          <a:noFill/>
        </p:spPr>
        <p:txBody>
          <a:bodyPr wrap="square" rtlCol="0">
            <a:spAutoFit/>
          </a:bodyPr>
          <a:lstStyle/>
          <a:p>
            <a:pPr marL="342900" indent="-342900">
              <a:lnSpc>
                <a:spcPct val="130000"/>
              </a:lnSpc>
              <a:buFontTx/>
              <a:buChar char="-"/>
            </a:pPr>
            <a:r>
              <a:rPr lang="en-US" altLang="ko-KR" sz="2000" dirty="0" smtClean="0"/>
              <a:t>Some of the isolates ameliorate the stress of </a:t>
            </a:r>
            <a:r>
              <a:rPr lang="en-US" altLang="ko-KR" sz="2000" i="1" dirty="0" smtClean="0"/>
              <a:t>L. </a:t>
            </a:r>
            <a:r>
              <a:rPr lang="en-US" altLang="ko-KR" sz="2000" i="1" dirty="0" err="1" smtClean="0"/>
              <a:t>serriola</a:t>
            </a:r>
            <a:r>
              <a:rPr lang="en-US" altLang="ko-KR" sz="2000" dirty="0" smtClean="0"/>
              <a:t> depends on host’s genotype</a:t>
            </a:r>
          </a:p>
        </p:txBody>
      </p:sp>
      <p:pic>
        <p:nvPicPr>
          <p:cNvPr id="2" name="그림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9281" y="1595120"/>
            <a:ext cx="8185328" cy="4693920"/>
          </a:xfrm>
          <a:prstGeom prst="rect">
            <a:avLst/>
          </a:prstGeom>
          <a:solidFill>
            <a:schemeClr val="bg1"/>
          </a:solidFill>
          <a:ln>
            <a:solidFill>
              <a:schemeClr val="tx1"/>
            </a:solidFill>
          </a:ln>
        </p:spPr>
      </p:pic>
    </p:spTree>
    <p:custDataLst>
      <p:tags r:id="rId1"/>
    </p:custDataLst>
    <p:extLst>
      <p:ext uri="{BB962C8B-B14F-4D97-AF65-F5344CB8AC3E}">
        <p14:creationId xmlns:p14="http://schemas.microsoft.com/office/powerpoint/2010/main" val="624103287"/>
      </p:ext>
    </p:extLst>
  </p:cSld>
  <p:clrMapOvr>
    <a:masterClrMapping/>
  </p:clrMapOvr>
  <mc:AlternateContent xmlns:mc="http://schemas.openxmlformats.org/markup-compatibility/2006" xmlns:p14="http://schemas.microsoft.com/office/powerpoint/2010/main">
    <mc:Choice Requires="p14">
      <p:transition spd="slow" p14:dur="2000" advTm="55111"/>
    </mc:Choice>
    <mc:Fallback xmlns="">
      <p:transition spd="slow" advTm="55111"/>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직사각형 9"/>
          <p:cNvSpPr/>
          <p:nvPr/>
        </p:nvSpPr>
        <p:spPr>
          <a:xfrm>
            <a:off x="0" y="6588465"/>
            <a:ext cx="9144000" cy="28940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 name="직사각형 8"/>
          <p:cNvSpPr/>
          <p:nvPr/>
        </p:nvSpPr>
        <p:spPr>
          <a:xfrm>
            <a:off x="0" y="1"/>
            <a:ext cx="9144000" cy="50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7" name="직선 연결선 6"/>
          <p:cNvCxnSpPr/>
          <p:nvPr/>
        </p:nvCxnSpPr>
        <p:spPr>
          <a:xfrm>
            <a:off x="0" y="508000"/>
            <a:ext cx="9144000" cy="0"/>
          </a:xfrm>
          <a:prstGeom prst="line">
            <a:avLst/>
          </a:prstGeom>
          <a:ln w="38100">
            <a:solidFill>
              <a:srgbClr val="BDAD96"/>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8045770" y="73354"/>
            <a:ext cx="954108" cy="369332"/>
          </a:xfrm>
          <a:prstGeom prst="rect">
            <a:avLst/>
          </a:prstGeom>
          <a:noFill/>
        </p:spPr>
        <p:txBody>
          <a:bodyPr wrap="none" rtlCol="0">
            <a:spAutoFit/>
          </a:bodyPr>
          <a:lstStyle/>
          <a:p>
            <a:pPr algn="r"/>
            <a:r>
              <a:rPr lang="en-US" altLang="ko-KR" dirty="0" smtClean="0">
                <a:solidFill>
                  <a:schemeClr val="bg1">
                    <a:lumMod val="6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Results</a:t>
            </a:r>
            <a:endParaRPr lang="ko-KR" altLang="en-US" dirty="0">
              <a:solidFill>
                <a:schemeClr val="bg1">
                  <a:lumMod val="6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81" name="TextBox 180"/>
          <p:cNvSpPr txBox="1"/>
          <p:nvPr/>
        </p:nvSpPr>
        <p:spPr>
          <a:xfrm>
            <a:off x="91330" y="73354"/>
            <a:ext cx="6827510" cy="369332"/>
          </a:xfrm>
          <a:prstGeom prst="rect">
            <a:avLst/>
          </a:prstGeom>
          <a:noFill/>
        </p:spPr>
        <p:txBody>
          <a:bodyPr wrap="none" rtlCol="0">
            <a:spAutoFit/>
          </a:bodyPr>
          <a:lstStyle/>
          <a:p>
            <a:r>
              <a:rPr lang="en-US" altLang="ko-KR" b="1" dirty="0" smtClean="0">
                <a:solidFill>
                  <a:schemeClr val="bg1"/>
                </a:solidFill>
                <a:latin typeface="Arial" panose="020B0604020202020204" pitchFamily="34" charset="0"/>
                <a:cs typeface="Arial" panose="020B0604020202020204" pitchFamily="34" charset="0"/>
              </a:rPr>
              <a:t>Effect of EPS-producing bacteria on </a:t>
            </a:r>
            <a:r>
              <a:rPr lang="en-US" altLang="ko-KR" b="1" i="1" dirty="0" smtClean="0">
                <a:solidFill>
                  <a:schemeClr val="bg1"/>
                </a:solidFill>
                <a:latin typeface="Arial" panose="020B0604020202020204" pitchFamily="34" charset="0"/>
                <a:cs typeface="Arial" panose="020B0604020202020204" pitchFamily="34" charset="0"/>
              </a:rPr>
              <a:t>L. </a:t>
            </a:r>
            <a:r>
              <a:rPr lang="en-US" altLang="ko-KR" b="1" i="1" dirty="0" err="1" smtClean="0">
                <a:solidFill>
                  <a:schemeClr val="bg1"/>
                </a:solidFill>
                <a:latin typeface="Arial" panose="020B0604020202020204" pitchFamily="34" charset="0"/>
                <a:cs typeface="Arial" panose="020B0604020202020204" pitchFamily="34" charset="0"/>
              </a:rPr>
              <a:t>serriola</a:t>
            </a:r>
            <a:r>
              <a:rPr lang="en-US" altLang="ko-KR" b="1" dirty="0" smtClean="0">
                <a:solidFill>
                  <a:schemeClr val="bg1"/>
                </a:solidFill>
                <a:latin typeface="Arial" panose="020B0604020202020204" pitchFamily="34" charset="0"/>
                <a:cs typeface="Arial" panose="020B0604020202020204" pitchFamily="34" charset="0"/>
              </a:rPr>
              <a:t>: </a:t>
            </a:r>
            <a:r>
              <a:rPr lang="en-US" altLang="ko-KR" b="1" dirty="0" err="1" smtClean="0">
                <a:solidFill>
                  <a:schemeClr val="bg1"/>
                </a:solidFill>
                <a:latin typeface="Arial" panose="020B0604020202020204" pitchFamily="34" charset="0"/>
                <a:cs typeface="Arial" panose="020B0604020202020204" pitchFamily="34" charset="0"/>
              </a:rPr>
              <a:t>Corrleogram</a:t>
            </a:r>
            <a:endParaRPr lang="en-US" altLang="ko-KR" b="1" dirty="0" smtClean="0">
              <a:solidFill>
                <a:schemeClr val="bg1"/>
              </a:solidFill>
              <a:latin typeface="Arial" panose="020B0604020202020204" pitchFamily="34" charset="0"/>
              <a:cs typeface="Arial" panose="020B0604020202020204" pitchFamily="34" charset="0"/>
            </a:endParaRPr>
          </a:p>
        </p:txBody>
      </p:sp>
      <p:sp>
        <p:nvSpPr>
          <p:cNvPr id="8" name="TextBox 7"/>
          <p:cNvSpPr txBox="1"/>
          <p:nvPr/>
        </p:nvSpPr>
        <p:spPr>
          <a:xfrm>
            <a:off x="142130" y="567420"/>
            <a:ext cx="8857748" cy="892552"/>
          </a:xfrm>
          <a:prstGeom prst="rect">
            <a:avLst/>
          </a:prstGeom>
          <a:noFill/>
        </p:spPr>
        <p:txBody>
          <a:bodyPr wrap="square" rtlCol="0">
            <a:spAutoFit/>
          </a:bodyPr>
          <a:lstStyle/>
          <a:p>
            <a:pPr marL="342900" indent="-342900">
              <a:lnSpc>
                <a:spcPct val="130000"/>
              </a:lnSpc>
              <a:buFontTx/>
              <a:buChar char="-"/>
            </a:pPr>
            <a:r>
              <a:rPr lang="en-US" altLang="ko-KR" sz="2000" dirty="0" smtClean="0"/>
              <a:t>RDPIs, except soil polysaccharide concentration, were strongly correlated</a:t>
            </a:r>
          </a:p>
          <a:p>
            <a:pPr marL="342900" indent="-342900">
              <a:lnSpc>
                <a:spcPct val="130000"/>
              </a:lnSpc>
              <a:buFontTx/>
              <a:buChar char="-"/>
            </a:pPr>
            <a:r>
              <a:rPr lang="en-US" altLang="ko-KR" sz="2000" dirty="0" smtClean="0"/>
              <a:t>Contribution of RAS to water stress amelioration</a:t>
            </a:r>
          </a:p>
        </p:txBody>
      </p:sp>
      <p:pic>
        <p:nvPicPr>
          <p:cNvPr id="11" name="그림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55358" y="1610832"/>
            <a:ext cx="4431292" cy="4757404"/>
          </a:xfrm>
          <a:prstGeom prst="rect">
            <a:avLst/>
          </a:prstGeom>
          <a:ln>
            <a:solidFill>
              <a:schemeClr val="tx1"/>
            </a:solidFill>
          </a:ln>
        </p:spPr>
      </p:pic>
    </p:spTree>
    <p:custDataLst>
      <p:tags r:id="rId1"/>
    </p:custDataLst>
    <p:extLst>
      <p:ext uri="{BB962C8B-B14F-4D97-AF65-F5344CB8AC3E}">
        <p14:creationId xmlns:p14="http://schemas.microsoft.com/office/powerpoint/2010/main" val="3599207840"/>
      </p:ext>
    </p:extLst>
  </p:cSld>
  <p:clrMapOvr>
    <a:masterClrMapping/>
  </p:clrMapOvr>
  <mc:AlternateContent xmlns:mc="http://schemas.openxmlformats.org/markup-compatibility/2006" xmlns:p14="http://schemas.microsoft.com/office/powerpoint/2010/main">
    <mc:Choice Requires="p14">
      <p:transition spd="slow" p14:dur="2000" advTm="55111"/>
    </mc:Choice>
    <mc:Fallback xmlns="">
      <p:transition spd="slow" advTm="55111"/>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직사각형 9"/>
          <p:cNvSpPr/>
          <p:nvPr/>
        </p:nvSpPr>
        <p:spPr>
          <a:xfrm>
            <a:off x="0" y="6588465"/>
            <a:ext cx="9144000" cy="28940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 name="직사각형 8"/>
          <p:cNvSpPr/>
          <p:nvPr/>
        </p:nvSpPr>
        <p:spPr>
          <a:xfrm>
            <a:off x="0" y="1"/>
            <a:ext cx="9144000" cy="50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7" name="직선 연결선 6"/>
          <p:cNvCxnSpPr/>
          <p:nvPr/>
        </p:nvCxnSpPr>
        <p:spPr>
          <a:xfrm>
            <a:off x="0" y="508000"/>
            <a:ext cx="9144000" cy="0"/>
          </a:xfrm>
          <a:prstGeom prst="line">
            <a:avLst/>
          </a:prstGeom>
          <a:ln w="38100">
            <a:solidFill>
              <a:srgbClr val="BDAD96"/>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8045770" y="73354"/>
            <a:ext cx="954108" cy="369332"/>
          </a:xfrm>
          <a:prstGeom prst="rect">
            <a:avLst/>
          </a:prstGeom>
          <a:noFill/>
        </p:spPr>
        <p:txBody>
          <a:bodyPr wrap="none" rtlCol="0">
            <a:spAutoFit/>
          </a:bodyPr>
          <a:lstStyle/>
          <a:p>
            <a:pPr algn="r"/>
            <a:r>
              <a:rPr lang="en-US" altLang="ko-KR" dirty="0" smtClean="0">
                <a:solidFill>
                  <a:schemeClr val="bg1">
                    <a:lumMod val="6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Results</a:t>
            </a:r>
            <a:endParaRPr lang="ko-KR" altLang="en-US" dirty="0">
              <a:solidFill>
                <a:schemeClr val="bg1">
                  <a:lumMod val="6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81" name="TextBox 180"/>
          <p:cNvSpPr txBox="1"/>
          <p:nvPr/>
        </p:nvSpPr>
        <p:spPr>
          <a:xfrm>
            <a:off x="91330" y="73354"/>
            <a:ext cx="7695376" cy="369332"/>
          </a:xfrm>
          <a:prstGeom prst="rect">
            <a:avLst/>
          </a:prstGeom>
          <a:noFill/>
        </p:spPr>
        <p:txBody>
          <a:bodyPr wrap="none" rtlCol="0">
            <a:spAutoFit/>
          </a:bodyPr>
          <a:lstStyle/>
          <a:p>
            <a:r>
              <a:rPr lang="en-US" altLang="ko-KR" b="1" smtClean="0">
                <a:solidFill>
                  <a:schemeClr val="bg1"/>
                </a:solidFill>
                <a:latin typeface="Arial" panose="020B0604020202020204" pitchFamily="34" charset="0"/>
                <a:cs typeface="Arial" panose="020B0604020202020204" pitchFamily="34" charset="0"/>
              </a:rPr>
              <a:t>Effect of drought and YJ6 infection on gene expression of </a:t>
            </a:r>
            <a:r>
              <a:rPr lang="en-US" altLang="ko-KR" b="1" i="1" smtClean="0">
                <a:solidFill>
                  <a:schemeClr val="bg1"/>
                </a:solidFill>
                <a:latin typeface="Arial" panose="020B0604020202020204" pitchFamily="34" charset="0"/>
                <a:cs typeface="Arial" panose="020B0604020202020204" pitchFamily="34" charset="0"/>
              </a:rPr>
              <a:t>L. serriola</a:t>
            </a:r>
            <a:endParaRPr lang="en-US" altLang="ko-KR" b="1" dirty="0" smtClean="0">
              <a:solidFill>
                <a:schemeClr val="bg1"/>
              </a:solidFill>
              <a:latin typeface="Arial" panose="020B0604020202020204" pitchFamily="34" charset="0"/>
              <a:cs typeface="Arial" panose="020B0604020202020204" pitchFamily="34" charset="0"/>
            </a:endParaRPr>
          </a:p>
        </p:txBody>
      </p:sp>
      <p:sp>
        <p:nvSpPr>
          <p:cNvPr id="29" name="TextBox 28"/>
          <p:cNvSpPr txBox="1"/>
          <p:nvPr/>
        </p:nvSpPr>
        <p:spPr>
          <a:xfrm>
            <a:off x="142130" y="567420"/>
            <a:ext cx="9001870" cy="492443"/>
          </a:xfrm>
          <a:prstGeom prst="rect">
            <a:avLst/>
          </a:prstGeom>
          <a:noFill/>
        </p:spPr>
        <p:txBody>
          <a:bodyPr wrap="square" rtlCol="0">
            <a:spAutoFit/>
          </a:bodyPr>
          <a:lstStyle/>
          <a:p>
            <a:pPr marL="342900" indent="-342900">
              <a:lnSpc>
                <a:spcPct val="130000"/>
              </a:lnSpc>
              <a:buFontTx/>
              <a:buChar char="-"/>
            </a:pPr>
            <a:r>
              <a:rPr lang="en-US" altLang="ko-KR" sz="2000" smtClean="0"/>
              <a:t>YJ6 induced drought stress-like gene expression changes under control conditions</a:t>
            </a:r>
            <a:endParaRPr lang="en-US" altLang="ko-KR" sz="2000" dirty="0" smtClean="0"/>
          </a:p>
        </p:txBody>
      </p:sp>
      <p:grpSp>
        <p:nvGrpSpPr>
          <p:cNvPr id="30" name="그룹 29"/>
          <p:cNvGrpSpPr/>
          <p:nvPr/>
        </p:nvGrpSpPr>
        <p:grpSpPr>
          <a:xfrm>
            <a:off x="6575680" y="1059863"/>
            <a:ext cx="2422052" cy="1518629"/>
            <a:chOff x="3919864" y="2988949"/>
            <a:chExt cx="5106890" cy="3500284"/>
          </a:xfrm>
        </p:grpSpPr>
        <p:pic>
          <p:nvPicPr>
            <p:cNvPr id="31" name="그림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19864" y="2988949"/>
              <a:ext cx="5106890" cy="3500284"/>
            </a:xfrm>
            <a:prstGeom prst="rect">
              <a:avLst/>
            </a:prstGeom>
            <a:solidFill>
              <a:schemeClr val="bg1"/>
            </a:solidFill>
            <a:ln>
              <a:solidFill>
                <a:schemeClr val="tx1"/>
              </a:solidFill>
            </a:ln>
          </p:spPr>
        </p:pic>
        <p:sp>
          <p:nvSpPr>
            <p:cNvPr id="32" name="타원 31"/>
            <p:cNvSpPr/>
            <p:nvPr/>
          </p:nvSpPr>
          <p:spPr>
            <a:xfrm>
              <a:off x="4968368" y="3890712"/>
              <a:ext cx="691026" cy="718360"/>
            </a:xfrm>
            <a:prstGeom prst="ellipse">
              <a:avLst/>
            </a:prstGeom>
            <a:noFill/>
            <a:ln w="222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2" name="직사각형 1"/>
          <p:cNvSpPr/>
          <p:nvPr/>
        </p:nvSpPr>
        <p:spPr>
          <a:xfrm>
            <a:off x="2970328" y="1075037"/>
            <a:ext cx="3584956" cy="1492716"/>
          </a:xfrm>
          <a:prstGeom prst="rect">
            <a:avLst/>
          </a:prstGeom>
        </p:spPr>
        <p:txBody>
          <a:bodyPr wrap="none">
            <a:spAutoFit/>
          </a:bodyPr>
          <a:lstStyle/>
          <a:p>
            <a:pPr>
              <a:lnSpc>
                <a:spcPct val="130000"/>
              </a:lnSpc>
            </a:pPr>
            <a:r>
              <a:rPr lang="en-US" altLang="ko-KR" sz="1400" b="1" u="sng" smtClean="0"/>
              <a:t>Differentially expressed genes (DEGs) analysis</a:t>
            </a:r>
          </a:p>
          <a:p>
            <a:pPr>
              <a:lnSpc>
                <a:spcPct val="130000"/>
              </a:lnSpc>
            </a:pPr>
            <a:r>
              <a:rPr lang="en-US" altLang="ko-KR" sz="1400" smtClean="0"/>
              <a:t>▪ ucon: uninfected plants under control</a:t>
            </a:r>
          </a:p>
          <a:p>
            <a:pPr>
              <a:lnSpc>
                <a:spcPct val="130000"/>
              </a:lnSpc>
            </a:pPr>
            <a:r>
              <a:rPr lang="en-US" altLang="ko-KR" sz="1400"/>
              <a:t>▪ </a:t>
            </a:r>
            <a:r>
              <a:rPr lang="en-US" altLang="ko-KR" sz="1400" smtClean="0"/>
              <a:t>udro: uninfected plants under drought</a:t>
            </a:r>
          </a:p>
          <a:p>
            <a:pPr>
              <a:lnSpc>
                <a:spcPct val="130000"/>
              </a:lnSpc>
            </a:pPr>
            <a:r>
              <a:rPr lang="en-US" altLang="ko-KR" sz="1400"/>
              <a:t>▪ </a:t>
            </a:r>
            <a:r>
              <a:rPr lang="en-US" altLang="ko-KR" sz="1400" smtClean="0"/>
              <a:t>YJ6con: YJ6-infected plants under control</a:t>
            </a:r>
          </a:p>
          <a:p>
            <a:pPr>
              <a:lnSpc>
                <a:spcPct val="130000"/>
              </a:lnSpc>
            </a:pPr>
            <a:r>
              <a:rPr lang="en-US" altLang="ko-KR" sz="1400"/>
              <a:t>▪ </a:t>
            </a:r>
            <a:r>
              <a:rPr lang="en-US" altLang="ko-KR" sz="1400" smtClean="0"/>
              <a:t>YJ6dro: YJ6-infected plants under drought</a:t>
            </a:r>
            <a:endParaRPr lang="en-US" altLang="ko-KR" sz="1400" dirty="0"/>
          </a:p>
        </p:txBody>
      </p:sp>
      <p:grpSp>
        <p:nvGrpSpPr>
          <p:cNvPr id="6" name="그룹 5"/>
          <p:cNvGrpSpPr/>
          <p:nvPr/>
        </p:nvGrpSpPr>
        <p:grpSpPr>
          <a:xfrm>
            <a:off x="727700" y="1059863"/>
            <a:ext cx="1390660" cy="1538605"/>
            <a:chOff x="727700" y="1059863"/>
            <a:chExt cx="1390660" cy="1538605"/>
          </a:xfrm>
        </p:grpSpPr>
        <p:sp>
          <p:nvSpPr>
            <p:cNvPr id="4" name="직사각형 3"/>
            <p:cNvSpPr/>
            <p:nvPr/>
          </p:nvSpPr>
          <p:spPr>
            <a:xfrm>
              <a:off x="727700" y="1059863"/>
              <a:ext cx="1390660" cy="153860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3" name="그룹 2"/>
            <p:cNvGrpSpPr/>
            <p:nvPr/>
          </p:nvGrpSpPr>
          <p:grpSpPr>
            <a:xfrm>
              <a:off x="767186" y="1087206"/>
              <a:ext cx="1290290" cy="1496022"/>
              <a:chOff x="-2128472" y="1128546"/>
              <a:chExt cx="1636367" cy="2367280"/>
            </a:xfrm>
          </p:grpSpPr>
          <p:pic>
            <p:nvPicPr>
              <p:cNvPr id="33" name="그림 32"/>
              <p:cNvPicPr>
                <a:picLocks noChangeAspect="1"/>
              </p:cNvPicPr>
              <p:nvPr/>
            </p:nvPicPr>
            <p:blipFill rotWithShape="1">
              <a:blip r:embed="rId5">
                <a:extLst>
                  <a:ext uri="{28A0092B-C50C-407E-A947-70E740481C1C}">
                    <a14:useLocalDpi xmlns:a14="http://schemas.microsoft.com/office/drawing/2010/main" val="0"/>
                  </a:ext>
                </a:extLst>
              </a:blip>
              <a:srcRect l="-499" r="91226" b="49567"/>
              <a:stretch/>
            </p:blipFill>
            <p:spPr>
              <a:xfrm>
                <a:off x="-2128472" y="1128546"/>
                <a:ext cx="759028" cy="2367280"/>
              </a:xfrm>
              <a:prstGeom prst="rect">
                <a:avLst/>
              </a:prstGeom>
              <a:solidFill>
                <a:schemeClr val="bg1"/>
              </a:solidFill>
              <a:ln>
                <a:noFill/>
              </a:ln>
            </p:spPr>
          </p:pic>
          <p:pic>
            <p:nvPicPr>
              <p:cNvPr id="34" name="그림 33"/>
              <p:cNvPicPr>
                <a:picLocks noChangeAspect="1"/>
              </p:cNvPicPr>
              <p:nvPr/>
            </p:nvPicPr>
            <p:blipFill rotWithShape="1">
              <a:blip r:embed="rId5">
                <a:extLst>
                  <a:ext uri="{28A0092B-C50C-407E-A947-70E740481C1C}">
                    <a14:useLocalDpi xmlns:a14="http://schemas.microsoft.com/office/drawing/2010/main" val="0"/>
                  </a:ext>
                </a:extLst>
              </a:blip>
              <a:srcRect l="31916" r="57303" b="49567"/>
              <a:stretch/>
            </p:blipFill>
            <p:spPr>
              <a:xfrm>
                <a:off x="-1374525" y="1128546"/>
                <a:ext cx="882420" cy="2367280"/>
              </a:xfrm>
              <a:prstGeom prst="rect">
                <a:avLst/>
              </a:prstGeom>
              <a:solidFill>
                <a:schemeClr val="bg1"/>
              </a:solidFill>
              <a:ln>
                <a:noFill/>
              </a:ln>
            </p:spPr>
          </p:pic>
        </p:grpSp>
      </p:grpSp>
      <p:grpSp>
        <p:nvGrpSpPr>
          <p:cNvPr id="35" name="그룹 34"/>
          <p:cNvGrpSpPr/>
          <p:nvPr/>
        </p:nvGrpSpPr>
        <p:grpSpPr>
          <a:xfrm>
            <a:off x="261303" y="2620059"/>
            <a:ext cx="8736430" cy="3956001"/>
            <a:chOff x="156649" y="2522949"/>
            <a:chExt cx="8763525" cy="3987559"/>
          </a:xfrm>
        </p:grpSpPr>
        <p:pic>
          <p:nvPicPr>
            <p:cNvPr id="36" name="그림 3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6649" y="2573050"/>
              <a:ext cx="8763525" cy="3937458"/>
            </a:xfrm>
            <a:prstGeom prst="rect">
              <a:avLst/>
            </a:prstGeom>
            <a:ln>
              <a:solidFill>
                <a:schemeClr val="tx1"/>
              </a:solidFill>
            </a:ln>
          </p:spPr>
        </p:pic>
        <p:sp>
          <p:nvSpPr>
            <p:cNvPr id="37" name="직사각형 36"/>
            <p:cNvSpPr/>
            <p:nvPr/>
          </p:nvSpPr>
          <p:spPr>
            <a:xfrm>
              <a:off x="2131513" y="2522949"/>
              <a:ext cx="1465594" cy="369332"/>
            </a:xfrm>
            <a:prstGeom prst="rect">
              <a:avLst/>
            </a:prstGeom>
          </p:spPr>
          <p:txBody>
            <a:bodyPr wrap="none">
              <a:spAutoFit/>
            </a:bodyPr>
            <a:lstStyle/>
            <a:p>
              <a:r>
                <a:rPr lang="en-US" altLang="ko-KR" b="1" smtClean="0"/>
                <a:t>ucon vs. udro</a:t>
              </a:r>
              <a:endParaRPr lang="ko-KR" altLang="en-US" b="1"/>
            </a:p>
          </p:txBody>
        </p:sp>
        <p:sp>
          <p:nvSpPr>
            <p:cNvPr id="38" name="직사각형 37"/>
            <p:cNvSpPr/>
            <p:nvPr/>
          </p:nvSpPr>
          <p:spPr>
            <a:xfrm>
              <a:off x="6230015" y="2522949"/>
              <a:ext cx="1659493" cy="369332"/>
            </a:xfrm>
            <a:prstGeom prst="rect">
              <a:avLst/>
            </a:prstGeom>
          </p:spPr>
          <p:txBody>
            <a:bodyPr wrap="none">
              <a:spAutoFit/>
            </a:bodyPr>
            <a:lstStyle/>
            <a:p>
              <a:r>
                <a:rPr lang="en-US" altLang="ko-KR" b="1" smtClean="0"/>
                <a:t>ucon vs. YJ6con</a:t>
              </a:r>
              <a:endParaRPr lang="ko-KR" altLang="en-US" b="1"/>
            </a:p>
          </p:txBody>
        </p:sp>
        <p:sp>
          <p:nvSpPr>
            <p:cNvPr id="39" name="직사각형 38"/>
            <p:cNvSpPr/>
            <p:nvPr/>
          </p:nvSpPr>
          <p:spPr>
            <a:xfrm>
              <a:off x="765913" y="2966263"/>
              <a:ext cx="1252477" cy="365967"/>
            </a:xfrm>
            <a:prstGeom prst="rect">
              <a:avLst/>
            </a:prstGeom>
            <a:solidFill>
              <a:srgbClr val="FFC0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0" name="직사각형 39"/>
            <p:cNvSpPr/>
            <p:nvPr/>
          </p:nvSpPr>
          <p:spPr>
            <a:xfrm>
              <a:off x="765913" y="3377830"/>
              <a:ext cx="1252477" cy="365967"/>
            </a:xfrm>
            <a:prstGeom prst="rect">
              <a:avLst/>
            </a:prstGeom>
            <a:solidFill>
              <a:srgbClr val="FFC0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1" name="직사각형 40"/>
            <p:cNvSpPr/>
            <p:nvPr/>
          </p:nvSpPr>
          <p:spPr>
            <a:xfrm>
              <a:off x="611263" y="4897995"/>
              <a:ext cx="1407127" cy="260357"/>
            </a:xfrm>
            <a:prstGeom prst="rect">
              <a:avLst/>
            </a:prstGeom>
            <a:solidFill>
              <a:srgbClr val="FFC0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2" name="직사각형 41"/>
            <p:cNvSpPr/>
            <p:nvPr/>
          </p:nvSpPr>
          <p:spPr>
            <a:xfrm>
              <a:off x="549791" y="5276275"/>
              <a:ext cx="1468599" cy="260357"/>
            </a:xfrm>
            <a:prstGeom prst="rect">
              <a:avLst/>
            </a:prstGeom>
            <a:solidFill>
              <a:srgbClr val="FFC0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3" name="직사각형 42"/>
            <p:cNvSpPr/>
            <p:nvPr/>
          </p:nvSpPr>
          <p:spPr>
            <a:xfrm>
              <a:off x="353256" y="5633307"/>
              <a:ext cx="1665134" cy="425907"/>
            </a:xfrm>
            <a:prstGeom prst="rect">
              <a:avLst/>
            </a:prstGeom>
            <a:solidFill>
              <a:srgbClr val="FFC0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4" name="직사각형 43"/>
            <p:cNvSpPr/>
            <p:nvPr/>
          </p:nvSpPr>
          <p:spPr>
            <a:xfrm>
              <a:off x="4920662" y="3419745"/>
              <a:ext cx="1252477" cy="365967"/>
            </a:xfrm>
            <a:prstGeom prst="rect">
              <a:avLst/>
            </a:prstGeom>
            <a:solidFill>
              <a:srgbClr val="FFC0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5" name="직사각형 44"/>
            <p:cNvSpPr/>
            <p:nvPr/>
          </p:nvSpPr>
          <p:spPr>
            <a:xfrm>
              <a:off x="4920662" y="2966808"/>
              <a:ext cx="1252477" cy="365967"/>
            </a:xfrm>
            <a:prstGeom prst="rect">
              <a:avLst/>
            </a:prstGeom>
            <a:solidFill>
              <a:srgbClr val="FFC0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6" name="직사각형 45"/>
            <p:cNvSpPr/>
            <p:nvPr/>
          </p:nvSpPr>
          <p:spPr>
            <a:xfrm>
              <a:off x="4463143" y="4673452"/>
              <a:ext cx="1709996" cy="425907"/>
            </a:xfrm>
            <a:prstGeom prst="rect">
              <a:avLst/>
            </a:prstGeom>
            <a:solidFill>
              <a:srgbClr val="FFC0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7" name="직사각형 46"/>
            <p:cNvSpPr/>
            <p:nvPr/>
          </p:nvSpPr>
          <p:spPr>
            <a:xfrm>
              <a:off x="4778146" y="5227116"/>
              <a:ext cx="1394993" cy="227834"/>
            </a:xfrm>
            <a:prstGeom prst="rect">
              <a:avLst/>
            </a:prstGeom>
            <a:solidFill>
              <a:srgbClr val="FFC0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8" name="직사각형 47"/>
            <p:cNvSpPr/>
            <p:nvPr/>
          </p:nvSpPr>
          <p:spPr>
            <a:xfrm>
              <a:off x="4778146" y="5621176"/>
              <a:ext cx="1404786" cy="311493"/>
            </a:xfrm>
            <a:prstGeom prst="rect">
              <a:avLst/>
            </a:prstGeom>
            <a:solidFill>
              <a:srgbClr val="FFC0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Tree>
    <p:custDataLst>
      <p:tags r:id="rId1"/>
    </p:custDataLst>
    <p:extLst>
      <p:ext uri="{BB962C8B-B14F-4D97-AF65-F5344CB8AC3E}">
        <p14:creationId xmlns:p14="http://schemas.microsoft.com/office/powerpoint/2010/main" val="254419645"/>
      </p:ext>
    </p:extLst>
  </p:cSld>
  <p:clrMapOvr>
    <a:masterClrMapping/>
  </p:clrMapOvr>
  <mc:AlternateContent xmlns:mc="http://schemas.openxmlformats.org/markup-compatibility/2006" xmlns:p14="http://schemas.microsoft.com/office/powerpoint/2010/main">
    <mc:Choice Requires="p14">
      <p:transition spd="slow" p14:dur="2000" advTm="55111"/>
    </mc:Choice>
    <mc:Fallback xmlns="">
      <p:transition spd="slow" advTm="55111"/>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직사각형 9"/>
          <p:cNvSpPr/>
          <p:nvPr/>
        </p:nvSpPr>
        <p:spPr>
          <a:xfrm>
            <a:off x="0" y="6588465"/>
            <a:ext cx="9144000" cy="28940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 name="직사각형 8"/>
          <p:cNvSpPr/>
          <p:nvPr/>
        </p:nvSpPr>
        <p:spPr>
          <a:xfrm>
            <a:off x="0" y="1"/>
            <a:ext cx="9144000" cy="50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7" name="직선 연결선 6"/>
          <p:cNvCxnSpPr/>
          <p:nvPr/>
        </p:nvCxnSpPr>
        <p:spPr>
          <a:xfrm>
            <a:off x="0" y="508000"/>
            <a:ext cx="9144000" cy="0"/>
          </a:xfrm>
          <a:prstGeom prst="line">
            <a:avLst/>
          </a:prstGeom>
          <a:ln w="38100">
            <a:solidFill>
              <a:srgbClr val="BDAD96"/>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8045770" y="73354"/>
            <a:ext cx="954108" cy="369332"/>
          </a:xfrm>
          <a:prstGeom prst="rect">
            <a:avLst/>
          </a:prstGeom>
          <a:noFill/>
        </p:spPr>
        <p:txBody>
          <a:bodyPr wrap="none" rtlCol="0">
            <a:spAutoFit/>
          </a:bodyPr>
          <a:lstStyle/>
          <a:p>
            <a:pPr algn="r"/>
            <a:r>
              <a:rPr lang="en-US" altLang="ko-KR" dirty="0" smtClean="0">
                <a:solidFill>
                  <a:schemeClr val="bg1">
                    <a:lumMod val="6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Results</a:t>
            </a:r>
            <a:endParaRPr lang="ko-KR" altLang="en-US" dirty="0">
              <a:solidFill>
                <a:schemeClr val="bg1">
                  <a:lumMod val="6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81" name="TextBox 180"/>
          <p:cNvSpPr txBox="1"/>
          <p:nvPr/>
        </p:nvSpPr>
        <p:spPr>
          <a:xfrm>
            <a:off x="91330" y="73354"/>
            <a:ext cx="7695376" cy="369332"/>
          </a:xfrm>
          <a:prstGeom prst="rect">
            <a:avLst/>
          </a:prstGeom>
          <a:noFill/>
        </p:spPr>
        <p:txBody>
          <a:bodyPr wrap="none" rtlCol="0">
            <a:spAutoFit/>
          </a:bodyPr>
          <a:lstStyle/>
          <a:p>
            <a:r>
              <a:rPr lang="en-US" altLang="ko-KR" b="1" smtClean="0">
                <a:solidFill>
                  <a:schemeClr val="bg1"/>
                </a:solidFill>
                <a:latin typeface="Arial" panose="020B0604020202020204" pitchFamily="34" charset="0"/>
                <a:cs typeface="Arial" panose="020B0604020202020204" pitchFamily="34" charset="0"/>
              </a:rPr>
              <a:t>Effect of drought and YJ6 infection on gene expression of </a:t>
            </a:r>
            <a:r>
              <a:rPr lang="en-US" altLang="ko-KR" b="1" i="1" smtClean="0">
                <a:solidFill>
                  <a:schemeClr val="bg1"/>
                </a:solidFill>
                <a:latin typeface="Arial" panose="020B0604020202020204" pitchFamily="34" charset="0"/>
                <a:cs typeface="Arial" panose="020B0604020202020204" pitchFamily="34" charset="0"/>
              </a:rPr>
              <a:t>L. serriola</a:t>
            </a:r>
            <a:endParaRPr lang="en-US" altLang="ko-KR" b="1" dirty="0" smtClean="0">
              <a:solidFill>
                <a:schemeClr val="bg1"/>
              </a:solidFill>
              <a:latin typeface="Arial" panose="020B0604020202020204" pitchFamily="34" charset="0"/>
              <a:cs typeface="Arial" panose="020B0604020202020204" pitchFamily="34" charset="0"/>
            </a:endParaRPr>
          </a:p>
        </p:txBody>
      </p:sp>
      <p:sp>
        <p:nvSpPr>
          <p:cNvPr id="29" name="TextBox 28"/>
          <p:cNvSpPr txBox="1"/>
          <p:nvPr/>
        </p:nvSpPr>
        <p:spPr>
          <a:xfrm>
            <a:off x="142130" y="547100"/>
            <a:ext cx="8857748" cy="1015663"/>
          </a:xfrm>
          <a:prstGeom prst="rect">
            <a:avLst/>
          </a:prstGeom>
          <a:noFill/>
        </p:spPr>
        <p:txBody>
          <a:bodyPr wrap="square" rtlCol="0">
            <a:spAutoFit/>
          </a:bodyPr>
          <a:lstStyle/>
          <a:p>
            <a:pPr marL="284400" indent="-284400">
              <a:lnSpc>
                <a:spcPct val="150000"/>
              </a:lnSpc>
              <a:buFont typeface="Wingdings" panose="05000000000000000000" pitchFamily="2" charset="2"/>
              <a:buChar char="§"/>
            </a:pPr>
            <a:r>
              <a:rPr lang="en-US" altLang="ko-KR" sz="2000"/>
              <a:t>YJ6 infection induce ABA signal </a:t>
            </a:r>
            <a:r>
              <a:rPr lang="en-US" altLang="ko-KR" sz="2000" smtClean="0"/>
              <a:t>transduction and osmolyte production without drought stress</a:t>
            </a:r>
            <a:endParaRPr lang="en-US" altLang="ko-KR">
              <a:solidFill>
                <a:prstClr val="black"/>
              </a:solidFill>
            </a:endParaRPr>
          </a:p>
        </p:txBody>
      </p:sp>
      <p:pic>
        <p:nvPicPr>
          <p:cNvPr id="22" name="그림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94901" y="2960370"/>
            <a:ext cx="5669368" cy="3515758"/>
          </a:xfrm>
          <a:prstGeom prst="rect">
            <a:avLst/>
          </a:prstGeom>
        </p:spPr>
      </p:pic>
      <p:grpSp>
        <p:nvGrpSpPr>
          <p:cNvPr id="23" name="그룹 22"/>
          <p:cNvGrpSpPr/>
          <p:nvPr/>
        </p:nvGrpSpPr>
        <p:grpSpPr>
          <a:xfrm>
            <a:off x="156649" y="1515409"/>
            <a:ext cx="5779270" cy="1067059"/>
            <a:chOff x="981453" y="1385235"/>
            <a:chExt cx="2808228" cy="570565"/>
          </a:xfrm>
        </p:grpSpPr>
        <p:pic>
          <p:nvPicPr>
            <p:cNvPr id="24" name="그림 23"/>
            <p:cNvPicPr>
              <a:picLocks noChangeAspect="1"/>
            </p:cNvPicPr>
            <p:nvPr/>
          </p:nvPicPr>
          <p:blipFill rotWithShape="1">
            <a:blip r:embed="rId5" cstate="print">
              <a:extLst>
                <a:ext uri="{28A0092B-C50C-407E-A947-70E740481C1C}">
                  <a14:useLocalDpi xmlns:a14="http://schemas.microsoft.com/office/drawing/2010/main" val="0"/>
                </a:ext>
              </a:extLst>
            </a:blip>
            <a:srcRect r="13732" b="91475"/>
            <a:stretch/>
          </p:blipFill>
          <p:spPr>
            <a:xfrm>
              <a:off x="981453" y="1385235"/>
              <a:ext cx="2808228" cy="376509"/>
            </a:xfrm>
            <a:prstGeom prst="rect">
              <a:avLst/>
            </a:prstGeom>
          </p:spPr>
        </p:pic>
        <p:pic>
          <p:nvPicPr>
            <p:cNvPr id="25" name="그림 24"/>
            <p:cNvPicPr>
              <a:picLocks noChangeAspect="1"/>
            </p:cNvPicPr>
            <p:nvPr/>
          </p:nvPicPr>
          <p:blipFill rotWithShape="1">
            <a:blip r:embed="rId5" cstate="print">
              <a:extLst>
                <a:ext uri="{28A0092B-C50C-407E-A947-70E740481C1C}">
                  <a14:useLocalDpi xmlns:a14="http://schemas.microsoft.com/office/drawing/2010/main" val="0"/>
                </a:ext>
              </a:extLst>
            </a:blip>
            <a:srcRect t="44079" r="13738" b="51510"/>
            <a:stretch/>
          </p:blipFill>
          <p:spPr>
            <a:xfrm>
              <a:off x="981617" y="1760983"/>
              <a:ext cx="2808063" cy="194817"/>
            </a:xfrm>
            <a:prstGeom prst="rect">
              <a:avLst/>
            </a:prstGeom>
          </p:spPr>
        </p:pic>
        <p:pic>
          <p:nvPicPr>
            <p:cNvPr id="26" name="그림 25"/>
            <p:cNvPicPr>
              <a:picLocks noChangeAspect="1"/>
            </p:cNvPicPr>
            <p:nvPr/>
          </p:nvPicPr>
          <p:blipFill rotWithShape="1">
            <a:blip r:embed="rId5" cstate="print">
              <a:extLst>
                <a:ext uri="{28A0092B-C50C-407E-A947-70E740481C1C}">
                  <a14:useLocalDpi xmlns:a14="http://schemas.microsoft.com/office/drawing/2010/main" val="0"/>
                </a:ext>
              </a:extLst>
            </a:blip>
            <a:srcRect l="81429" t="1716" r="390" b="91475"/>
            <a:stretch/>
          </p:blipFill>
          <p:spPr>
            <a:xfrm>
              <a:off x="3197861" y="1460285"/>
              <a:ext cx="591820" cy="300698"/>
            </a:xfrm>
            <a:prstGeom prst="rect">
              <a:avLst/>
            </a:prstGeom>
          </p:spPr>
        </p:pic>
        <p:cxnSp>
          <p:nvCxnSpPr>
            <p:cNvPr id="27" name="직선 연결선 26"/>
            <p:cNvCxnSpPr/>
            <p:nvPr/>
          </p:nvCxnSpPr>
          <p:spPr>
            <a:xfrm>
              <a:off x="3789680" y="1385235"/>
              <a:ext cx="0" cy="570565"/>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직선 연결선 27"/>
            <p:cNvCxnSpPr/>
            <p:nvPr/>
          </p:nvCxnSpPr>
          <p:spPr>
            <a:xfrm flipH="1">
              <a:off x="981617" y="1949832"/>
              <a:ext cx="2808063"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0" name="그룹 29"/>
          <p:cNvGrpSpPr/>
          <p:nvPr/>
        </p:nvGrpSpPr>
        <p:grpSpPr>
          <a:xfrm>
            <a:off x="156649" y="2643172"/>
            <a:ext cx="2866586" cy="3893520"/>
            <a:chOff x="156649" y="2582212"/>
            <a:chExt cx="2866586" cy="3893520"/>
          </a:xfrm>
        </p:grpSpPr>
        <p:pic>
          <p:nvPicPr>
            <p:cNvPr id="31" name="그림 30"/>
            <p:cNvPicPr>
              <a:picLocks noChangeAspect="1"/>
            </p:cNvPicPr>
            <p:nvPr/>
          </p:nvPicPr>
          <p:blipFill rotWithShape="1">
            <a:blip r:embed="rId6" cstate="print">
              <a:extLst>
                <a:ext uri="{28A0092B-C50C-407E-A947-70E740481C1C}">
                  <a14:useLocalDpi xmlns:a14="http://schemas.microsoft.com/office/drawing/2010/main" val="0"/>
                </a:ext>
              </a:extLst>
            </a:blip>
            <a:srcRect r="49822" b="-277"/>
            <a:stretch/>
          </p:blipFill>
          <p:spPr>
            <a:xfrm>
              <a:off x="156649" y="2582212"/>
              <a:ext cx="2839470" cy="3893520"/>
            </a:xfrm>
            <a:prstGeom prst="rect">
              <a:avLst/>
            </a:prstGeom>
            <a:ln>
              <a:noFill/>
            </a:ln>
          </p:spPr>
        </p:pic>
        <p:pic>
          <p:nvPicPr>
            <p:cNvPr id="32" name="그림 31"/>
            <p:cNvPicPr>
              <a:picLocks noChangeAspect="1"/>
            </p:cNvPicPr>
            <p:nvPr/>
          </p:nvPicPr>
          <p:blipFill rotWithShape="1">
            <a:blip r:embed="rId6" cstate="print">
              <a:extLst>
                <a:ext uri="{28A0092B-C50C-407E-A947-70E740481C1C}">
                  <a14:useLocalDpi xmlns:a14="http://schemas.microsoft.com/office/drawing/2010/main" val="0"/>
                </a:ext>
              </a:extLst>
            </a:blip>
            <a:srcRect l="83056" t="894" r="869" b="90705"/>
            <a:stretch/>
          </p:blipFill>
          <p:spPr>
            <a:xfrm>
              <a:off x="2196783" y="2622852"/>
              <a:ext cx="771208" cy="276558"/>
            </a:xfrm>
            <a:prstGeom prst="rect">
              <a:avLst/>
            </a:prstGeom>
          </p:spPr>
        </p:pic>
        <p:sp>
          <p:nvSpPr>
            <p:cNvPr id="33" name="직사각형 32"/>
            <p:cNvSpPr/>
            <p:nvPr/>
          </p:nvSpPr>
          <p:spPr>
            <a:xfrm>
              <a:off x="2462784" y="4513662"/>
              <a:ext cx="533335" cy="12532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8" name="직사각형 47"/>
            <p:cNvSpPr/>
            <p:nvPr/>
          </p:nvSpPr>
          <p:spPr>
            <a:xfrm>
              <a:off x="2950845" y="3198495"/>
              <a:ext cx="72390" cy="13151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49" name="직선 연결선 48"/>
            <p:cNvCxnSpPr/>
            <p:nvPr/>
          </p:nvCxnSpPr>
          <p:spPr>
            <a:xfrm>
              <a:off x="2996565" y="2582212"/>
              <a:ext cx="0" cy="389352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1695051977"/>
      </p:ext>
    </p:extLst>
  </p:cSld>
  <p:clrMapOvr>
    <a:masterClrMapping/>
  </p:clrMapOvr>
  <mc:AlternateContent xmlns:mc="http://schemas.openxmlformats.org/markup-compatibility/2006" xmlns:p14="http://schemas.microsoft.com/office/powerpoint/2010/main">
    <mc:Choice Requires="p14">
      <p:transition spd="slow" p14:dur="2000" advTm="55111"/>
    </mc:Choice>
    <mc:Fallback xmlns="">
      <p:transition spd="slow" advTm="55111"/>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42"/>
</p:tagLst>
</file>

<file path=ppt/tags/tag10.xml><?xml version="1.0" encoding="utf-8"?>
<p:tagLst xmlns:a="http://schemas.openxmlformats.org/drawingml/2006/main" xmlns:r="http://schemas.openxmlformats.org/officeDocument/2006/relationships" xmlns:p="http://schemas.openxmlformats.org/presentationml/2006/main">
  <p:tag name="TIMING" val="|42"/>
</p:tagLst>
</file>

<file path=ppt/tags/tag2.xml><?xml version="1.0" encoding="utf-8"?>
<p:tagLst xmlns:a="http://schemas.openxmlformats.org/drawingml/2006/main" xmlns:r="http://schemas.openxmlformats.org/officeDocument/2006/relationships" xmlns:p="http://schemas.openxmlformats.org/presentationml/2006/main">
  <p:tag name="TIMING" val="|42"/>
</p:tagLst>
</file>

<file path=ppt/tags/tag3.xml><?xml version="1.0" encoding="utf-8"?>
<p:tagLst xmlns:a="http://schemas.openxmlformats.org/drawingml/2006/main" xmlns:r="http://schemas.openxmlformats.org/officeDocument/2006/relationships" xmlns:p="http://schemas.openxmlformats.org/presentationml/2006/main">
  <p:tag name="TIMING" val="|42"/>
</p:tagLst>
</file>

<file path=ppt/tags/tag4.xml><?xml version="1.0" encoding="utf-8"?>
<p:tagLst xmlns:a="http://schemas.openxmlformats.org/drawingml/2006/main" xmlns:r="http://schemas.openxmlformats.org/officeDocument/2006/relationships" xmlns:p="http://schemas.openxmlformats.org/presentationml/2006/main">
  <p:tag name="TIMING" val="|42"/>
</p:tagLst>
</file>

<file path=ppt/tags/tag5.xml><?xml version="1.0" encoding="utf-8"?>
<p:tagLst xmlns:a="http://schemas.openxmlformats.org/drawingml/2006/main" xmlns:r="http://schemas.openxmlformats.org/officeDocument/2006/relationships" xmlns:p="http://schemas.openxmlformats.org/presentationml/2006/main">
  <p:tag name="TIMING" val="|42"/>
</p:tagLst>
</file>

<file path=ppt/tags/tag6.xml><?xml version="1.0" encoding="utf-8"?>
<p:tagLst xmlns:a="http://schemas.openxmlformats.org/drawingml/2006/main" xmlns:r="http://schemas.openxmlformats.org/officeDocument/2006/relationships" xmlns:p="http://schemas.openxmlformats.org/presentationml/2006/main">
  <p:tag name="TIMING" val="|42"/>
</p:tagLst>
</file>

<file path=ppt/tags/tag7.xml><?xml version="1.0" encoding="utf-8"?>
<p:tagLst xmlns:a="http://schemas.openxmlformats.org/drawingml/2006/main" xmlns:r="http://schemas.openxmlformats.org/officeDocument/2006/relationships" xmlns:p="http://schemas.openxmlformats.org/presentationml/2006/main">
  <p:tag name="TIMING" val="|42"/>
</p:tagLst>
</file>

<file path=ppt/tags/tag8.xml><?xml version="1.0" encoding="utf-8"?>
<p:tagLst xmlns:a="http://schemas.openxmlformats.org/drawingml/2006/main" xmlns:r="http://schemas.openxmlformats.org/officeDocument/2006/relationships" xmlns:p="http://schemas.openxmlformats.org/presentationml/2006/main">
  <p:tag name="TIMING" val="|42"/>
</p:tagLst>
</file>

<file path=ppt/tags/tag9.xml><?xml version="1.0" encoding="utf-8"?>
<p:tagLst xmlns:a="http://schemas.openxmlformats.org/drawingml/2006/main" xmlns:r="http://schemas.openxmlformats.org/officeDocument/2006/relationships" xmlns:p="http://schemas.openxmlformats.org/presentationml/2006/main">
  <p:tag name="TIMING" val="|42"/>
</p:tagLst>
</file>

<file path=ppt/theme/theme1.xml><?xml version="1.0" encoding="utf-8"?>
<a:theme xmlns:a="http://schemas.openxmlformats.org/drawingml/2006/main" name="Office 테마">
  <a:themeElements>
    <a:clrScheme name="Office 테마">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테마">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테마">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맑은 고딕"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28194</TotalTime>
  <Words>1523</Words>
  <Application>Microsoft Office PowerPoint</Application>
  <PresentationFormat>화면 슬라이드 쇼(4:3)</PresentationFormat>
  <Paragraphs>141</Paragraphs>
  <Slides>13</Slides>
  <Notes>13</Notes>
  <HiddenSlides>0</HiddenSlides>
  <MMClips>0</MMClips>
  <ScaleCrop>false</ScaleCrop>
  <HeadingPairs>
    <vt:vector size="6" baseType="variant">
      <vt:variant>
        <vt:lpstr>사용한 글꼴</vt:lpstr>
      </vt:variant>
      <vt:variant>
        <vt:i4>5</vt:i4>
      </vt:variant>
      <vt:variant>
        <vt:lpstr>테마</vt:lpstr>
      </vt:variant>
      <vt:variant>
        <vt:i4>1</vt:i4>
      </vt:variant>
      <vt:variant>
        <vt:lpstr>슬라이드 제목</vt:lpstr>
      </vt:variant>
      <vt:variant>
        <vt:i4>13</vt:i4>
      </vt:variant>
    </vt:vector>
  </HeadingPairs>
  <TitlesOfParts>
    <vt:vector size="19" baseType="lpstr">
      <vt:lpstr>맑은 고딕</vt:lpstr>
      <vt:lpstr>Arial</vt:lpstr>
      <vt:lpstr>Calibri</vt:lpstr>
      <vt:lpstr>Calibri Light</vt:lpstr>
      <vt:lpstr>Wingdings</vt:lpstr>
      <vt:lpstr>Office 테마</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프레젠테이션</dc:title>
  <dc:creator>정서린</dc:creator>
  <cp:lastModifiedBy>서린</cp:lastModifiedBy>
  <cp:revision>1179</cp:revision>
  <dcterms:created xsi:type="dcterms:W3CDTF">2018-06-28T01:02:33Z</dcterms:created>
  <dcterms:modified xsi:type="dcterms:W3CDTF">2024-08-02T04:52:41Z</dcterms:modified>
</cp:coreProperties>
</file>