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4" r:id="rId2"/>
    <p:sldId id="326" r:id="rId3"/>
    <p:sldId id="333" r:id="rId4"/>
    <p:sldId id="329" r:id="rId5"/>
    <p:sldId id="304" r:id="rId6"/>
    <p:sldId id="306" r:id="rId7"/>
    <p:sldId id="334" r:id="rId8"/>
    <p:sldId id="314" r:id="rId9"/>
    <p:sldId id="322" r:id="rId10"/>
    <p:sldId id="310" r:id="rId11"/>
    <p:sldId id="312" r:id="rId12"/>
    <p:sldId id="313" r:id="rId13"/>
    <p:sldId id="315" r:id="rId14"/>
    <p:sldId id="316" r:id="rId15"/>
    <p:sldId id="317" r:id="rId16"/>
    <p:sldId id="318" r:id="rId17"/>
    <p:sldId id="319" r:id="rId18"/>
    <p:sldId id="320" r:id="rId19"/>
    <p:sldId id="330" r:id="rId20"/>
    <p:sldId id="321" r:id="rId21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0762449D-3171-4C70-A450-FE52DDC230CE}">
          <p14:sldIdLst>
            <p14:sldId id="264"/>
          </p14:sldIdLst>
        </p14:section>
        <p14:section name="introduction" id="{82926DA5-7BCC-4FB8-817D-BB6428A8CCA8}">
          <p14:sldIdLst>
            <p14:sldId id="326"/>
            <p14:sldId id="333"/>
            <p14:sldId id="329"/>
          </p14:sldIdLst>
        </p14:section>
        <p14:section name="method" id="{CC5A7904-3BC0-4E1B-8D21-493A32A3C524}">
          <p14:sldIdLst>
            <p14:sldId id="304"/>
          </p14:sldIdLst>
        </p14:section>
        <p14:section name="result" id="{BF313168-CBC5-4FFF-B7FC-2F0FDAFD94A1}">
          <p14:sldIdLst>
            <p14:sldId id="306"/>
            <p14:sldId id="334"/>
            <p14:sldId id="314"/>
            <p14:sldId id="322"/>
            <p14:sldId id="310"/>
          </p14:sldIdLst>
        </p14:section>
        <p14:section name="conclusion" id="{072603CD-87B7-46C6-8BD3-394B4380F361}">
          <p14:sldIdLst>
            <p14:sldId id="312"/>
            <p14:sldId id="313"/>
            <p14:sldId id="315"/>
            <p14:sldId id="316"/>
            <p14:sldId id="317"/>
            <p14:sldId id="318"/>
            <p14:sldId id="319"/>
            <p14:sldId id="320"/>
            <p14:sldId id="330"/>
            <p14:sldId id="32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3D63"/>
    <a:srgbClr val="FFC000"/>
    <a:srgbClr val="9AABBC"/>
    <a:srgbClr val="00537D"/>
    <a:srgbClr val="FFDF7F"/>
    <a:srgbClr val="D9D9D9"/>
    <a:srgbClr val="F6F6F6"/>
    <a:srgbClr val="C00000"/>
    <a:srgbClr val="515151"/>
    <a:srgbClr val="F1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D9A1D3D-38CE-4B97-9D84-EF9CF8CAFEFF}" v="4" dt="2024-10-12T01:39:35.568"/>
    <p1510:client id="{FE1A66BB-D010-4F34-A06B-6FD3045C11E4}" v="33" dt="2024-10-11T02:22:45.8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86" autoAdjust="0"/>
    <p:restoredTop sz="74303" autoAdjust="0"/>
  </p:normalViewPr>
  <p:slideViewPr>
    <p:cSldViewPr snapToGrid="0">
      <p:cViewPr varScale="1">
        <p:scale>
          <a:sx n="82" d="100"/>
          <a:sy n="82" d="100"/>
        </p:scale>
        <p:origin x="172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eonji Yuk" userId="4f8cef09ead4c71c" providerId="LiveId" clId="{9D9A1D3D-38CE-4B97-9D84-EF9CF8CAFEFF}"/>
    <pc:docChg chg="undo custSel delSld modSld modSection">
      <pc:chgData name="Yeonji Yuk" userId="4f8cef09ead4c71c" providerId="LiveId" clId="{9D9A1D3D-38CE-4B97-9D84-EF9CF8CAFEFF}" dt="2024-10-12T01:50:11.109" v="1940" actId="20577"/>
      <pc:docMkLst>
        <pc:docMk/>
      </pc:docMkLst>
      <pc:sldChg chg="modNotesTx">
        <pc:chgData name="Yeonji Yuk" userId="4f8cef09ead4c71c" providerId="LiveId" clId="{9D9A1D3D-38CE-4B97-9D84-EF9CF8CAFEFF}" dt="2024-10-12T01:36:57.743" v="1330" actId="20577"/>
        <pc:sldMkLst>
          <pc:docMk/>
          <pc:sldMk cId="2752451190" sldId="304"/>
        </pc:sldMkLst>
      </pc:sldChg>
      <pc:sldChg chg="modNotesTx">
        <pc:chgData name="Yeonji Yuk" userId="4f8cef09ead4c71c" providerId="LiveId" clId="{9D9A1D3D-38CE-4B97-9D84-EF9CF8CAFEFF}" dt="2024-10-12T01:34:37.071" v="1242" actId="20577"/>
        <pc:sldMkLst>
          <pc:docMk/>
          <pc:sldMk cId="4034025282" sldId="306"/>
        </pc:sldMkLst>
      </pc:sldChg>
      <pc:sldChg chg="modNotesTx">
        <pc:chgData name="Yeonji Yuk" userId="4f8cef09ead4c71c" providerId="LiveId" clId="{9D9A1D3D-38CE-4B97-9D84-EF9CF8CAFEFF}" dt="2024-10-12T01:37:21.380" v="1335" actId="33524"/>
        <pc:sldMkLst>
          <pc:docMk/>
          <pc:sldMk cId="2906746934" sldId="310"/>
        </pc:sldMkLst>
      </pc:sldChg>
      <pc:sldChg chg="modNotesTx">
        <pc:chgData name="Yeonji Yuk" userId="4f8cef09ead4c71c" providerId="LiveId" clId="{9D9A1D3D-38CE-4B97-9D84-EF9CF8CAFEFF}" dt="2024-10-12T01:50:11.109" v="1940" actId="20577"/>
        <pc:sldMkLst>
          <pc:docMk/>
          <pc:sldMk cId="925769337" sldId="312"/>
        </pc:sldMkLst>
      </pc:sldChg>
      <pc:sldChg chg="modNotesTx">
        <pc:chgData name="Yeonji Yuk" userId="4f8cef09ead4c71c" providerId="LiveId" clId="{9D9A1D3D-38CE-4B97-9D84-EF9CF8CAFEFF}" dt="2024-10-12T01:36:47.462" v="1328" actId="20577"/>
        <pc:sldMkLst>
          <pc:docMk/>
          <pc:sldMk cId="129349022" sldId="314"/>
        </pc:sldMkLst>
      </pc:sldChg>
      <pc:sldChg chg="modNotesTx">
        <pc:chgData name="Yeonji Yuk" userId="4f8cef09ead4c71c" providerId="LiveId" clId="{9D9A1D3D-38CE-4B97-9D84-EF9CF8CAFEFF}" dt="2024-10-12T01:36:36.078" v="1325" actId="20577"/>
        <pc:sldMkLst>
          <pc:docMk/>
          <pc:sldMk cId="1914452485" sldId="322"/>
        </pc:sldMkLst>
      </pc:sldChg>
      <pc:sldChg chg="modNotesTx">
        <pc:chgData name="Yeonji Yuk" userId="4f8cef09ead4c71c" providerId="LiveId" clId="{9D9A1D3D-38CE-4B97-9D84-EF9CF8CAFEFF}" dt="2024-10-12T01:14:17.816" v="456" actId="20577"/>
        <pc:sldMkLst>
          <pc:docMk/>
          <pc:sldMk cId="1933070928" sldId="326"/>
        </pc:sldMkLst>
      </pc:sldChg>
      <pc:sldChg chg="del">
        <pc:chgData name="Yeonji Yuk" userId="4f8cef09ead4c71c" providerId="LiveId" clId="{9D9A1D3D-38CE-4B97-9D84-EF9CF8CAFEFF}" dt="2024-10-11T07:35:38.831" v="0" actId="47"/>
        <pc:sldMkLst>
          <pc:docMk/>
          <pc:sldMk cId="2877247504" sldId="327"/>
        </pc:sldMkLst>
      </pc:sldChg>
      <pc:sldChg chg="modNotesTx">
        <pc:chgData name="Yeonji Yuk" userId="4f8cef09ead4c71c" providerId="LiveId" clId="{9D9A1D3D-38CE-4B97-9D84-EF9CF8CAFEFF}" dt="2024-10-12T01:34:05.967" v="1220" actId="20577"/>
        <pc:sldMkLst>
          <pc:docMk/>
          <pc:sldMk cId="2823412765" sldId="329"/>
        </pc:sldMkLst>
      </pc:sldChg>
      <pc:sldChg chg="del">
        <pc:chgData name="Yeonji Yuk" userId="4f8cef09ead4c71c" providerId="LiveId" clId="{9D9A1D3D-38CE-4B97-9D84-EF9CF8CAFEFF}" dt="2024-10-11T07:35:39.798" v="1" actId="47"/>
        <pc:sldMkLst>
          <pc:docMk/>
          <pc:sldMk cId="4086787107" sldId="331"/>
        </pc:sldMkLst>
      </pc:sldChg>
      <pc:sldChg chg="modNotesTx">
        <pc:chgData name="Yeonji Yuk" userId="4f8cef09ead4c71c" providerId="LiveId" clId="{9D9A1D3D-38CE-4B97-9D84-EF9CF8CAFEFF}" dt="2024-10-12T01:48:49.941" v="1646"/>
        <pc:sldMkLst>
          <pc:docMk/>
          <pc:sldMk cId="1491253522" sldId="333"/>
        </pc:sldMkLst>
      </pc:sldChg>
      <pc:sldChg chg="modNotesTx">
        <pc:chgData name="Yeonji Yuk" userId="4f8cef09ead4c71c" providerId="LiveId" clId="{9D9A1D3D-38CE-4B97-9D84-EF9CF8CAFEFF}" dt="2024-10-12T01:34:52.502" v="1244" actId="20577"/>
        <pc:sldMkLst>
          <pc:docMk/>
          <pc:sldMk cId="1848602309" sldId="334"/>
        </pc:sldMkLst>
      </pc:sldChg>
    </pc:docChg>
  </pc:docChgLst>
  <pc:docChgLst>
    <pc:chgData name="Yeonji Yuk" userId="4f8cef09ead4c71c" providerId="LiveId" clId="{FE1A66BB-D010-4F34-A06B-6FD3045C11E4}"/>
    <pc:docChg chg="undo custSel modSld">
      <pc:chgData name="Yeonji Yuk" userId="4f8cef09ead4c71c" providerId="LiveId" clId="{FE1A66BB-D010-4F34-A06B-6FD3045C11E4}" dt="2024-10-11T02:23:00.292" v="215"/>
      <pc:docMkLst>
        <pc:docMk/>
      </pc:docMkLst>
      <pc:sldChg chg="modSp mod modNotesTx">
        <pc:chgData name="Yeonji Yuk" userId="4f8cef09ead4c71c" providerId="LiveId" clId="{FE1A66BB-D010-4F34-A06B-6FD3045C11E4}" dt="2024-10-11T01:48:46.002" v="28" actId="20577"/>
        <pc:sldMkLst>
          <pc:docMk/>
          <pc:sldMk cId="519920900" sldId="264"/>
        </pc:sldMkLst>
        <pc:spChg chg="mod">
          <ac:chgData name="Yeonji Yuk" userId="4f8cef09ead4c71c" providerId="LiveId" clId="{FE1A66BB-D010-4F34-A06B-6FD3045C11E4}" dt="2024-10-11T01:48:46.002" v="28" actId="20577"/>
          <ac:spMkLst>
            <pc:docMk/>
            <pc:sldMk cId="519920900" sldId="264"/>
            <ac:spMk id="3" creationId="{85CF0676-1C52-993A-3F3B-3571C0431573}"/>
          </ac:spMkLst>
        </pc:spChg>
      </pc:sldChg>
      <pc:sldChg chg="modSp mod modNotesTx">
        <pc:chgData name="Yeonji Yuk" userId="4f8cef09ead4c71c" providerId="LiveId" clId="{FE1A66BB-D010-4F34-A06B-6FD3045C11E4}" dt="2024-10-11T00:52:26.426" v="22" actId="20577"/>
        <pc:sldMkLst>
          <pc:docMk/>
          <pc:sldMk cId="2752451190" sldId="304"/>
        </pc:sldMkLst>
        <pc:spChg chg="mod">
          <ac:chgData name="Yeonji Yuk" userId="4f8cef09ead4c71c" providerId="LiveId" clId="{FE1A66BB-D010-4F34-A06B-6FD3045C11E4}" dt="2024-10-10T14:50:13.663" v="5" actId="20577"/>
          <ac:spMkLst>
            <pc:docMk/>
            <pc:sldMk cId="2752451190" sldId="304"/>
            <ac:spMk id="106" creationId="{96A9A96A-CE88-CDC6-0812-56C06ACDAE12}"/>
          </ac:spMkLst>
        </pc:spChg>
        <pc:spChg chg="mod">
          <ac:chgData name="Yeonji Yuk" userId="4f8cef09ead4c71c" providerId="LiveId" clId="{FE1A66BB-D010-4F34-A06B-6FD3045C11E4}" dt="2024-10-10T14:50:10.662" v="3" actId="20577"/>
          <ac:spMkLst>
            <pc:docMk/>
            <pc:sldMk cId="2752451190" sldId="304"/>
            <ac:spMk id="108" creationId="{99D260D2-818F-649F-D483-9410F6C92044}"/>
          </ac:spMkLst>
        </pc:spChg>
      </pc:sldChg>
      <pc:sldChg chg="modSp mod modNotesTx">
        <pc:chgData name="Yeonji Yuk" userId="4f8cef09ead4c71c" providerId="LiveId" clId="{FE1A66BB-D010-4F34-A06B-6FD3045C11E4}" dt="2024-10-11T02:15:27.707" v="149"/>
        <pc:sldMkLst>
          <pc:docMk/>
          <pc:sldMk cId="4034025282" sldId="306"/>
        </pc:sldMkLst>
        <pc:spChg chg="mod">
          <ac:chgData name="Yeonji Yuk" userId="4f8cef09ead4c71c" providerId="LiveId" clId="{FE1A66BB-D010-4F34-A06B-6FD3045C11E4}" dt="2024-10-11T02:09:40.842" v="33" actId="20577"/>
          <ac:spMkLst>
            <pc:docMk/>
            <pc:sldMk cId="4034025282" sldId="306"/>
            <ac:spMk id="4" creationId="{30C8212C-1386-8E8B-B41D-31994BF7B357}"/>
          </ac:spMkLst>
        </pc:spChg>
        <pc:spChg chg="mod">
          <ac:chgData name="Yeonji Yuk" userId="4f8cef09ead4c71c" providerId="LiveId" clId="{FE1A66BB-D010-4F34-A06B-6FD3045C11E4}" dt="2024-10-11T02:15:27.707" v="149"/>
          <ac:spMkLst>
            <pc:docMk/>
            <pc:sldMk cId="4034025282" sldId="306"/>
            <ac:spMk id="14" creationId="{CD393E5F-A781-BFF0-75BF-F2167A932624}"/>
          </ac:spMkLst>
        </pc:spChg>
      </pc:sldChg>
      <pc:sldChg chg="addSp modSp mod modNotesTx">
        <pc:chgData name="Yeonji Yuk" userId="4f8cef09ead4c71c" providerId="LiveId" clId="{FE1A66BB-D010-4F34-A06B-6FD3045C11E4}" dt="2024-10-11T02:23:00.292" v="215"/>
        <pc:sldMkLst>
          <pc:docMk/>
          <pc:sldMk cId="2906746934" sldId="310"/>
        </pc:sldMkLst>
        <pc:spChg chg="mod">
          <ac:chgData name="Yeonji Yuk" userId="4f8cef09ead4c71c" providerId="LiveId" clId="{FE1A66BB-D010-4F34-A06B-6FD3045C11E4}" dt="2024-10-11T02:23:00.292" v="215"/>
          <ac:spMkLst>
            <pc:docMk/>
            <pc:sldMk cId="2906746934" sldId="310"/>
            <ac:spMk id="5" creationId="{0BB950FF-BD3B-ADB3-3825-59C1D3220DD9}"/>
          </ac:spMkLst>
        </pc:spChg>
        <pc:spChg chg="add mod">
          <ac:chgData name="Yeonji Yuk" userId="4f8cef09ead4c71c" providerId="LiveId" clId="{FE1A66BB-D010-4F34-A06B-6FD3045C11E4}" dt="2024-10-11T02:14:03.320" v="131" actId="1035"/>
          <ac:spMkLst>
            <pc:docMk/>
            <pc:sldMk cId="2906746934" sldId="310"/>
            <ac:spMk id="12" creationId="{1F580E0D-4684-B6E6-16D4-946DE8020A95}"/>
          </ac:spMkLst>
        </pc:spChg>
        <pc:spChg chg="mod">
          <ac:chgData name="Yeonji Yuk" userId="4f8cef09ead4c71c" providerId="LiveId" clId="{FE1A66BB-D010-4F34-A06B-6FD3045C11E4}" dt="2024-10-11T02:14:42.152" v="135" actId="1076"/>
          <ac:spMkLst>
            <pc:docMk/>
            <pc:sldMk cId="2906746934" sldId="310"/>
            <ac:spMk id="13" creationId="{81E6D32D-C350-A29F-66B8-12B5C3469791}"/>
          </ac:spMkLst>
        </pc:spChg>
        <pc:spChg chg="add mod">
          <ac:chgData name="Yeonji Yuk" userId="4f8cef09ead4c71c" providerId="LiveId" clId="{FE1A66BB-D010-4F34-A06B-6FD3045C11E4}" dt="2024-10-11T02:14:03.320" v="131" actId="1035"/>
          <ac:spMkLst>
            <pc:docMk/>
            <pc:sldMk cId="2906746934" sldId="310"/>
            <ac:spMk id="16" creationId="{503F995A-1A34-51C8-1F29-31C7DAF248DE}"/>
          </ac:spMkLst>
        </pc:spChg>
        <pc:grpChg chg="mod">
          <ac:chgData name="Yeonji Yuk" userId="4f8cef09ead4c71c" providerId="LiveId" clId="{FE1A66BB-D010-4F34-A06B-6FD3045C11E4}" dt="2024-10-11T02:14:03.320" v="131" actId="1035"/>
          <ac:grpSpMkLst>
            <pc:docMk/>
            <pc:sldMk cId="2906746934" sldId="310"/>
            <ac:grpSpMk id="15" creationId="{E9D95BEB-CBB6-62A4-5678-79CF3C970A71}"/>
          </ac:grpSpMkLst>
        </pc:grpChg>
        <pc:graphicFrameChg chg="mod">
          <ac:chgData name="Yeonji Yuk" userId="4f8cef09ead4c71c" providerId="LiveId" clId="{FE1A66BB-D010-4F34-A06B-6FD3045C11E4}" dt="2024-10-11T02:22:45.828" v="208"/>
          <ac:graphicFrameMkLst>
            <pc:docMk/>
            <pc:sldMk cId="2906746934" sldId="310"/>
            <ac:graphicFrameMk id="2" creationId="{13B42060-BF33-A442-CBC5-9C69058125B6}"/>
          </ac:graphicFrameMkLst>
        </pc:graphicFrameChg>
        <pc:graphicFrameChg chg="mod modGraphic">
          <ac:chgData name="Yeonji Yuk" userId="4f8cef09ead4c71c" providerId="LiveId" clId="{FE1A66BB-D010-4F34-A06B-6FD3045C11E4}" dt="2024-10-11T02:14:59.445" v="143"/>
          <ac:graphicFrameMkLst>
            <pc:docMk/>
            <pc:sldMk cId="2906746934" sldId="310"/>
            <ac:graphicFrameMk id="9" creationId="{A2A32A8B-FFB2-9727-11E9-6291A7BBAEE8}"/>
          </ac:graphicFrameMkLst>
        </pc:graphicFrameChg>
      </pc:sldChg>
      <pc:sldChg chg="modSp mod">
        <pc:chgData name="Yeonji Yuk" userId="4f8cef09ead4c71c" providerId="LiveId" clId="{FE1A66BB-D010-4F34-A06B-6FD3045C11E4}" dt="2024-10-11T02:11:57.377" v="72" actId="207"/>
        <pc:sldMkLst>
          <pc:docMk/>
          <pc:sldMk cId="925769337" sldId="312"/>
        </pc:sldMkLst>
        <pc:spChg chg="mod">
          <ac:chgData name="Yeonji Yuk" userId="4f8cef09ead4c71c" providerId="LiveId" clId="{FE1A66BB-D010-4F34-A06B-6FD3045C11E4}" dt="2024-10-11T02:11:57.377" v="72" actId="207"/>
          <ac:spMkLst>
            <pc:docMk/>
            <pc:sldMk cId="925769337" sldId="312"/>
            <ac:spMk id="4" creationId="{F4346A35-1B93-7E20-8704-03009CF1206F}"/>
          </ac:spMkLst>
        </pc:spChg>
      </pc:sldChg>
      <pc:sldChg chg="modSp mod modNotesTx">
        <pc:chgData name="Yeonji Yuk" userId="4f8cef09ead4c71c" providerId="LiveId" clId="{FE1A66BB-D010-4F34-A06B-6FD3045C11E4}" dt="2024-10-11T02:16:26.559" v="170" actId="20577"/>
        <pc:sldMkLst>
          <pc:docMk/>
          <pc:sldMk cId="129349022" sldId="314"/>
        </pc:sldMkLst>
        <pc:spChg chg="mod">
          <ac:chgData name="Yeonji Yuk" userId="4f8cef09ead4c71c" providerId="LiveId" clId="{FE1A66BB-D010-4F34-A06B-6FD3045C11E4}" dt="2024-10-11T02:16:26.559" v="170" actId="20577"/>
          <ac:spMkLst>
            <pc:docMk/>
            <pc:sldMk cId="129349022" sldId="314"/>
            <ac:spMk id="4" creationId="{E87C16E6-317F-D2EE-FE0D-B85B5E775790}"/>
          </ac:spMkLst>
        </pc:spChg>
        <pc:spChg chg="mod">
          <ac:chgData name="Yeonji Yuk" userId="4f8cef09ead4c71c" providerId="LiveId" clId="{FE1A66BB-D010-4F34-A06B-6FD3045C11E4}" dt="2024-10-11T02:16:08.573" v="164"/>
          <ac:spMkLst>
            <pc:docMk/>
            <pc:sldMk cId="129349022" sldId="314"/>
            <ac:spMk id="6" creationId="{894C40FB-70D2-EB8A-86AF-77AE91E3CB87}"/>
          </ac:spMkLst>
        </pc:spChg>
      </pc:sldChg>
      <pc:sldChg chg="modSp mod modNotesTx">
        <pc:chgData name="Yeonji Yuk" userId="4f8cef09ead4c71c" providerId="LiveId" clId="{FE1A66BB-D010-4F34-A06B-6FD3045C11E4}" dt="2024-10-11T02:15:08.257" v="145"/>
        <pc:sldMkLst>
          <pc:docMk/>
          <pc:sldMk cId="1914452485" sldId="322"/>
        </pc:sldMkLst>
        <pc:spChg chg="mod">
          <ac:chgData name="Yeonji Yuk" userId="4f8cef09ead4c71c" providerId="LiveId" clId="{FE1A66BB-D010-4F34-A06B-6FD3045C11E4}" dt="2024-10-11T02:15:08.257" v="145"/>
          <ac:spMkLst>
            <pc:docMk/>
            <pc:sldMk cId="1914452485" sldId="322"/>
            <ac:spMk id="5" creationId="{C92671B0-E803-4307-8497-AE92CD37A0F2}"/>
          </ac:spMkLst>
        </pc:spChg>
      </pc:sldChg>
      <pc:sldChg chg="modNotesTx">
        <pc:chgData name="Yeonji Yuk" userId="4f8cef09ead4c71c" providerId="LiveId" clId="{FE1A66BB-D010-4F34-A06B-6FD3045C11E4}" dt="2024-10-11T00:52:18.956" v="19" actId="20577"/>
        <pc:sldMkLst>
          <pc:docMk/>
          <pc:sldMk cId="1933070928" sldId="326"/>
        </pc:sldMkLst>
      </pc:sldChg>
      <pc:sldChg chg="modSp mod modNotesTx">
        <pc:chgData name="Yeonji Yuk" userId="4f8cef09ead4c71c" providerId="LiveId" clId="{FE1A66BB-D010-4F34-A06B-6FD3045C11E4}" dt="2024-10-11T02:16:46.143" v="172" actId="1076"/>
        <pc:sldMkLst>
          <pc:docMk/>
          <pc:sldMk cId="2823412765" sldId="329"/>
        </pc:sldMkLst>
        <pc:spChg chg="mod">
          <ac:chgData name="Yeonji Yuk" userId="4f8cef09ead4c71c" providerId="LiveId" clId="{FE1A66BB-D010-4F34-A06B-6FD3045C11E4}" dt="2024-10-11T02:16:46.143" v="172" actId="1076"/>
          <ac:spMkLst>
            <pc:docMk/>
            <pc:sldMk cId="2823412765" sldId="329"/>
            <ac:spMk id="6" creationId="{7587D373-7AFE-BDAA-9FF5-51CFA94690C0}"/>
          </ac:spMkLst>
        </pc:spChg>
      </pc:sldChg>
      <pc:sldChg chg="modNotesTx">
        <pc:chgData name="Yeonji Yuk" userId="4f8cef09ead4c71c" providerId="LiveId" clId="{FE1A66BB-D010-4F34-A06B-6FD3045C11E4}" dt="2024-10-11T00:52:21.436" v="20" actId="20577"/>
        <pc:sldMkLst>
          <pc:docMk/>
          <pc:sldMk cId="1491253522" sldId="333"/>
        </pc:sldMkLst>
      </pc:sldChg>
      <pc:sldChg chg="addSp delSp modSp mod modNotesTx">
        <pc:chgData name="Yeonji Yuk" userId="4f8cef09ead4c71c" providerId="LiveId" clId="{FE1A66BB-D010-4F34-A06B-6FD3045C11E4}" dt="2024-10-11T02:21:40.168" v="206" actId="164"/>
        <pc:sldMkLst>
          <pc:docMk/>
          <pc:sldMk cId="1848602309" sldId="334"/>
        </pc:sldMkLst>
        <pc:spChg chg="mod ord topLvl">
          <ac:chgData name="Yeonji Yuk" userId="4f8cef09ead4c71c" providerId="LiveId" clId="{FE1A66BB-D010-4F34-A06B-6FD3045C11E4}" dt="2024-10-11T02:21:40.168" v="206" actId="164"/>
          <ac:spMkLst>
            <pc:docMk/>
            <pc:sldMk cId="1848602309" sldId="334"/>
            <ac:spMk id="4" creationId="{831D0AE5-91B6-C776-A961-75C374F7CB26}"/>
          </ac:spMkLst>
        </pc:spChg>
        <pc:spChg chg="mod ord topLvl">
          <ac:chgData name="Yeonji Yuk" userId="4f8cef09ead4c71c" providerId="LiveId" clId="{FE1A66BB-D010-4F34-A06B-6FD3045C11E4}" dt="2024-10-11T02:21:40.168" v="206" actId="164"/>
          <ac:spMkLst>
            <pc:docMk/>
            <pc:sldMk cId="1848602309" sldId="334"/>
            <ac:spMk id="8" creationId="{E9891C23-405D-2E55-A742-DE5262938FA6}"/>
          </ac:spMkLst>
        </pc:spChg>
        <pc:spChg chg="mod">
          <ac:chgData name="Yeonji Yuk" userId="4f8cef09ead4c71c" providerId="LiveId" clId="{FE1A66BB-D010-4F34-A06B-6FD3045C11E4}" dt="2024-10-11T02:15:54.484" v="160"/>
          <ac:spMkLst>
            <pc:docMk/>
            <pc:sldMk cId="1848602309" sldId="334"/>
            <ac:spMk id="21" creationId="{79FC5AA5-78DA-D6A8-3C92-16CC4FFD81B6}"/>
          </ac:spMkLst>
        </pc:spChg>
        <pc:grpChg chg="add del">
          <ac:chgData name="Yeonji Yuk" userId="4f8cef09ead4c71c" providerId="LiveId" clId="{FE1A66BB-D010-4F34-A06B-6FD3045C11E4}" dt="2024-10-11T02:21:07.876" v="196" actId="165"/>
          <ac:grpSpMkLst>
            <pc:docMk/>
            <pc:sldMk cId="1848602309" sldId="334"/>
            <ac:grpSpMk id="10" creationId="{5B4F829C-1178-FF86-6A64-F05132A6C4AE}"/>
          </ac:grpSpMkLst>
        </pc:grpChg>
        <pc:grpChg chg="add mod">
          <ac:chgData name="Yeonji Yuk" userId="4f8cef09ead4c71c" providerId="LiveId" clId="{FE1A66BB-D010-4F34-A06B-6FD3045C11E4}" dt="2024-10-11T02:21:40.168" v="206" actId="164"/>
          <ac:grpSpMkLst>
            <pc:docMk/>
            <pc:sldMk cId="1848602309" sldId="334"/>
            <ac:grpSpMk id="13" creationId="{EAA86CF1-2EA1-FD42-3077-826444897302}"/>
          </ac:grpSpMkLst>
        </pc:grpChg>
        <pc:graphicFrameChg chg="add mod">
          <ac:chgData name="Yeonji Yuk" userId="4f8cef09ead4c71c" providerId="LiveId" clId="{FE1A66BB-D010-4F34-A06B-6FD3045C11E4}" dt="2024-10-11T02:21:40.168" v="206" actId="164"/>
          <ac:graphicFrameMkLst>
            <pc:docMk/>
            <pc:sldMk cId="1848602309" sldId="334"/>
            <ac:graphicFrameMk id="2" creationId="{4BCA94AD-FAFA-E9C8-E9B3-AE4F3F7FA145}"/>
          </ac:graphicFrameMkLst>
        </pc:graphicFrameChg>
        <pc:graphicFrameChg chg="mod">
          <ac:chgData name="Yeonji Yuk" userId="4f8cef09ead4c71c" providerId="LiveId" clId="{FE1A66BB-D010-4F34-A06B-6FD3045C11E4}" dt="2024-10-11T02:17:36.925" v="174"/>
          <ac:graphicFrameMkLst>
            <pc:docMk/>
            <pc:sldMk cId="1848602309" sldId="334"/>
            <ac:graphicFrameMk id="16" creationId="{1B1E213A-25C7-ABD8-B51A-25E6D8BC1FF3}"/>
          </ac:graphicFrameMkLst>
        </pc:graphicFrameChg>
        <pc:graphicFrameChg chg="del mod">
          <ac:chgData name="Yeonji Yuk" userId="4f8cef09ead4c71c" providerId="LiveId" clId="{FE1A66BB-D010-4F34-A06B-6FD3045C11E4}" dt="2024-10-11T02:20:51.065" v="194" actId="478"/>
          <ac:graphicFrameMkLst>
            <pc:docMk/>
            <pc:sldMk cId="1848602309" sldId="334"/>
            <ac:graphicFrameMk id="18" creationId="{E6FB5F0A-F4EA-A932-044C-BAF63C2E3740}"/>
          </ac:graphicFrameMkLst>
        </pc:graphicFrameChg>
        <pc:graphicFrameChg chg="mod">
          <ac:chgData name="Yeonji Yuk" userId="4f8cef09ead4c71c" providerId="LiveId" clId="{FE1A66BB-D010-4F34-A06B-6FD3045C11E4}" dt="2024-10-11T02:18:32.553" v="176"/>
          <ac:graphicFrameMkLst>
            <pc:docMk/>
            <pc:sldMk cId="1848602309" sldId="334"/>
            <ac:graphicFrameMk id="25" creationId="{BB86AB36-CC30-3C78-2488-C0F777B5883F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E5C7DC-7B33-4CDD-913A-17322B389B88}" type="datetimeFigureOut">
              <a:rPr lang="ko-KR" altLang="en-US" smtClean="0"/>
              <a:t>2024-10-12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DDD9C6-545C-42DB-AF5C-4E059D4B091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94768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E84DC-EC42-4385-AB84-63E8532744A6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576856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To prove the role of the photosensitizer, we analyzed the mechanism via PL and TRPL.</a:t>
            </a:r>
          </a:p>
          <a:p>
            <a:r>
              <a:rPr lang="en-US" altLang="ko-KR" dirty="0"/>
              <a:t>PL intensity decrease after exposure to NO2 gas compared to pristine perovskite. It indicates that electron have transferred from CsPbBr3 to SnO2.</a:t>
            </a:r>
          </a:p>
          <a:p>
            <a:r>
              <a:rPr lang="en-US" altLang="ko-KR" dirty="0"/>
              <a:t>Furthermore, TRPL data revealed distinct trend in tau 3 which is longer decay time when NO2 exposed.</a:t>
            </a:r>
          </a:p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DDD9C6-545C-42DB-AF5C-4E059D4B091C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258984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altLang="ko-KR" dirty="0"/>
              <a:t>It</a:t>
            </a:r>
            <a:r>
              <a:rPr lang="ko-KR" altLang="en-US" dirty="0"/>
              <a:t> </a:t>
            </a:r>
            <a:r>
              <a:rPr lang="en-US" altLang="ko-KR" dirty="0"/>
              <a:t>can be operated at room temperature </a:t>
            </a:r>
            <a:r>
              <a:rPr lang="en-US" altLang="ko-KR" dirty="0" err="1"/>
              <a:t>undere</a:t>
            </a:r>
            <a:r>
              <a:rPr lang="en-US" altLang="ko-KR" dirty="0"/>
              <a:t> green light and exhibited fast recovery and high response compare to pristine SnO2.</a:t>
            </a:r>
          </a:p>
          <a:p>
            <a:r>
              <a:rPr lang="en-US" altLang="ko-KR" dirty="0"/>
              <a:t>Also the </a:t>
            </a:r>
            <a:r>
              <a:rPr lang="en-US" altLang="ko-KR" dirty="0" err="1"/>
              <a:t>phososensitizer</a:t>
            </a:r>
            <a:r>
              <a:rPr lang="en-US" altLang="ko-KR" dirty="0"/>
              <a:t> mechanism is demonstrate via PL intensity </a:t>
            </a:r>
            <a:r>
              <a:rPr lang="en-US" altLang="ko-KR"/>
              <a:t>and TRPL.</a:t>
            </a: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DDD9C6-545C-42DB-AF5C-4E059D4B091C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84139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There are a lot of various gases in our environment.</a:t>
            </a:r>
          </a:p>
          <a:p>
            <a:r>
              <a:rPr lang="en-US" altLang="ko-KR" dirty="0"/>
              <a:t>The detection of toxic, harmful and volatile gases cannot be separated form gas sensor.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It is used to monitor  food spoilage, health care and air pollution.</a:t>
            </a:r>
          </a:p>
          <a:p>
            <a:r>
              <a:rPr lang="en-US" altLang="ko-KR" dirty="0"/>
              <a:t>So, the demand is increasing.</a:t>
            </a:r>
          </a:p>
          <a:p>
            <a:r>
              <a:rPr lang="en-US" altLang="ko-KR" dirty="0" err="1"/>
              <a:t>Chemiresistive</a:t>
            </a:r>
            <a:r>
              <a:rPr lang="en-US" altLang="ko-KR" dirty="0"/>
              <a:t> type gas sensor uses mostly metal oxide as sensing layer because of cost and stability.</a:t>
            </a:r>
          </a:p>
          <a:p>
            <a:r>
              <a:rPr lang="en-US" altLang="ko-KR" dirty="0"/>
              <a:t>However, operating high temperature is essential to enhance the sensitivity of gas sensor, so heater  must be required.</a:t>
            </a:r>
          </a:p>
          <a:p>
            <a:r>
              <a:rPr lang="en-US" altLang="ko-KR" dirty="0"/>
              <a:t>It cause high power consumption and poor device lifetime, so it’s important to develop room temperature gas sensors.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E84DC-EC42-4385-AB84-63E8532744A6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330425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Light activation have attracted attention as alternative energy to heater.</a:t>
            </a:r>
          </a:p>
          <a:p>
            <a:r>
              <a:rPr lang="en-US" altLang="ko-KR" dirty="0"/>
              <a:t>Many researcher has studied the decoration of metal oxide surface with noble metal under ultraviolet.</a:t>
            </a:r>
          </a:p>
          <a:p>
            <a:r>
              <a:rPr lang="en-US" altLang="ko-KR" dirty="0"/>
              <a:t>But UV requires high power consumption and is harmful to human health. Also, noble metal has cost issue.</a:t>
            </a:r>
          </a:p>
          <a:p>
            <a:endParaRPr lang="en-US" altLang="ko-KR" dirty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Therefore, we need to find new non noble metal material that can be operate under long wave lengths.</a:t>
            </a:r>
          </a:p>
          <a:p>
            <a:r>
              <a:rPr lang="en-US" altLang="ko-KR" dirty="0"/>
              <a:t>we focused on perovskite material as non noble metal photosensitizer under visible light.</a:t>
            </a:r>
          </a:p>
          <a:p>
            <a:r>
              <a:rPr lang="en-US" altLang="ko-KR" dirty="0"/>
              <a:t>It has advantage of tunable narrow bandgap , excellent photoactive properties and easy synthesis.</a:t>
            </a:r>
          </a:p>
          <a:p>
            <a:r>
              <a:rPr lang="en-US" altLang="ko-KR" dirty="0"/>
              <a:t>Encapsulation engineering is an effective strategy to prevent perovskite degradation in humid environments.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E84DC-EC42-4385-AB84-63E8532744A6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62062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Based on previous slide, the strategies is established as follow.</a:t>
            </a:r>
          </a:p>
          <a:p>
            <a:endParaRPr lang="en-US" altLang="ko-KR" dirty="0"/>
          </a:p>
          <a:p>
            <a:r>
              <a:rPr lang="en-US" altLang="ko-KR" dirty="0"/>
              <a:t>The first strategy is to maximizing surface area via </a:t>
            </a:r>
            <a:r>
              <a:rPr lang="en-US" altLang="ko-KR" dirty="0" err="1"/>
              <a:t>glaning</a:t>
            </a:r>
            <a:r>
              <a:rPr lang="en-US" altLang="ko-KR" dirty="0"/>
              <a:t> angle deposition. It can be fabricated well aligned porous nanostructure.</a:t>
            </a:r>
          </a:p>
          <a:p>
            <a:r>
              <a:rPr lang="en-US" altLang="ko-KR" dirty="0"/>
              <a:t>And we selected SnO2 which is easily adsorbed by oxygen due to dual valency with Sn oxidation state.</a:t>
            </a:r>
          </a:p>
          <a:p>
            <a:endParaRPr lang="en-US" altLang="ko-KR" dirty="0"/>
          </a:p>
          <a:p>
            <a:r>
              <a:rPr lang="en-US" altLang="ko-KR" dirty="0"/>
              <a:t>The second strategy is to </a:t>
            </a:r>
            <a:r>
              <a:rPr lang="en-US" altLang="ko-KR" dirty="0" err="1"/>
              <a:t>decoreated</a:t>
            </a:r>
            <a:r>
              <a:rPr lang="en-US" altLang="ko-KR" dirty="0"/>
              <a:t> MHP as </a:t>
            </a:r>
            <a:r>
              <a:rPr lang="en-US" altLang="ko-KR" dirty="0" err="1"/>
              <a:t>photosensitzer</a:t>
            </a:r>
            <a:r>
              <a:rPr lang="en-US" altLang="ko-KR" dirty="0"/>
              <a:t>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It increase electron density under green light due to narrow bandgap and electron-hole pair generation.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Also, cesium lead bromide is consisted of  inorganic halide material. It is more stable than other MHP.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And encapsulating SiO2 shell also improves stability under humidity condition.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E84DC-EC42-4385-AB84-63E8532744A6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325712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we synthesized and analysis the sensing layer using the following process.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DDD9C6-545C-42DB-AF5C-4E059D4B091C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358944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TEM and SEM images confirmed the successful synthesis of Vertically align SnO2 nanorod array and CsPbBr3</a:t>
            </a:r>
            <a:r>
              <a:rPr lang="ko-KR" altLang="en-US" dirty="0"/>
              <a:t> </a:t>
            </a:r>
            <a:r>
              <a:rPr lang="en-US" altLang="ko-KR" dirty="0"/>
              <a:t>encapsulated in SiO2.</a:t>
            </a:r>
          </a:p>
          <a:p>
            <a:r>
              <a:rPr lang="en-US" altLang="ko-KR" dirty="0"/>
              <a:t>Also, right image reveals that Photosensitizer is decorated on SnO2 nanorod without collapse of the structure.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DDD9C6-545C-42DB-AF5C-4E059D4B091C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441371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When PQD decorated on SnO2, it show same crystallinity and optical property compared to pristine. </a:t>
            </a:r>
          </a:p>
          <a:p>
            <a:r>
              <a:rPr lang="en-US" altLang="ko-KR" dirty="0"/>
              <a:t>it demonstrate that the phase or wavelength has not change.</a:t>
            </a:r>
          </a:p>
          <a:p>
            <a:r>
              <a:rPr lang="en-US" altLang="ko-KR" dirty="0"/>
              <a:t>And the band gap is red shift from pristine tin oxide, it reveal that </a:t>
            </a:r>
            <a:r>
              <a:rPr lang="de-DE" altLang="ko-KR" dirty="0"/>
              <a:t>it</a:t>
            </a:r>
            <a:r>
              <a:rPr lang="ko-KR" altLang="en-US" dirty="0"/>
              <a:t> </a:t>
            </a:r>
            <a:r>
              <a:rPr lang="en-US" altLang="ko-KR" dirty="0"/>
              <a:t>can be possible to absorbed green light.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DDD9C6-545C-42DB-AF5C-4E059D4B091C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570177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And then,  we analysis gas sensing property under dark and 505nm wavelength as green light.</a:t>
            </a:r>
          </a:p>
          <a:p>
            <a:r>
              <a:rPr lang="en-US" altLang="ko-KR" dirty="0"/>
              <a:t>Both are shown n-type oxide semiconductor mechanism.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dirty="0">
                <a:solidFill>
                  <a:srgbClr val="143D6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presence of SiO</a:t>
            </a:r>
            <a:r>
              <a:rPr lang="en-US" altLang="ko-KR" sz="1200" b="0" baseline="-25000" dirty="0">
                <a:solidFill>
                  <a:srgbClr val="143D6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altLang="ko-KR" sz="1200" b="0" dirty="0">
                <a:solidFill>
                  <a:srgbClr val="143D6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@CsPbBr</a:t>
            </a:r>
            <a:r>
              <a:rPr lang="en-US" altLang="ko-KR" sz="1200" b="0" baseline="-25000" dirty="0">
                <a:solidFill>
                  <a:srgbClr val="143D6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 </a:t>
            </a:r>
            <a:r>
              <a:rPr lang="en-US" altLang="ko-KR" sz="1200" b="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doesn’t affect response and recovery time </a:t>
            </a:r>
            <a:r>
              <a:rPr lang="en-US" altLang="ko-KR" sz="1200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under dark.</a:t>
            </a:r>
            <a:endParaRPr lang="en-US" altLang="ko-KR" b="0" dirty="0"/>
          </a:p>
          <a:p>
            <a:r>
              <a:rPr lang="en-US" altLang="ko-KR" dirty="0"/>
              <a:t>On the other hand, when green light source is irradiated, sensitivity and recovery/response time is improved.</a:t>
            </a:r>
          </a:p>
          <a:p>
            <a:endParaRPr lang="en-US" altLang="ko-KR" dirty="0"/>
          </a:p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DDD9C6-545C-42DB-AF5C-4E059D4B091C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894991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 shows excellent NO2 selectivity compared to other reference gases.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Finally, it exhibit stable performance 3 cycle and 3 days through reproducibility and long stability test.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DDD9C6-545C-42DB-AF5C-4E059D4B091C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5694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CC9E2F4-E3A7-8F1A-0D4A-4FFF7B5306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C7E756A4-7BD5-EA04-8BCB-DADF5EB911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C7E1C4B-E84B-34F9-F8EC-7F50CB228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F72B6-C544-49C1-922B-1733D1BDEC9E}" type="datetimeFigureOut">
              <a:rPr lang="ko-KR" altLang="en-US" smtClean="0"/>
              <a:t>2024-10-12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2B6C1E1-5E93-6770-1E40-2A83AD7AB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A9CAC37-CCBD-5C7C-EF47-A1C99498C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EAD0B-9EAE-4496-BA40-31AA5B8C01C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63016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F0E0326-C6E6-364A-F96B-BBA46DF0C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092E6658-0E93-70B9-16E9-67AFA6CB21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76C5014-6400-2252-BB0C-03946E8AB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F72B6-C544-49C1-922B-1733D1BDEC9E}" type="datetimeFigureOut">
              <a:rPr lang="ko-KR" altLang="en-US" smtClean="0"/>
              <a:t>2024-10-12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749A75C-4F12-9E34-0F12-44B80A9AA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26C9DD5-7DAA-A981-69F8-EC783C7F6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EAD0B-9EAE-4496-BA40-31AA5B8C01C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937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5AFC8BEE-F53D-F2A1-E56E-A436597211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96D3F1B0-C08A-28D4-3282-5A50B61C88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3FAF221-B453-5E43-C1DB-990F578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F72B6-C544-49C1-922B-1733D1BDEC9E}" type="datetimeFigureOut">
              <a:rPr lang="ko-KR" altLang="en-US" smtClean="0"/>
              <a:t>2024-10-12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8AEC9F1-FFCA-59AB-7175-4DA50EF5A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37F3C4-9DA8-2174-4DB1-752E993B3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EAD0B-9EAE-4496-BA40-31AA5B8C01C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934875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지스트 전경(2021. 8.) 게시글의 1 번째 이미지">
            <a:extLst>
              <a:ext uri="{FF2B5EF4-FFF2-40B4-BE49-F238E27FC236}">
                <a16:creationId xmlns:a16="http://schemas.microsoft.com/office/drawing/2014/main" id="{955CFDA7-8292-879D-1208-140933480FA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" t="2996" b="1370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id="{8F5162F1-7D3D-0235-4118-773388B891C5}"/>
              </a:ext>
            </a:extLst>
          </p:cNvPr>
          <p:cNvSpPr/>
          <p:nvPr userDrawn="1"/>
        </p:nvSpPr>
        <p:spPr>
          <a:xfrm>
            <a:off x="0" y="-2"/>
            <a:ext cx="12192000" cy="5089587"/>
          </a:xfrm>
          <a:prstGeom prst="rect">
            <a:avLst/>
          </a:prstGeom>
          <a:solidFill>
            <a:srgbClr val="0053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D5E0CC90-D037-86C4-5039-B3E5EA73DC6C}"/>
              </a:ext>
            </a:extLst>
          </p:cNvPr>
          <p:cNvSpPr/>
          <p:nvPr userDrawn="1"/>
        </p:nvSpPr>
        <p:spPr>
          <a:xfrm>
            <a:off x="0" y="5089584"/>
            <a:ext cx="12192000" cy="176841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4" name="그림 3" descr="텍스트, 그래픽, 스크린샷, 폰트이(가) 표시된 사진&#10;&#10;자동 생성된 설명">
            <a:extLst>
              <a:ext uri="{FF2B5EF4-FFF2-40B4-BE49-F238E27FC236}">
                <a16:creationId xmlns:a16="http://schemas.microsoft.com/office/drawing/2014/main" id="{DC35EAB4-8338-91FF-BAF2-FDC97FAA7A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8" t="28922" r="26429" b="28871"/>
          <a:stretch/>
        </p:blipFill>
        <p:spPr>
          <a:xfrm>
            <a:off x="10838950" y="6293873"/>
            <a:ext cx="1201149" cy="479358"/>
          </a:xfrm>
          <a:prstGeom prst="rect">
            <a:avLst/>
          </a:prstGeom>
        </p:spPr>
      </p:pic>
      <p:pic>
        <p:nvPicPr>
          <p:cNvPr id="5" name="그림 4" descr="로고, 폰트, 그래픽, 상징이(가) 표시된 사진&#10;&#10;자동 생성된 설명">
            <a:extLst>
              <a:ext uri="{FF2B5EF4-FFF2-40B4-BE49-F238E27FC236}">
                <a16:creationId xmlns:a16="http://schemas.microsoft.com/office/drawing/2014/main" id="{D69FF696-A86E-F9A6-6991-165AC5F77F0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" y="6349847"/>
            <a:ext cx="1201150" cy="36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3067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>
            <a:extLst>
              <a:ext uri="{FF2B5EF4-FFF2-40B4-BE49-F238E27FC236}">
                <a16:creationId xmlns:a16="http://schemas.microsoft.com/office/drawing/2014/main" id="{9CBA8D6B-418C-7692-4BCE-FBD6690C5FA8}"/>
              </a:ext>
            </a:extLst>
          </p:cNvPr>
          <p:cNvSpPr/>
          <p:nvPr userDrawn="1"/>
        </p:nvSpPr>
        <p:spPr>
          <a:xfrm>
            <a:off x="8803511" y="-20420"/>
            <a:ext cx="3388489" cy="374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254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i="1" dirty="0">
                <a:latin typeface="Segoe UI" panose="020B0502040204020203" pitchFamily="34" charset="0"/>
                <a:cs typeface="Segoe UI" panose="020B0502040204020203" pitchFamily="34" charset="0"/>
              </a:rPr>
              <a:t>    Conclusion</a:t>
            </a:r>
            <a:endParaRPr lang="ko-KR" altLang="en-US" sz="2000" i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육각형 11">
            <a:extLst>
              <a:ext uri="{FF2B5EF4-FFF2-40B4-BE49-F238E27FC236}">
                <a16:creationId xmlns:a16="http://schemas.microsoft.com/office/drawing/2014/main" id="{60A5402F-A4C2-22F3-E5DB-C9D129384D67}"/>
              </a:ext>
            </a:extLst>
          </p:cNvPr>
          <p:cNvSpPr/>
          <p:nvPr userDrawn="1"/>
        </p:nvSpPr>
        <p:spPr>
          <a:xfrm>
            <a:off x="4527432" y="-20420"/>
            <a:ext cx="5036220" cy="374400"/>
          </a:xfrm>
          <a:prstGeom prst="hexagon">
            <a:avLst>
              <a:gd name="adj" fmla="val 27539"/>
              <a:gd name="vf" fmla="val 11547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254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i="1" dirty="0">
                <a:latin typeface="Segoe UI" panose="020B0502040204020203" pitchFamily="34" charset="0"/>
                <a:cs typeface="Segoe UI" panose="020B0502040204020203" pitchFamily="34" charset="0"/>
              </a:rPr>
              <a:t>          Results &amp; Discussion</a:t>
            </a:r>
            <a:endParaRPr lang="ko-KR" altLang="en-US" sz="2000" i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육각형 12">
            <a:extLst>
              <a:ext uri="{FF2B5EF4-FFF2-40B4-BE49-F238E27FC236}">
                <a16:creationId xmlns:a16="http://schemas.microsoft.com/office/drawing/2014/main" id="{34817D91-2890-CCEE-0A34-3C96DE97FDF5}"/>
              </a:ext>
            </a:extLst>
          </p:cNvPr>
          <p:cNvSpPr/>
          <p:nvPr userDrawn="1"/>
        </p:nvSpPr>
        <p:spPr>
          <a:xfrm>
            <a:off x="2342854" y="-20420"/>
            <a:ext cx="2995121" cy="374400"/>
          </a:xfrm>
          <a:prstGeom prst="hexagon">
            <a:avLst>
              <a:gd name="adj" fmla="val 27539"/>
              <a:gd name="vf" fmla="val 11547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254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i="1" dirty="0">
                <a:latin typeface="Segoe UI" panose="020B0502040204020203" pitchFamily="34" charset="0"/>
                <a:cs typeface="Segoe UI" panose="020B0502040204020203" pitchFamily="34" charset="0"/>
              </a:rPr>
              <a:t> Methods</a:t>
            </a:r>
            <a:endParaRPr lang="ko-KR" altLang="en-US" sz="2000" i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40E668BE-6474-DC81-382F-E4C9EDD3D947}"/>
              </a:ext>
            </a:extLst>
          </p:cNvPr>
          <p:cNvGrpSpPr/>
          <p:nvPr userDrawn="1"/>
        </p:nvGrpSpPr>
        <p:grpSpPr>
          <a:xfrm>
            <a:off x="0" y="-20420"/>
            <a:ext cx="2636542" cy="374400"/>
            <a:chOff x="0" y="1"/>
            <a:chExt cx="1991182" cy="296884"/>
          </a:xfrm>
          <a:solidFill>
            <a:srgbClr val="00537D"/>
          </a:solidFill>
          <a:effectLst>
            <a:outerShdw blurRad="50800" dist="50800" dir="5400000" sx="2000" sy="2000" algn="ctr" rotWithShape="0">
              <a:srgbClr val="000000">
                <a:alpha val="43137"/>
              </a:srgbClr>
            </a:outerShdw>
          </a:effectLst>
        </p:grpSpPr>
        <p:sp>
          <p:nvSpPr>
            <p:cNvPr id="16" name="육각형 15">
              <a:extLst>
                <a:ext uri="{FF2B5EF4-FFF2-40B4-BE49-F238E27FC236}">
                  <a16:creationId xmlns:a16="http://schemas.microsoft.com/office/drawing/2014/main" id="{9A3AC7A3-2434-7F80-9555-FEFEFCDFEB60}"/>
                </a:ext>
              </a:extLst>
            </p:cNvPr>
            <p:cNvSpPr/>
            <p:nvPr/>
          </p:nvSpPr>
          <p:spPr>
            <a:xfrm>
              <a:off x="0" y="1"/>
              <a:ext cx="1991182" cy="296884"/>
            </a:xfrm>
            <a:prstGeom prst="hexagon">
              <a:avLst>
                <a:gd name="adj" fmla="val 27539"/>
                <a:gd name="vf" fmla="val 115470"/>
              </a:avLst>
            </a:prstGeom>
            <a:grpFill/>
            <a:ln>
              <a:noFill/>
            </a:ln>
            <a:effectLst>
              <a:outerShdw blurRad="50800" dist="254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7" name="육각형 16">
              <a:extLst>
                <a:ext uri="{FF2B5EF4-FFF2-40B4-BE49-F238E27FC236}">
                  <a16:creationId xmlns:a16="http://schemas.microsoft.com/office/drawing/2014/main" id="{F9CC9D52-27B8-EA7B-7C49-47C86680D3F4}"/>
                </a:ext>
              </a:extLst>
            </p:cNvPr>
            <p:cNvSpPr/>
            <p:nvPr/>
          </p:nvSpPr>
          <p:spPr>
            <a:xfrm>
              <a:off x="0" y="1"/>
              <a:ext cx="1147120" cy="296884"/>
            </a:xfrm>
            <a:prstGeom prst="hexagon">
              <a:avLst>
                <a:gd name="adj" fmla="val 0"/>
                <a:gd name="vf" fmla="val 11547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9D5461E1-F8BF-082D-FE4A-5455905E06A9}"/>
              </a:ext>
            </a:extLst>
          </p:cNvPr>
          <p:cNvSpPr/>
          <p:nvPr userDrawn="1"/>
        </p:nvSpPr>
        <p:spPr>
          <a:xfrm>
            <a:off x="0" y="353980"/>
            <a:ext cx="12192000" cy="65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1D8CC7-6FFB-0256-8F8C-0E3FD3D63DD5}"/>
              </a:ext>
            </a:extLst>
          </p:cNvPr>
          <p:cNvSpPr txBox="1"/>
          <p:nvPr userDrawn="1"/>
        </p:nvSpPr>
        <p:spPr>
          <a:xfrm>
            <a:off x="440964" y="-59312"/>
            <a:ext cx="16667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i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Introduction</a:t>
            </a:r>
            <a:endParaRPr lang="ko-KR" altLang="en-US" sz="2000" b="1" i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8C32D7-8E4C-6235-FA40-33FE97794D2C}"/>
              </a:ext>
            </a:extLst>
          </p:cNvPr>
          <p:cNvSpPr txBox="1"/>
          <p:nvPr userDrawn="1"/>
        </p:nvSpPr>
        <p:spPr>
          <a:xfrm>
            <a:off x="3077506" y="-59312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ko-KR" altLang="en-US" sz="2000" b="1" i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9953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EF9D29F0-D927-3C4F-EA29-5F87393C7212}"/>
              </a:ext>
            </a:extLst>
          </p:cNvPr>
          <p:cNvSpPr/>
          <p:nvPr userDrawn="1"/>
        </p:nvSpPr>
        <p:spPr>
          <a:xfrm>
            <a:off x="8803511" y="-20420"/>
            <a:ext cx="3388489" cy="374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254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i="1" dirty="0">
                <a:latin typeface="Segoe UI" panose="020B0502040204020203" pitchFamily="34" charset="0"/>
                <a:cs typeface="Segoe UI" panose="020B0502040204020203" pitchFamily="34" charset="0"/>
              </a:rPr>
              <a:t>    Conclusion</a:t>
            </a:r>
            <a:endParaRPr lang="ko-KR" altLang="en-US" sz="2000" i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육각형 11">
            <a:extLst>
              <a:ext uri="{FF2B5EF4-FFF2-40B4-BE49-F238E27FC236}">
                <a16:creationId xmlns:a16="http://schemas.microsoft.com/office/drawing/2014/main" id="{60A5402F-A4C2-22F3-E5DB-C9D129384D67}"/>
              </a:ext>
            </a:extLst>
          </p:cNvPr>
          <p:cNvSpPr/>
          <p:nvPr userDrawn="1"/>
        </p:nvSpPr>
        <p:spPr>
          <a:xfrm>
            <a:off x="4527432" y="-20420"/>
            <a:ext cx="5036220" cy="374400"/>
          </a:xfrm>
          <a:prstGeom prst="hexagon">
            <a:avLst>
              <a:gd name="adj" fmla="val 27539"/>
              <a:gd name="vf" fmla="val 11547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254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i="1" dirty="0">
                <a:latin typeface="Segoe UI" panose="020B0502040204020203" pitchFamily="34" charset="0"/>
                <a:cs typeface="Segoe UI" panose="020B0502040204020203" pitchFamily="34" charset="0"/>
              </a:rPr>
              <a:t>          Results &amp; Discussion</a:t>
            </a:r>
            <a:endParaRPr lang="ko-KR" altLang="en-US" sz="2000" i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육각형 12">
            <a:extLst>
              <a:ext uri="{FF2B5EF4-FFF2-40B4-BE49-F238E27FC236}">
                <a16:creationId xmlns:a16="http://schemas.microsoft.com/office/drawing/2014/main" id="{34817D91-2890-CCEE-0A34-3C96DE97FDF5}"/>
              </a:ext>
            </a:extLst>
          </p:cNvPr>
          <p:cNvSpPr/>
          <p:nvPr userDrawn="1"/>
        </p:nvSpPr>
        <p:spPr>
          <a:xfrm>
            <a:off x="2342854" y="-20420"/>
            <a:ext cx="2995121" cy="374400"/>
          </a:xfrm>
          <a:prstGeom prst="hexagon">
            <a:avLst>
              <a:gd name="adj" fmla="val 27539"/>
              <a:gd name="vf" fmla="val 115470"/>
            </a:avLst>
          </a:prstGeom>
          <a:solidFill>
            <a:srgbClr val="00537D"/>
          </a:solidFill>
          <a:ln>
            <a:noFill/>
          </a:ln>
          <a:effectLst>
            <a:outerShdw blurRad="50800" dist="254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i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ko-KR" sz="2000" b="1" i="1" dirty="0">
                <a:latin typeface="Segoe UI" panose="020B0502040204020203" pitchFamily="34" charset="0"/>
                <a:cs typeface="Segoe UI" panose="020B0502040204020203" pitchFamily="34" charset="0"/>
              </a:rPr>
              <a:t>Methods</a:t>
            </a:r>
            <a:endParaRPr lang="ko-KR" altLang="en-US" sz="2000" b="1" i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40E668BE-6474-DC81-382F-E4C9EDD3D947}"/>
              </a:ext>
            </a:extLst>
          </p:cNvPr>
          <p:cNvGrpSpPr/>
          <p:nvPr userDrawn="1"/>
        </p:nvGrpSpPr>
        <p:grpSpPr>
          <a:xfrm>
            <a:off x="0" y="-20420"/>
            <a:ext cx="2636542" cy="374400"/>
            <a:chOff x="0" y="1"/>
            <a:chExt cx="1991182" cy="296884"/>
          </a:xfrm>
          <a:solidFill>
            <a:srgbClr val="D9D9D9"/>
          </a:solidFill>
          <a:effectLst>
            <a:outerShdw blurRad="50800" dist="50800" dir="5400000" sx="2000" sy="2000" algn="ctr" rotWithShape="0">
              <a:srgbClr val="000000">
                <a:alpha val="43137"/>
              </a:srgbClr>
            </a:outerShdw>
          </a:effectLst>
        </p:grpSpPr>
        <p:sp>
          <p:nvSpPr>
            <p:cNvPr id="16" name="육각형 15">
              <a:extLst>
                <a:ext uri="{FF2B5EF4-FFF2-40B4-BE49-F238E27FC236}">
                  <a16:creationId xmlns:a16="http://schemas.microsoft.com/office/drawing/2014/main" id="{9A3AC7A3-2434-7F80-9555-FEFEFCDFEB60}"/>
                </a:ext>
              </a:extLst>
            </p:cNvPr>
            <p:cNvSpPr/>
            <p:nvPr/>
          </p:nvSpPr>
          <p:spPr>
            <a:xfrm>
              <a:off x="0" y="1"/>
              <a:ext cx="1991182" cy="296884"/>
            </a:xfrm>
            <a:prstGeom prst="hexagon">
              <a:avLst>
                <a:gd name="adj" fmla="val 27539"/>
                <a:gd name="vf" fmla="val 115470"/>
              </a:avLst>
            </a:prstGeom>
            <a:grpFill/>
            <a:ln>
              <a:noFill/>
            </a:ln>
            <a:effectLst>
              <a:outerShdw blurRad="50800" dist="254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7" name="육각형 16">
              <a:extLst>
                <a:ext uri="{FF2B5EF4-FFF2-40B4-BE49-F238E27FC236}">
                  <a16:creationId xmlns:a16="http://schemas.microsoft.com/office/drawing/2014/main" id="{F9CC9D52-27B8-EA7B-7C49-47C86680D3F4}"/>
                </a:ext>
              </a:extLst>
            </p:cNvPr>
            <p:cNvSpPr/>
            <p:nvPr/>
          </p:nvSpPr>
          <p:spPr>
            <a:xfrm>
              <a:off x="0" y="1"/>
              <a:ext cx="1147120" cy="296884"/>
            </a:xfrm>
            <a:prstGeom prst="hexagon">
              <a:avLst>
                <a:gd name="adj" fmla="val 0"/>
                <a:gd name="vf" fmla="val 11547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9D5461E1-F8BF-082D-FE4A-5455905E06A9}"/>
              </a:ext>
            </a:extLst>
          </p:cNvPr>
          <p:cNvSpPr/>
          <p:nvPr userDrawn="1"/>
        </p:nvSpPr>
        <p:spPr>
          <a:xfrm>
            <a:off x="0" y="353980"/>
            <a:ext cx="12192000" cy="65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1D8CC7-6FFB-0256-8F8C-0E3FD3D63DD5}"/>
              </a:ext>
            </a:extLst>
          </p:cNvPr>
          <p:cNvSpPr txBox="1"/>
          <p:nvPr userDrawn="1"/>
        </p:nvSpPr>
        <p:spPr>
          <a:xfrm>
            <a:off x="440964" y="-59312"/>
            <a:ext cx="15354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0" i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Introduction</a:t>
            </a:r>
            <a:endParaRPr lang="ko-KR" altLang="en-US" sz="2000" b="0" i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8C32D7-8E4C-6235-FA40-33FE97794D2C}"/>
              </a:ext>
            </a:extLst>
          </p:cNvPr>
          <p:cNvSpPr txBox="1"/>
          <p:nvPr userDrawn="1"/>
        </p:nvSpPr>
        <p:spPr>
          <a:xfrm>
            <a:off x="3077506" y="-59312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ko-KR" altLang="en-US" sz="2000" b="1" i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9193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52620802-8F5E-C575-2018-F2537AA8EC7D}"/>
              </a:ext>
            </a:extLst>
          </p:cNvPr>
          <p:cNvSpPr/>
          <p:nvPr userDrawn="1"/>
        </p:nvSpPr>
        <p:spPr>
          <a:xfrm>
            <a:off x="8803511" y="-20420"/>
            <a:ext cx="3388489" cy="374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254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i="1" dirty="0">
                <a:latin typeface="Segoe UI" panose="020B0502040204020203" pitchFamily="34" charset="0"/>
                <a:cs typeface="Segoe UI" panose="020B0502040204020203" pitchFamily="34" charset="0"/>
              </a:rPr>
              <a:t>    Conclusion</a:t>
            </a:r>
            <a:endParaRPr lang="ko-KR" altLang="en-US" sz="2000" i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육각형 11">
            <a:extLst>
              <a:ext uri="{FF2B5EF4-FFF2-40B4-BE49-F238E27FC236}">
                <a16:creationId xmlns:a16="http://schemas.microsoft.com/office/drawing/2014/main" id="{60A5402F-A4C2-22F3-E5DB-C9D129384D67}"/>
              </a:ext>
            </a:extLst>
          </p:cNvPr>
          <p:cNvSpPr/>
          <p:nvPr userDrawn="1"/>
        </p:nvSpPr>
        <p:spPr>
          <a:xfrm>
            <a:off x="4527432" y="-20420"/>
            <a:ext cx="5036220" cy="374400"/>
          </a:xfrm>
          <a:prstGeom prst="hexagon">
            <a:avLst>
              <a:gd name="adj" fmla="val 27539"/>
              <a:gd name="vf" fmla="val 115470"/>
            </a:avLst>
          </a:prstGeom>
          <a:solidFill>
            <a:srgbClr val="00537D"/>
          </a:solidFill>
          <a:ln>
            <a:noFill/>
          </a:ln>
          <a:effectLst>
            <a:outerShdw blurRad="50800" dist="254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i="1" dirty="0">
                <a:latin typeface="Segoe UI" panose="020B0502040204020203" pitchFamily="34" charset="0"/>
                <a:cs typeface="Segoe UI" panose="020B0502040204020203" pitchFamily="34" charset="0"/>
              </a:rPr>
              <a:t>          Results &amp; Discussion</a:t>
            </a:r>
            <a:endParaRPr lang="ko-KR" altLang="en-US" sz="2000" b="1" i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육각형 12">
            <a:extLst>
              <a:ext uri="{FF2B5EF4-FFF2-40B4-BE49-F238E27FC236}">
                <a16:creationId xmlns:a16="http://schemas.microsoft.com/office/drawing/2014/main" id="{34817D91-2890-CCEE-0A34-3C96DE97FDF5}"/>
              </a:ext>
            </a:extLst>
          </p:cNvPr>
          <p:cNvSpPr/>
          <p:nvPr userDrawn="1"/>
        </p:nvSpPr>
        <p:spPr>
          <a:xfrm>
            <a:off x="2342854" y="-20420"/>
            <a:ext cx="2995121" cy="374400"/>
          </a:xfrm>
          <a:prstGeom prst="hexagon">
            <a:avLst>
              <a:gd name="adj" fmla="val 27539"/>
              <a:gd name="vf" fmla="val 115470"/>
            </a:avLst>
          </a:prstGeom>
          <a:solidFill>
            <a:srgbClr val="D9D9D9"/>
          </a:solidFill>
          <a:ln>
            <a:noFill/>
          </a:ln>
          <a:effectLst>
            <a:outerShdw blurRad="50800" dist="254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i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ko-KR" sz="2000" b="0" i="1" dirty="0">
                <a:latin typeface="Segoe UI" panose="020B0502040204020203" pitchFamily="34" charset="0"/>
                <a:cs typeface="Segoe UI" panose="020B0502040204020203" pitchFamily="34" charset="0"/>
              </a:rPr>
              <a:t>Methods</a:t>
            </a:r>
            <a:endParaRPr lang="ko-KR" altLang="en-US" sz="2000" b="0" i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40E668BE-6474-DC81-382F-E4C9EDD3D947}"/>
              </a:ext>
            </a:extLst>
          </p:cNvPr>
          <p:cNvGrpSpPr/>
          <p:nvPr userDrawn="1"/>
        </p:nvGrpSpPr>
        <p:grpSpPr>
          <a:xfrm>
            <a:off x="0" y="-20420"/>
            <a:ext cx="2636542" cy="374400"/>
            <a:chOff x="0" y="1"/>
            <a:chExt cx="1991182" cy="296884"/>
          </a:xfrm>
          <a:solidFill>
            <a:srgbClr val="D9D9D9"/>
          </a:solidFill>
          <a:effectLst>
            <a:outerShdw blurRad="50800" dist="50800" dir="5400000" sx="2000" sy="2000" algn="ctr" rotWithShape="0">
              <a:srgbClr val="000000">
                <a:alpha val="43137"/>
              </a:srgbClr>
            </a:outerShdw>
          </a:effectLst>
        </p:grpSpPr>
        <p:sp>
          <p:nvSpPr>
            <p:cNvPr id="16" name="육각형 15">
              <a:extLst>
                <a:ext uri="{FF2B5EF4-FFF2-40B4-BE49-F238E27FC236}">
                  <a16:creationId xmlns:a16="http://schemas.microsoft.com/office/drawing/2014/main" id="{9A3AC7A3-2434-7F80-9555-FEFEFCDFEB60}"/>
                </a:ext>
              </a:extLst>
            </p:cNvPr>
            <p:cNvSpPr/>
            <p:nvPr/>
          </p:nvSpPr>
          <p:spPr>
            <a:xfrm>
              <a:off x="0" y="1"/>
              <a:ext cx="1991182" cy="296884"/>
            </a:xfrm>
            <a:prstGeom prst="hexagon">
              <a:avLst>
                <a:gd name="adj" fmla="val 27539"/>
                <a:gd name="vf" fmla="val 115470"/>
              </a:avLst>
            </a:prstGeom>
            <a:grpFill/>
            <a:ln>
              <a:noFill/>
            </a:ln>
            <a:effectLst>
              <a:outerShdw blurRad="50800" dist="254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7" name="육각형 16">
              <a:extLst>
                <a:ext uri="{FF2B5EF4-FFF2-40B4-BE49-F238E27FC236}">
                  <a16:creationId xmlns:a16="http://schemas.microsoft.com/office/drawing/2014/main" id="{F9CC9D52-27B8-EA7B-7C49-47C86680D3F4}"/>
                </a:ext>
              </a:extLst>
            </p:cNvPr>
            <p:cNvSpPr/>
            <p:nvPr/>
          </p:nvSpPr>
          <p:spPr>
            <a:xfrm>
              <a:off x="0" y="1"/>
              <a:ext cx="1147120" cy="296884"/>
            </a:xfrm>
            <a:prstGeom prst="hexagon">
              <a:avLst>
                <a:gd name="adj" fmla="val 0"/>
                <a:gd name="vf" fmla="val 11547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9D5461E1-F8BF-082D-FE4A-5455905E06A9}"/>
              </a:ext>
            </a:extLst>
          </p:cNvPr>
          <p:cNvSpPr/>
          <p:nvPr userDrawn="1"/>
        </p:nvSpPr>
        <p:spPr>
          <a:xfrm>
            <a:off x="0" y="353980"/>
            <a:ext cx="12192000" cy="65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1D8CC7-6FFB-0256-8F8C-0E3FD3D63DD5}"/>
              </a:ext>
            </a:extLst>
          </p:cNvPr>
          <p:cNvSpPr txBox="1"/>
          <p:nvPr userDrawn="1"/>
        </p:nvSpPr>
        <p:spPr>
          <a:xfrm>
            <a:off x="440964" y="-59312"/>
            <a:ext cx="15354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0" i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Introduction</a:t>
            </a:r>
            <a:endParaRPr lang="ko-KR" altLang="en-US" sz="2000" b="0" i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8C32D7-8E4C-6235-FA40-33FE97794D2C}"/>
              </a:ext>
            </a:extLst>
          </p:cNvPr>
          <p:cNvSpPr txBox="1"/>
          <p:nvPr userDrawn="1"/>
        </p:nvSpPr>
        <p:spPr>
          <a:xfrm>
            <a:off x="3077506" y="-59312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ko-KR" altLang="en-US" sz="2000" b="1" i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4010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D742488A-C034-32C4-9C5F-016D585C0D9B}"/>
              </a:ext>
            </a:extLst>
          </p:cNvPr>
          <p:cNvSpPr/>
          <p:nvPr userDrawn="1"/>
        </p:nvSpPr>
        <p:spPr>
          <a:xfrm>
            <a:off x="8803511" y="-20420"/>
            <a:ext cx="3388489" cy="374400"/>
          </a:xfrm>
          <a:prstGeom prst="rect">
            <a:avLst/>
          </a:prstGeom>
          <a:solidFill>
            <a:srgbClr val="00537D"/>
          </a:solidFill>
          <a:ln>
            <a:noFill/>
          </a:ln>
          <a:effectLst>
            <a:outerShdw blurRad="50800" dist="254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i="1" dirty="0">
                <a:latin typeface="Segoe UI" panose="020B0502040204020203" pitchFamily="34" charset="0"/>
                <a:cs typeface="Segoe UI" panose="020B0502040204020203" pitchFamily="34" charset="0"/>
              </a:rPr>
              <a:t>    </a:t>
            </a:r>
            <a:r>
              <a:rPr lang="en-US" altLang="ko-KR" sz="2000" b="1" i="1" dirty="0">
                <a:latin typeface="Segoe UI" panose="020B0502040204020203" pitchFamily="34" charset="0"/>
                <a:cs typeface="Segoe UI" panose="020B0502040204020203" pitchFamily="34" charset="0"/>
              </a:rPr>
              <a:t>Conclusion</a:t>
            </a:r>
            <a:endParaRPr lang="ko-KR" altLang="en-US" sz="2000" b="1" i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육각형 11">
            <a:extLst>
              <a:ext uri="{FF2B5EF4-FFF2-40B4-BE49-F238E27FC236}">
                <a16:creationId xmlns:a16="http://schemas.microsoft.com/office/drawing/2014/main" id="{60A5402F-A4C2-22F3-E5DB-C9D129384D67}"/>
              </a:ext>
            </a:extLst>
          </p:cNvPr>
          <p:cNvSpPr/>
          <p:nvPr userDrawn="1"/>
        </p:nvSpPr>
        <p:spPr>
          <a:xfrm>
            <a:off x="4527432" y="-20420"/>
            <a:ext cx="5036220" cy="374400"/>
          </a:xfrm>
          <a:prstGeom prst="hexagon">
            <a:avLst>
              <a:gd name="adj" fmla="val 27539"/>
              <a:gd name="vf" fmla="val 115470"/>
            </a:avLst>
          </a:prstGeom>
          <a:solidFill>
            <a:srgbClr val="D9D9D9"/>
          </a:solidFill>
          <a:ln>
            <a:noFill/>
          </a:ln>
          <a:effectLst>
            <a:outerShdw blurRad="50800" dist="254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i="1" dirty="0">
                <a:latin typeface="Segoe UI" panose="020B0502040204020203" pitchFamily="34" charset="0"/>
                <a:cs typeface="Segoe UI" panose="020B0502040204020203" pitchFamily="34" charset="0"/>
              </a:rPr>
              <a:t>          Results &amp; Discussion</a:t>
            </a:r>
            <a:endParaRPr lang="ko-KR" altLang="en-US" sz="2000" i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육각형 12">
            <a:extLst>
              <a:ext uri="{FF2B5EF4-FFF2-40B4-BE49-F238E27FC236}">
                <a16:creationId xmlns:a16="http://schemas.microsoft.com/office/drawing/2014/main" id="{34817D91-2890-CCEE-0A34-3C96DE97FDF5}"/>
              </a:ext>
            </a:extLst>
          </p:cNvPr>
          <p:cNvSpPr/>
          <p:nvPr userDrawn="1"/>
        </p:nvSpPr>
        <p:spPr>
          <a:xfrm>
            <a:off x="2342854" y="-20420"/>
            <a:ext cx="2995121" cy="374400"/>
          </a:xfrm>
          <a:prstGeom prst="hexagon">
            <a:avLst>
              <a:gd name="adj" fmla="val 27539"/>
              <a:gd name="vf" fmla="val 115470"/>
            </a:avLst>
          </a:prstGeom>
          <a:solidFill>
            <a:srgbClr val="D9D9D9"/>
          </a:solidFill>
          <a:ln>
            <a:noFill/>
          </a:ln>
          <a:effectLst>
            <a:outerShdw blurRad="50800" dist="254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i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ko-KR" sz="2000" b="0" i="1" dirty="0">
                <a:latin typeface="Segoe UI" panose="020B0502040204020203" pitchFamily="34" charset="0"/>
                <a:cs typeface="Segoe UI" panose="020B0502040204020203" pitchFamily="34" charset="0"/>
              </a:rPr>
              <a:t>Methods</a:t>
            </a:r>
            <a:endParaRPr lang="ko-KR" altLang="en-US" sz="2000" b="0" i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40E668BE-6474-DC81-382F-E4C9EDD3D947}"/>
              </a:ext>
            </a:extLst>
          </p:cNvPr>
          <p:cNvGrpSpPr/>
          <p:nvPr userDrawn="1"/>
        </p:nvGrpSpPr>
        <p:grpSpPr>
          <a:xfrm>
            <a:off x="0" y="-20420"/>
            <a:ext cx="2636542" cy="374400"/>
            <a:chOff x="0" y="1"/>
            <a:chExt cx="1991182" cy="296884"/>
          </a:xfrm>
          <a:solidFill>
            <a:srgbClr val="D9D9D9"/>
          </a:solidFill>
          <a:effectLst>
            <a:outerShdw blurRad="50800" dist="50800" dir="5400000" sx="2000" sy="2000" algn="ctr" rotWithShape="0">
              <a:srgbClr val="000000">
                <a:alpha val="43137"/>
              </a:srgbClr>
            </a:outerShdw>
          </a:effectLst>
        </p:grpSpPr>
        <p:sp>
          <p:nvSpPr>
            <p:cNvPr id="16" name="육각형 15">
              <a:extLst>
                <a:ext uri="{FF2B5EF4-FFF2-40B4-BE49-F238E27FC236}">
                  <a16:creationId xmlns:a16="http://schemas.microsoft.com/office/drawing/2014/main" id="{9A3AC7A3-2434-7F80-9555-FEFEFCDFEB60}"/>
                </a:ext>
              </a:extLst>
            </p:cNvPr>
            <p:cNvSpPr/>
            <p:nvPr/>
          </p:nvSpPr>
          <p:spPr>
            <a:xfrm>
              <a:off x="0" y="1"/>
              <a:ext cx="1991182" cy="296884"/>
            </a:xfrm>
            <a:prstGeom prst="hexagon">
              <a:avLst>
                <a:gd name="adj" fmla="val 27539"/>
                <a:gd name="vf" fmla="val 115470"/>
              </a:avLst>
            </a:prstGeom>
            <a:grpFill/>
            <a:ln>
              <a:noFill/>
            </a:ln>
            <a:effectLst>
              <a:outerShdw blurRad="50800" dist="254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7" name="육각형 16">
              <a:extLst>
                <a:ext uri="{FF2B5EF4-FFF2-40B4-BE49-F238E27FC236}">
                  <a16:creationId xmlns:a16="http://schemas.microsoft.com/office/drawing/2014/main" id="{F9CC9D52-27B8-EA7B-7C49-47C86680D3F4}"/>
                </a:ext>
              </a:extLst>
            </p:cNvPr>
            <p:cNvSpPr/>
            <p:nvPr/>
          </p:nvSpPr>
          <p:spPr>
            <a:xfrm>
              <a:off x="0" y="1"/>
              <a:ext cx="1147120" cy="296884"/>
            </a:xfrm>
            <a:prstGeom prst="hexagon">
              <a:avLst>
                <a:gd name="adj" fmla="val 0"/>
                <a:gd name="vf" fmla="val 11547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9D5461E1-F8BF-082D-FE4A-5455905E06A9}"/>
              </a:ext>
            </a:extLst>
          </p:cNvPr>
          <p:cNvSpPr/>
          <p:nvPr userDrawn="1"/>
        </p:nvSpPr>
        <p:spPr>
          <a:xfrm>
            <a:off x="0" y="353980"/>
            <a:ext cx="12192000" cy="65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1D8CC7-6FFB-0256-8F8C-0E3FD3D63DD5}"/>
              </a:ext>
            </a:extLst>
          </p:cNvPr>
          <p:cNvSpPr txBox="1"/>
          <p:nvPr userDrawn="1"/>
        </p:nvSpPr>
        <p:spPr>
          <a:xfrm>
            <a:off x="440964" y="-59312"/>
            <a:ext cx="15354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0" i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Introduction</a:t>
            </a:r>
            <a:endParaRPr lang="ko-KR" altLang="en-US" sz="2000" b="0" i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8C32D7-8E4C-6235-FA40-33FE97794D2C}"/>
              </a:ext>
            </a:extLst>
          </p:cNvPr>
          <p:cNvSpPr txBox="1"/>
          <p:nvPr userDrawn="1"/>
        </p:nvSpPr>
        <p:spPr>
          <a:xfrm>
            <a:off x="3077506" y="-59312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ko-KR" altLang="en-US" sz="2000" b="1" i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8425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 descr="텍스트, 그래픽, 스크린샷, 폰트이(가) 표시된 사진&#10;&#10;자동 생성된 설명">
            <a:extLst>
              <a:ext uri="{FF2B5EF4-FFF2-40B4-BE49-F238E27FC236}">
                <a16:creationId xmlns:a16="http://schemas.microsoft.com/office/drawing/2014/main" id="{2FEE5971-BAB8-24ED-00A4-501A244EA7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8" t="28922" r="26429" b="28871"/>
          <a:stretch/>
        </p:blipFill>
        <p:spPr>
          <a:xfrm>
            <a:off x="10838950" y="6293873"/>
            <a:ext cx="1201149" cy="479358"/>
          </a:xfrm>
          <a:prstGeom prst="rect">
            <a:avLst/>
          </a:prstGeom>
        </p:spPr>
      </p:pic>
      <p:pic>
        <p:nvPicPr>
          <p:cNvPr id="19" name="그림 18" descr="로고, 폰트, 그래픽, 상징이(가) 표시된 사진&#10;&#10;자동 생성된 설명">
            <a:extLst>
              <a:ext uri="{FF2B5EF4-FFF2-40B4-BE49-F238E27FC236}">
                <a16:creationId xmlns:a16="http://schemas.microsoft.com/office/drawing/2014/main" id="{7CE0FC2F-34DD-CB39-E50F-64F846320B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" y="6349847"/>
            <a:ext cx="1201150" cy="367410"/>
          </a:xfrm>
          <a:prstGeom prst="rect">
            <a:avLst/>
          </a:prstGeom>
        </p:spPr>
      </p:pic>
      <p:sp>
        <p:nvSpPr>
          <p:cNvPr id="20" name="직사각형 19">
            <a:extLst>
              <a:ext uri="{FF2B5EF4-FFF2-40B4-BE49-F238E27FC236}">
                <a16:creationId xmlns:a16="http://schemas.microsoft.com/office/drawing/2014/main" id="{7638F527-733A-E0CE-C8B5-547B934012EE}"/>
              </a:ext>
            </a:extLst>
          </p:cNvPr>
          <p:cNvSpPr/>
          <p:nvPr userDrawn="1"/>
        </p:nvSpPr>
        <p:spPr>
          <a:xfrm>
            <a:off x="-1" y="0"/>
            <a:ext cx="12192001" cy="5986732"/>
          </a:xfrm>
          <a:prstGeom prst="rect">
            <a:avLst/>
          </a:prstGeom>
          <a:solidFill>
            <a:srgbClr val="00537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A16CEE-C759-B877-0D88-F080F2877434}"/>
              </a:ext>
            </a:extLst>
          </p:cNvPr>
          <p:cNvSpPr txBox="1"/>
          <p:nvPr userDrawn="1"/>
        </p:nvSpPr>
        <p:spPr>
          <a:xfrm>
            <a:off x="673758" y="1240389"/>
            <a:ext cx="11023600" cy="3268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5400" b="1" dirty="0">
                <a:solidFill>
                  <a:srgbClr val="FEC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for your attention</a:t>
            </a:r>
          </a:p>
          <a:p>
            <a:pPr algn="ctr">
              <a:lnSpc>
                <a:spcPct val="200000"/>
              </a:lnSpc>
            </a:pPr>
            <a:endParaRPr lang="en-US" sz="4000" b="1" i="1" baseline="30000" dirty="0">
              <a:solidFill>
                <a:srgbClr val="FEC2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200000"/>
              </a:lnSpc>
            </a:pPr>
            <a:r>
              <a:rPr lang="en-US" sz="4000" b="1" i="1" baseline="30000" dirty="0">
                <a:solidFill>
                  <a:srgbClr val="FEC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yoog0112@gm.gist.ac.kr</a:t>
            </a:r>
          </a:p>
        </p:txBody>
      </p:sp>
    </p:spTree>
    <p:extLst>
      <p:ext uri="{BB962C8B-B14F-4D97-AF65-F5344CB8AC3E}">
        <p14:creationId xmlns:p14="http://schemas.microsoft.com/office/powerpoint/2010/main" val="1362923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6FF0894-1035-354B-CFA5-78BC3EC20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2CC02B8-5EB8-E42A-B6C7-DA64AD769A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D5215E5-34A3-8026-AF6A-0DC10ED00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F72B6-C544-49C1-922B-1733D1BDEC9E}" type="datetimeFigureOut">
              <a:rPr lang="ko-KR" altLang="en-US" smtClean="0"/>
              <a:t>2024-10-12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206AE61-CBA9-FDCF-9634-0CE29BD19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689990F-DDDA-DE56-92F2-2932CB716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EAD0B-9EAE-4496-BA40-31AA5B8C01C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97958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104DC27-EE06-DB48-525C-2FAF93843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9E2AA6A-2C28-FB75-8262-B6980472C8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F4A3C8B-F551-158F-DF83-85A9BD07F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F72B6-C544-49C1-922B-1733D1BDEC9E}" type="datetimeFigureOut">
              <a:rPr lang="ko-KR" altLang="en-US" smtClean="0"/>
              <a:t>2024-10-12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7B3CAEB-56E4-71B8-7D24-76189F4CF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171A79-AE80-8D93-D63C-CEE24494A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EAD0B-9EAE-4496-BA40-31AA5B8C01C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16667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841F293-56E6-C2F4-E933-C211ED868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77F2D65-D757-5700-F4A4-D1429B1849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FA7EBB0A-2C93-A444-58CE-3E4A90955E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FD5147D2-1915-3A05-E457-28EC8B00D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F72B6-C544-49C1-922B-1733D1BDEC9E}" type="datetimeFigureOut">
              <a:rPr lang="ko-KR" altLang="en-US" smtClean="0"/>
              <a:t>2024-10-12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531C47C5-B56D-B02E-CB3C-715B72632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3495508E-B58A-54E0-2BBE-B6756BDD5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EAD0B-9EAE-4496-BA40-31AA5B8C01C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00111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8BC630D-F467-C611-5D90-B57D8FC56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6858905-9C52-77E4-43AC-80D7026579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0CBA32D-E41D-E784-E353-5F6E1A5B9C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ADA5BFF-A5FA-A5BC-FEFD-D20B0DAE72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ACD98DC3-F3D3-8986-33B1-ED165FB8F2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16BCEE8D-31C3-4141-17F4-50FD9F43C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F72B6-C544-49C1-922B-1733D1BDEC9E}" type="datetimeFigureOut">
              <a:rPr lang="ko-KR" altLang="en-US" smtClean="0"/>
              <a:t>2024-10-12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4AC85995-D130-B395-32F3-55D9B8D53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502E82D3-5A24-957D-A9ED-1CD7DC5E9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EAD0B-9EAE-4496-BA40-31AA5B8C01C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84975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6C70D0-2698-C7E8-E069-70E917D43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45D1231F-EB99-976E-99C4-6E8B96D24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F72B6-C544-49C1-922B-1733D1BDEC9E}" type="datetimeFigureOut">
              <a:rPr lang="ko-KR" altLang="en-US" smtClean="0"/>
              <a:t>2024-10-12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C9CDD2F4-4AFF-9DF8-AEC6-C99838B4C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BD869F38-A1DB-3E52-F013-E2FE50CD7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EAD0B-9EAE-4496-BA40-31AA5B8C01C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19284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54DDC3CB-F526-8215-F902-763BB26FA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F72B6-C544-49C1-922B-1733D1BDEC9E}" type="datetimeFigureOut">
              <a:rPr lang="ko-KR" altLang="en-US" smtClean="0"/>
              <a:t>2024-10-12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5F11F784-F71A-1563-764F-0E0B8B005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8C24EE5-4BF8-6E58-851F-AEB39739F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EAD0B-9EAE-4496-BA40-31AA5B8C01C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57590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DEDFDF5-C8B0-51E3-5193-F3BEF7101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4C30B3D-1CC5-205C-4462-DE4AF36E73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774B3D9-2977-D954-01DB-F69BF33C99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44143F3F-0CB2-8B39-6BF3-814154D9E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F72B6-C544-49C1-922B-1733D1BDEC9E}" type="datetimeFigureOut">
              <a:rPr lang="ko-KR" altLang="en-US" smtClean="0"/>
              <a:t>2024-10-12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455AD3F-2764-0ECA-5781-FCAB19FDA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A90DF627-EC87-890B-3BE0-7C6B37423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EAD0B-9EAE-4496-BA40-31AA5B8C01C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3991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B6428A0-7A9A-17CA-1AB4-6E5C5DFB2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88ECC87-EB20-B8A0-1A3F-E109C9E960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878006E4-D45E-611E-AAB2-9D3CDDB21A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A5850319-4DC9-2EB2-17D1-7CAA727A9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F72B6-C544-49C1-922B-1733D1BDEC9E}" type="datetimeFigureOut">
              <a:rPr lang="ko-KR" altLang="en-US" smtClean="0"/>
              <a:t>2024-10-12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35C1B551-F627-64DD-52EA-C3CA8DD5D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D1008FE1-7BD4-9134-0D0E-BBAB0B56E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EAD0B-9EAE-4496-BA40-31AA5B8C01C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50961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8AE501F5-D63B-7A57-D085-07E677695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C3FC79F-4A12-94F1-CB47-7B7CFB6834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36FAF72-0193-8675-192C-6F1649C9E6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5DF72B6-C544-49C1-922B-1733D1BDEC9E}" type="datetimeFigureOut">
              <a:rPr lang="ko-KR" altLang="en-US" smtClean="0"/>
              <a:t>2024-10-12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6973690-CD06-6A39-AD05-99BDE4084B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2A7EB11-B5B4-4864-FE55-7C49876A1B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5FEAD0B-9EAE-4496-BA40-31AA5B8C01C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76192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6" r:id="rId14"/>
    <p:sldLayoutId id="2147483668" r:id="rId15"/>
    <p:sldLayoutId id="2147483667" r:id="rId16"/>
    <p:sldLayoutId id="2147483669" r:id="rId17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image" Target="../media/image32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2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28.emf"/><Relationship Id="rId10" Type="http://schemas.openxmlformats.org/officeDocument/2006/relationships/image" Target="../media/image37.png"/><Relationship Id="rId4" Type="http://schemas.openxmlformats.org/officeDocument/2006/relationships/oleObject" Target="../embeddings/oleObject6.bin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wmf"/><Relationship Id="rId4" Type="http://schemas.openxmlformats.org/officeDocument/2006/relationships/oleObject" Target="../embeddings/oleObject13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emf"/><Relationship Id="rId4" Type="http://schemas.openxmlformats.org/officeDocument/2006/relationships/oleObject" Target="../embeddings/oleObject16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oleObject" Target="../embeddings/oleObject17.bin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oleObject" Target="../embeddings/oleObject18.bin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emf"/><Relationship Id="rId18" Type="http://schemas.openxmlformats.org/officeDocument/2006/relationships/image" Target="../media/image251.emf"/><Relationship Id="rId3" Type="http://schemas.openxmlformats.org/officeDocument/2006/relationships/oleObject" Target="../embeddings/oleObject1.bin"/><Relationship Id="rId12" Type="http://schemas.openxmlformats.org/officeDocument/2006/relationships/oleObject" Target="../embeddings/oleObject3.bin"/><Relationship Id="rId17" Type="http://schemas.openxmlformats.org/officeDocument/2006/relationships/oleObject" Target="../embeddings/oleObject4.bin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6.em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wmf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4.bin"/><Relationship Id="rId19" Type="http://schemas.openxmlformats.org/officeDocument/2006/relationships/image" Target="../media/image28.png"/><Relationship Id="rId4" Type="http://schemas.openxmlformats.org/officeDocument/2006/relationships/image" Target="../media/image23.wmf"/><Relationship Id="rId1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6.bin"/><Relationship Id="rId3" Type="http://schemas.openxmlformats.org/officeDocument/2006/relationships/oleObject" Target="../embeddings/oleObject5.bin"/><Relationship Id="rId12" Type="http://schemas.openxmlformats.org/officeDocument/2006/relationships/image" Target="../media/image28.emf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15.xml"/><Relationship Id="rId11" Type="http://schemas.openxmlformats.org/officeDocument/2006/relationships/oleObject" Target="../embeddings/oleObject6.bin"/><Relationship Id="rId15" Type="http://schemas.openxmlformats.org/officeDocument/2006/relationships/image" Target="../media/image30.png"/><Relationship Id="rId10" Type="http://schemas.openxmlformats.org/officeDocument/2006/relationships/image" Target="../media/image32.png"/><Relationship Id="rId4" Type="http://schemas.openxmlformats.org/officeDocument/2006/relationships/image" Target="../media/image27.wmf"/><Relationship Id="rId9" Type="http://schemas.openxmlformats.org/officeDocument/2006/relationships/image" Target="../media/image31.png"/><Relationship Id="rId14" Type="http://schemas.openxmlformats.org/officeDocument/2006/relationships/image" Target="../media/image28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0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2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>
            <a:extLst>
              <a:ext uri="{FF2B5EF4-FFF2-40B4-BE49-F238E27FC236}">
                <a16:creationId xmlns:a16="http://schemas.microsoft.com/office/drawing/2014/main" id="{85CF0676-1C52-993A-3F3B-3571C0431573}"/>
              </a:ext>
            </a:extLst>
          </p:cNvPr>
          <p:cNvSpPr txBox="1">
            <a:spLocks/>
          </p:cNvSpPr>
          <p:nvPr/>
        </p:nvSpPr>
        <p:spPr>
          <a:xfrm>
            <a:off x="1055687" y="1626960"/>
            <a:ext cx="10157257" cy="1894404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Development of high-performance room-temperature gas sensor using visible light activation of photosensitizer 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8922EE17-6DBA-88B3-021A-A8D6567EF56B}"/>
              </a:ext>
            </a:extLst>
          </p:cNvPr>
          <p:cNvSpPr/>
          <p:nvPr/>
        </p:nvSpPr>
        <p:spPr>
          <a:xfrm>
            <a:off x="0" y="650096"/>
            <a:ext cx="4543425" cy="392648"/>
          </a:xfrm>
          <a:prstGeom prst="rect">
            <a:avLst/>
          </a:prstGeom>
          <a:solidFill>
            <a:srgbClr val="FEC1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6C81CA-72BC-2A7E-DDFA-CE4C7B77C825}"/>
              </a:ext>
            </a:extLst>
          </p:cNvPr>
          <p:cNvSpPr txBox="1"/>
          <p:nvPr/>
        </p:nvSpPr>
        <p:spPr>
          <a:xfrm>
            <a:off x="115887" y="661754"/>
            <a:ext cx="43116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53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GIST SMSE- NTUST SYMPOSIUM</a:t>
            </a:r>
          </a:p>
        </p:txBody>
      </p:sp>
      <p:sp>
        <p:nvSpPr>
          <p:cNvPr id="7" name="부제목 2">
            <a:extLst>
              <a:ext uri="{FF2B5EF4-FFF2-40B4-BE49-F238E27FC236}">
                <a16:creationId xmlns:a16="http://schemas.microsoft.com/office/drawing/2014/main" id="{323142DF-1202-2713-7925-1A1B33C83A0E}"/>
              </a:ext>
            </a:extLst>
          </p:cNvPr>
          <p:cNvSpPr txBox="1">
            <a:spLocks/>
          </p:cNvSpPr>
          <p:nvPr/>
        </p:nvSpPr>
        <p:spPr>
          <a:xfrm>
            <a:off x="3353233" y="3944236"/>
            <a:ext cx="5485534" cy="215964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rgbClr val="FEC1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Presenter : Yeonji Yuk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FEC1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Advisor: </a:t>
            </a:r>
            <a:r>
              <a:rPr lang="en-US" b="1" dirty="0" err="1">
                <a:solidFill>
                  <a:srgbClr val="FEC1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Sanghan</a:t>
            </a:r>
            <a:r>
              <a:rPr lang="en-US" b="1" dirty="0">
                <a:solidFill>
                  <a:srgbClr val="FEC1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Lee</a:t>
            </a:r>
            <a:br>
              <a:rPr lang="en-US" b="1" dirty="0">
                <a:solidFill>
                  <a:srgbClr val="FEC14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Sustainable Energy and Electronic Devices Lab. (SEED)</a:t>
            </a:r>
          </a:p>
          <a:p>
            <a:pPr marL="0" indent="0" algn="ctr">
              <a:buNone/>
            </a:pP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School of Materials Science and Engineering (SMSE)</a:t>
            </a:r>
          </a:p>
          <a:p>
            <a:pPr marL="0" indent="0" algn="ctr">
              <a:buNone/>
            </a:pP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Gwangju Institute of Science and Technology (GIST)</a:t>
            </a:r>
          </a:p>
          <a:p>
            <a:pPr marL="0" indent="0" algn="ctr">
              <a:buNone/>
            </a:pPr>
            <a:endParaRPr lang="en-US" sz="5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2024.10.17</a:t>
            </a:r>
          </a:p>
        </p:txBody>
      </p:sp>
    </p:spTree>
    <p:extLst>
      <p:ext uri="{BB962C8B-B14F-4D97-AF65-F5344CB8AC3E}">
        <p14:creationId xmlns:p14="http://schemas.microsoft.com/office/powerpoint/2010/main" val="5199209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6EB55E1-BC92-6F99-A8E1-FB37AB1269E5}"/>
              </a:ext>
            </a:extLst>
          </p:cNvPr>
          <p:cNvSpPr txBox="1"/>
          <p:nvPr/>
        </p:nvSpPr>
        <p:spPr>
          <a:xfrm>
            <a:off x="214569" y="476733"/>
            <a:ext cx="4358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Suggested gas sensing mechanism</a:t>
            </a:r>
            <a:endParaRPr lang="en-US" altLang="ko-K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881F9F8E-F2BC-294D-05EF-14FE8EA0195C}"/>
              </a:ext>
            </a:extLst>
          </p:cNvPr>
          <p:cNvSpPr/>
          <p:nvPr/>
        </p:nvSpPr>
        <p:spPr>
          <a:xfrm>
            <a:off x="5911953" y="1279001"/>
            <a:ext cx="5624119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chemeClr val="tx1"/>
                </a:solidFill>
                <a:highlight>
                  <a:srgbClr val="FFDF7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Time Resolved Photoluminescence(TRPL)</a:t>
            </a:r>
            <a:endParaRPr lang="ko-KR" altLang="en-US" b="1" dirty="0">
              <a:solidFill>
                <a:schemeClr val="tx1"/>
              </a:solidFill>
              <a:highlight>
                <a:srgbClr val="FFDF7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표 8">
                <a:extLst>
                  <a:ext uri="{FF2B5EF4-FFF2-40B4-BE49-F238E27FC236}">
                    <a16:creationId xmlns:a16="http://schemas.microsoft.com/office/drawing/2014/main" id="{A2A32A8B-FFB2-9727-11E9-6291A7BBAEE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68288284"/>
                  </p:ext>
                </p:extLst>
              </p:nvPr>
            </p:nvGraphicFramePr>
            <p:xfrm>
              <a:off x="6138035" y="2085710"/>
              <a:ext cx="5072576" cy="265785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18324">
                      <a:extLst>
                        <a:ext uri="{9D8B030D-6E8A-4147-A177-3AD203B41FA5}">
                          <a16:colId xmlns:a16="http://schemas.microsoft.com/office/drawing/2014/main" val="4053738391"/>
                        </a:ext>
                      </a:extLst>
                    </a:gridCol>
                    <a:gridCol w="763563">
                      <a:extLst>
                        <a:ext uri="{9D8B030D-6E8A-4147-A177-3AD203B41FA5}">
                          <a16:colId xmlns:a16="http://schemas.microsoft.com/office/drawing/2014/main" val="3444222647"/>
                        </a:ext>
                      </a:extLst>
                    </a:gridCol>
                    <a:gridCol w="763563">
                      <a:extLst>
                        <a:ext uri="{9D8B030D-6E8A-4147-A177-3AD203B41FA5}">
                          <a16:colId xmlns:a16="http://schemas.microsoft.com/office/drawing/2014/main" val="2717032317"/>
                        </a:ext>
                      </a:extLst>
                    </a:gridCol>
                    <a:gridCol w="763563">
                      <a:extLst>
                        <a:ext uri="{9D8B030D-6E8A-4147-A177-3AD203B41FA5}">
                          <a16:colId xmlns:a16="http://schemas.microsoft.com/office/drawing/2014/main" val="4154077579"/>
                        </a:ext>
                      </a:extLst>
                    </a:gridCol>
                    <a:gridCol w="763563">
                      <a:extLst>
                        <a:ext uri="{9D8B030D-6E8A-4147-A177-3AD203B41FA5}">
                          <a16:colId xmlns:a16="http://schemas.microsoft.com/office/drawing/2014/main" val="644358157"/>
                        </a:ext>
                      </a:extLst>
                    </a:gridCol>
                  </a:tblGrid>
                  <a:tr h="420794">
                    <a:tc>
                      <a:txBody>
                        <a:bodyPr/>
                        <a:lstStyle/>
                        <a:p>
                          <a:pPr marL="0" algn="ctr" defTabSz="914400" rtl="0" eaLnBrk="1" latinLnBrk="1" hangingPunct="1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altLang="ko-KR" sz="15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Sample condition</a:t>
                          </a:r>
                          <a:endParaRPr lang="ko-KR" altLang="en-US" sz="1500" b="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1" hangingPunct="1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en-US" sz="1500" b="0" i="1" kern="1200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𝜏</m:t>
                              </m:r>
                            </m:oMath>
                          </a14:m>
                          <a:r>
                            <a:rPr lang="en-US" sz="1500" b="0" kern="1200" baseline="-25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1</a:t>
                          </a:r>
                          <a:r>
                            <a:rPr lang="en-US" sz="15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[ns] </a:t>
                          </a:r>
                        </a:p>
                        <a:p>
                          <a:pPr marL="0" algn="ctr" defTabSz="914400" rtl="0" eaLnBrk="1" latinLnBrk="1" hangingPunct="1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5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(</a:t>
                          </a:r>
                          <a:r>
                            <a:rPr lang="en-US" sz="1500" b="0" i="1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f</a:t>
                          </a:r>
                          <a:r>
                            <a:rPr lang="en-US" sz="1500" b="0" kern="1200" baseline="-25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1</a:t>
                          </a:r>
                          <a:r>
                            <a:rPr lang="en-US" sz="15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)</a:t>
                          </a:r>
                          <a:endParaRPr lang="ko-KR" altLang="en-US" sz="1500" b="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1" hangingPunct="1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en-US" altLang="ko-KR" sz="1500" b="0" i="1" kern="1200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𝜏</m:t>
                              </m:r>
                            </m:oMath>
                          </a14:m>
                          <a:r>
                            <a:rPr lang="en-US" sz="1500" b="0" kern="1200" baseline="-25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2</a:t>
                          </a:r>
                          <a:r>
                            <a:rPr lang="en-US" sz="15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[ns] </a:t>
                          </a:r>
                        </a:p>
                        <a:p>
                          <a:pPr marL="0" algn="ctr" defTabSz="914400" rtl="0" eaLnBrk="1" latinLnBrk="1" hangingPunct="1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5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(</a:t>
                          </a:r>
                          <a:r>
                            <a:rPr lang="en-US" sz="1500" b="0" i="1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f</a:t>
                          </a:r>
                          <a:r>
                            <a:rPr lang="en-US" sz="1500" b="0" kern="1200" baseline="-25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2</a:t>
                          </a:r>
                          <a:r>
                            <a:rPr lang="en-US" sz="15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)</a:t>
                          </a:r>
                          <a:endParaRPr lang="ko-KR" altLang="en-US" sz="1500" b="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1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altLang="ko-KR" sz="1500" b="0" i="1" kern="1200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𝜏</m:t>
                              </m:r>
                            </m:oMath>
                          </a14:m>
                          <a:r>
                            <a:rPr lang="en-US" altLang="ko-KR" sz="1500" b="0" kern="1200" baseline="-25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3</a:t>
                          </a:r>
                          <a:r>
                            <a:rPr lang="en-US" altLang="ko-KR" sz="15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[ns]</a:t>
                          </a:r>
                        </a:p>
                        <a:p>
                          <a:pPr marL="0" marR="0" lvl="0" indent="0" algn="ctr" defTabSz="914400" rtl="0" eaLnBrk="1" fontAlgn="auto" latinLnBrk="1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5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(</a:t>
                          </a:r>
                          <a:r>
                            <a:rPr lang="en-US" altLang="ko-KR" sz="1500" b="0" i="1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f</a:t>
                          </a:r>
                          <a:r>
                            <a:rPr lang="en-US" altLang="ko-KR" sz="1500" b="0" i="1" kern="1200" baseline="-25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3</a:t>
                          </a:r>
                          <a:r>
                            <a:rPr lang="en-US" altLang="ko-KR" sz="15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)</a:t>
                          </a:r>
                          <a:endParaRPr lang="ko-KR" altLang="en-US" sz="1500" b="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1" hangingPunct="1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en-US" altLang="ko-KR" sz="1500" b="0" i="1" kern="1200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𝜏</m:t>
                              </m:r>
                            </m:oMath>
                          </a14:m>
                          <a:r>
                            <a:rPr lang="en-US" sz="1500" b="0" kern="1200" baseline="-25000" dirty="0" err="1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ave</a:t>
                          </a:r>
                          <a:r>
                            <a:rPr lang="en-US" sz="15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</a:t>
                          </a:r>
                        </a:p>
                        <a:p>
                          <a:pPr marL="0" algn="ctr" defTabSz="914400" rtl="0" eaLnBrk="1" latinLnBrk="1" hangingPunct="1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5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[ns]</a:t>
                          </a:r>
                          <a:endParaRPr lang="ko-KR" altLang="en-US" sz="1500" b="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543621275"/>
                      </a:ext>
                    </a:extLst>
                  </a:tr>
                  <a:tr h="420794">
                    <a:tc>
                      <a:txBody>
                        <a:bodyPr/>
                        <a:lstStyle/>
                        <a:p>
                          <a:pPr marL="0" algn="ctr" defTabSz="914400" rtl="0" eaLnBrk="1" latinLnBrk="1" hangingPunct="1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altLang="ko-KR" sz="15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CsPbBr</a:t>
                          </a:r>
                          <a:r>
                            <a:rPr lang="en-US" altLang="ko-KR" sz="1500" b="0" kern="1200" baseline="-25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3</a:t>
                          </a:r>
                          <a:r>
                            <a:rPr lang="en-US" altLang="ko-KR" sz="15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@SiO</a:t>
                          </a:r>
                          <a:r>
                            <a:rPr lang="en-US" altLang="ko-KR" sz="1500" b="0" kern="1200" baseline="-25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2</a:t>
                          </a:r>
                          <a:r>
                            <a:rPr lang="en-US" altLang="ko-KR" sz="15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/SnO</a:t>
                          </a:r>
                          <a:r>
                            <a:rPr lang="en-US" altLang="ko-KR" sz="1500" b="0" kern="1200" baseline="-25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2</a:t>
                          </a:r>
                        </a:p>
                        <a:p>
                          <a:pPr marL="0" algn="ctr" defTabSz="914400" rtl="0" eaLnBrk="1" latinLnBrk="1" hangingPunct="1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altLang="ko-KR" sz="15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before</a:t>
                          </a:r>
                          <a:endParaRPr lang="ko-KR" altLang="en-US" sz="1500" b="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1" hangingPunct="1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altLang="ko-KR" sz="15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0.356 (0.66)</a:t>
                          </a:r>
                          <a:endParaRPr lang="ko-KR" altLang="en-US" sz="1500" b="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1" hangingPunct="1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altLang="ko-KR" sz="15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6.703 (0.02)</a:t>
                          </a:r>
                          <a:endParaRPr lang="ko-KR" altLang="en-US" sz="1500" b="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1" hangingPunct="1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altLang="ko-KR" sz="1500" b="1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1.615 (0.32)</a:t>
                          </a:r>
                          <a:endParaRPr lang="ko-KR" altLang="en-US" sz="1500" b="1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1" hangingPunct="1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altLang="ko-KR" sz="15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0.921</a:t>
                          </a:r>
                          <a:endParaRPr lang="ko-KR" altLang="en-US" sz="1500" b="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26826990"/>
                      </a:ext>
                    </a:extLst>
                  </a:tr>
                  <a:tr h="420794">
                    <a:tc>
                      <a:txBody>
                        <a:bodyPr/>
                        <a:lstStyle/>
                        <a:p>
                          <a:pPr marL="0" algn="ctr" defTabSz="914400" rtl="0" eaLnBrk="1" latinLnBrk="1" hangingPunct="1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altLang="ko-KR" sz="15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CsPbBr</a:t>
                          </a:r>
                          <a:r>
                            <a:rPr lang="en-US" altLang="ko-KR" sz="1500" b="0" kern="1200" baseline="-25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3</a:t>
                          </a:r>
                          <a:r>
                            <a:rPr lang="en-US" altLang="ko-KR" sz="15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@SiO</a:t>
                          </a:r>
                          <a:r>
                            <a:rPr lang="en-US" altLang="ko-KR" sz="1500" b="0" kern="1200" baseline="-25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2</a:t>
                          </a:r>
                          <a:r>
                            <a:rPr lang="en-US" altLang="ko-KR" sz="15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/SnO</a:t>
                          </a:r>
                          <a:r>
                            <a:rPr lang="en-US" altLang="ko-KR" sz="1500" b="0" kern="1200" baseline="-25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2</a:t>
                          </a:r>
                        </a:p>
                        <a:p>
                          <a:pPr marL="0" algn="ctr" defTabSz="914400" rtl="0" eaLnBrk="1" latinLnBrk="1" hangingPunct="1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altLang="ko-KR" sz="15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NO</a:t>
                          </a:r>
                          <a:r>
                            <a:rPr lang="en-US" altLang="ko-KR" sz="1500" b="0" kern="1200" baseline="-25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2</a:t>
                          </a:r>
                          <a:r>
                            <a:rPr lang="en-US" altLang="ko-KR" sz="15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exposed</a:t>
                          </a:r>
                          <a:endParaRPr lang="ko-KR" altLang="en-US" sz="1500" b="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rgbClr val="E7E6E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1" hangingPunct="1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altLang="ko-KR" sz="15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0.615 (0.50)</a:t>
                          </a:r>
                          <a:endParaRPr lang="ko-KR" altLang="en-US" sz="1500" b="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rgbClr val="E7E6E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1" hangingPunct="1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altLang="ko-KR" sz="15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7.447 (0.07)</a:t>
                          </a:r>
                          <a:endParaRPr lang="ko-KR" altLang="en-US" sz="1500" b="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rgbClr val="E7E6E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1" hangingPunct="1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altLang="ko-KR" sz="1500" b="1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2.194 (0.43)</a:t>
                          </a:r>
                          <a:endParaRPr lang="ko-KR" altLang="en-US" sz="1500" b="1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rgbClr val="E7E6E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1" hangingPunct="1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altLang="ko-KR" sz="15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1.769</a:t>
                          </a:r>
                          <a:endParaRPr lang="ko-KR" altLang="en-US" sz="1500" b="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rgbClr val="E7E6E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07543662"/>
                      </a:ext>
                    </a:extLst>
                  </a:tr>
                  <a:tr h="420794">
                    <a:tc>
                      <a:txBody>
                        <a:bodyPr/>
                        <a:lstStyle/>
                        <a:p>
                          <a:pPr marL="0" algn="ctr" defTabSz="914400" rtl="0" eaLnBrk="1" latinLnBrk="1" hangingPunct="1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altLang="ko-KR" sz="15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CsPbBr</a:t>
                          </a:r>
                          <a:r>
                            <a:rPr lang="en-US" altLang="ko-KR" sz="1500" b="0" kern="1200" baseline="-25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3</a:t>
                          </a:r>
                          <a:r>
                            <a:rPr lang="en-US" altLang="ko-KR" sz="15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@SiO</a:t>
                          </a:r>
                          <a:r>
                            <a:rPr lang="en-US" altLang="ko-KR" sz="1500" b="0" kern="1200" baseline="-25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2</a:t>
                          </a:r>
                          <a:r>
                            <a:rPr lang="en-US" altLang="ko-KR" sz="15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/SnO</a:t>
                          </a:r>
                          <a:r>
                            <a:rPr lang="en-US" altLang="ko-KR" sz="1500" b="0" kern="1200" baseline="-25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2</a:t>
                          </a:r>
                        </a:p>
                        <a:p>
                          <a:pPr marL="0" algn="ctr" defTabSz="914400" rtl="0" eaLnBrk="1" latinLnBrk="1" hangingPunct="1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altLang="ko-KR" sz="15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after recovery</a:t>
                          </a:r>
                          <a:endParaRPr lang="ko-KR" altLang="en-US" sz="1500" b="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1" hangingPunct="1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altLang="ko-KR" sz="15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0.329 (0.58)</a:t>
                          </a:r>
                          <a:endParaRPr lang="ko-KR" altLang="en-US" sz="1500" b="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1" hangingPunct="1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altLang="ko-KR" sz="15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7.581 (0.05)</a:t>
                          </a:r>
                          <a:endParaRPr lang="ko-KR" altLang="en-US" sz="1500" b="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1" hangingPunct="1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altLang="ko-KR" sz="1500" b="1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1.744 (0.37)</a:t>
                          </a:r>
                          <a:endParaRPr lang="ko-KR" altLang="en-US" sz="1500" b="1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1" hangingPunct="1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altLang="ko-KR" sz="15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1.183</a:t>
                          </a:r>
                          <a:endParaRPr lang="ko-KR" altLang="en-US" sz="1500" b="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496382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표 8">
                <a:extLst>
                  <a:ext uri="{FF2B5EF4-FFF2-40B4-BE49-F238E27FC236}">
                    <a16:creationId xmlns:a16="http://schemas.microsoft.com/office/drawing/2014/main" id="{A2A32A8B-FFB2-9727-11E9-6291A7BBAEE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68288284"/>
                  </p:ext>
                </p:extLst>
              </p:nvPr>
            </p:nvGraphicFramePr>
            <p:xfrm>
              <a:off x="6138035" y="2085710"/>
              <a:ext cx="5072576" cy="271119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18324">
                      <a:extLst>
                        <a:ext uri="{9D8B030D-6E8A-4147-A177-3AD203B41FA5}">
                          <a16:colId xmlns:a16="http://schemas.microsoft.com/office/drawing/2014/main" val="4053738391"/>
                        </a:ext>
                      </a:extLst>
                    </a:gridCol>
                    <a:gridCol w="763563">
                      <a:extLst>
                        <a:ext uri="{9D8B030D-6E8A-4147-A177-3AD203B41FA5}">
                          <a16:colId xmlns:a16="http://schemas.microsoft.com/office/drawing/2014/main" val="3444222647"/>
                        </a:ext>
                      </a:extLst>
                    </a:gridCol>
                    <a:gridCol w="763563">
                      <a:extLst>
                        <a:ext uri="{9D8B030D-6E8A-4147-A177-3AD203B41FA5}">
                          <a16:colId xmlns:a16="http://schemas.microsoft.com/office/drawing/2014/main" val="2717032317"/>
                        </a:ext>
                      </a:extLst>
                    </a:gridCol>
                    <a:gridCol w="763563">
                      <a:extLst>
                        <a:ext uri="{9D8B030D-6E8A-4147-A177-3AD203B41FA5}">
                          <a16:colId xmlns:a16="http://schemas.microsoft.com/office/drawing/2014/main" val="4154077579"/>
                        </a:ext>
                      </a:extLst>
                    </a:gridCol>
                    <a:gridCol w="763563">
                      <a:extLst>
                        <a:ext uri="{9D8B030D-6E8A-4147-A177-3AD203B41FA5}">
                          <a16:colId xmlns:a16="http://schemas.microsoft.com/office/drawing/2014/main" val="644358157"/>
                        </a:ext>
                      </a:extLst>
                    </a:gridCol>
                  </a:tblGrid>
                  <a:tr h="682244">
                    <a:tc>
                      <a:txBody>
                        <a:bodyPr/>
                        <a:lstStyle/>
                        <a:p>
                          <a:pPr marL="0" algn="ctr" defTabSz="914400" rtl="0" eaLnBrk="1" latinLnBrk="1" hangingPunct="1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altLang="ko-KR" sz="15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Sample condition</a:t>
                          </a:r>
                          <a:endParaRPr lang="ko-KR" altLang="en-US" sz="1500" b="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66400" t="-1786" r="-303200" b="-3044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63492" t="-1786" r="-200794" b="-3044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67200" t="-1786" r="-102400" b="-3044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562698" t="-1786" r="-1587" b="-30446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43621275"/>
                      </a:ext>
                    </a:extLst>
                  </a:tr>
                  <a:tr h="664464">
                    <a:tc>
                      <a:txBody>
                        <a:bodyPr/>
                        <a:lstStyle/>
                        <a:p>
                          <a:pPr marL="0" algn="ctr" defTabSz="914400" rtl="0" eaLnBrk="1" latinLnBrk="1" hangingPunct="1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altLang="ko-KR" sz="15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CsPbBr</a:t>
                          </a:r>
                          <a:r>
                            <a:rPr lang="en-US" altLang="ko-KR" sz="1500" b="0" kern="1200" baseline="-25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3</a:t>
                          </a:r>
                          <a:r>
                            <a:rPr lang="en-US" altLang="ko-KR" sz="15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@SiO</a:t>
                          </a:r>
                          <a:r>
                            <a:rPr lang="en-US" altLang="ko-KR" sz="1500" b="0" kern="1200" baseline="-25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2</a:t>
                          </a:r>
                          <a:r>
                            <a:rPr lang="en-US" altLang="ko-KR" sz="15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/SnO</a:t>
                          </a:r>
                          <a:r>
                            <a:rPr lang="en-US" altLang="ko-KR" sz="1500" b="0" kern="1200" baseline="-25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2</a:t>
                          </a:r>
                        </a:p>
                        <a:p>
                          <a:pPr marL="0" algn="ctr" defTabSz="914400" rtl="0" eaLnBrk="1" latinLnBrk="1" hangingPunct="1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altLang="ko-KR" sz="15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before</a:t>
                          </a:r>
                          <a:endParaRPr lang="ko-KR" altLang="en-US" sz="1500" b="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1" hangingPunct="1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altLang="ko-KR" sz="15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0.356 (0.66)</a:t>
                          </a:r>
                          <a:endParaRPr lang="ko-KR" altLang="en-US" sz="1500" b="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1" hangingPunct="1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altLang="ko-KR" sz="15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6.703 (0.02)</a:t>
                          </a:r>
                          <a:endParaRPr lang="ko-KR" altLang="en-US" sz="1500" b="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1" hangingPunct="1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altLang="ko-KR" sz="1500" b="1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1.615 (0.32)</a:t>
                          </a:r>
                          <a:endParaRPr lang="ko-KR" altLang="en-US" sz="1500" b="1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1" hangingPunct="1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altLang="ko-KR" sz="15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0.921</a:t>
                          </a:r>
                          <a:endParaRPr lang="ko-KR" altLang="en-US" sz="1500" b="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26826990"/>
                      </a:ext>
                    </a:extLst>
                  </a:tr>
                  <a:tr h="682244">
                    <a:tc>
                      <a:txBody>
                        <a:bodyPr/>
                        <a:lstStyle/>
                        <a:p>
                          <a:pPr marL="0" algn="ctr" defTabSz="914400" rtl="0" eaLnBrk="1" latinLnBrk="1" hangingPunct="1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altLang="ko-KR" sz="15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CsPbBr</a:t>
                          </a:r>
                          <a:r>
                            <a:rPr lang="en-US" altLang="ko-KR" sz="1500" b="0" kern="1200" baseline="-25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3</a:t>
                          </a:r>
                          <a:r>
                            <a:rPr lang="en-US" altLang="ko-KR" sz="15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@SiO</a:t>
                          </a:r>
                          <a:r>
                            <a:rPr lang="en-US" altLang="ko-KR" sz="1500" b="0" kern="1200" baseline="-25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2</a:t>
                          </a:r>
                          <a:r>
                            <a:rPr lang="en-US" altLang="ko-KR" sz="15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/SnO</a:t>
                          </a:r>
                          <a:r>
                            <a:rPr lang="en-US" altLang="ko-KR" sz="1500" b="0" kern="1200" baseline="-25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2</a:t>
                          </a:r>
                        </a:p>
                        <a:p>
                          <a:pPr marL="0" algn="ctr" defTabSz="914400" rtl="0" eaLnBrk="1" latinLnBrk="1" hangingPunct="1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altLang="ko-KR" sz="15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NO</a:t>
                          </a:r>
                          <a:r>
                            <a:rPr lang="en-US" altLang="ko-KR" sz="1500" b="0" kern="1200" baseline="-25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2</a:t>
                          </a:r>
                          <a:r>
                            <a:rPr lang="en-US" altLang="ko-KR" sz="15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exposed</a:t>
                          </a:r>
                          <a:endParaRPr lang="ko-KR" altLang="en-US" sz="1500" b="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rgbClr val="E7E6E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1" hangingPunct="1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altLang="ko-KR" sz="15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0.615 (0.50)</a:t>
                          </a:r>
                          <a:endParaRPr lang="ko-KR" altLang="en-US" sz="1500" b="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rgbClr val="E7E6E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1" hangingPunct="1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altLang="ko-KR" sz="15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7.447 (0.07)</a:t>
                          </a:r>
                          <a:endParaRPr lang="ko-KR" altLang="en-US" sz="1500" b="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rgbClr val="E7E6E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1" hangingPunct="1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altLang="ko-KR" sz="1500" b="1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2.194 (0.43)</a:t>
                          </a:r>
                          <a:endParaRPr lang="ko-KR" altLang="en-US" sz="1500" b="1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rgbClr val="E7E6E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1" hangingPunct="1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altLang="ko-KR" sz="15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1.769</a:t>
                          </a:r>
                          <a:endParaRPr lang="ko-KR" altLang="en-US" sz="1500" b="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rgbClr val="E7E6E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07543662"/>
                      </a:ext>
                    </a:extLst>
                  </a:tr>
                  <a:tr h="682244">
                    <a:tc>
                      <a:txBody>
                        <a:bodyPr/>
                        <a:lstStyle/>
                        <a:p>
                          <a:pPr marL="0" algn="ctr" defTabSz="914400" rtl="0" eaLnBrk="1" latinLnBrk="1" hangingPunct="1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altLang="ko-KR" sz="15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CsPbBr</a:t>
                          </a:r>
                          <a:r>
                            <a:rPr lang="en-US" altLang="ko-KR" sz="1500" b="0" kern="1200" baseline="-25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3</a:t>
                          </a:r>
                          <a:r>
                            <a:rPr lang="en-US" altLang="ko-KR" sz="15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@SiO</a:t>
                          </a:r>
                          <a:r>
                            <a:rPr lang="en-US" altLang="ko-KR" sz="1500" b="0" kern="1200" baseline="-25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2</a:t>
                          </a:r>
                          <a:r>
                            <a:rPr lang="en-US" altLang="ko-KR" sz="15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/SnO</a:t>
                          </a:r>
                          <a:r>
                            <a:rPr lang="en-US" altLang="ko-KR" sz="1500" b="0" kern="1200" baseline="-25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2</a:t>
                          </a:r>
                        </a:p>
                        <a:p>
                          <a:pPr marL="0" algn="ctr" defTabSz="914400" rtl="0" eaLnBrk="1" latinLnBrk="1" hangingPunct="1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altLang="ko-KR" sz="15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after recovery</a:t>
                          </a:r>
                          <a:endParaRPr lang="ko-KR" altLang="en-US" sz="1500" b="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1" hangingPunct="1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altLang="ko-KR" sz="15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0.329 (0.58)</a:t>
                          </a:r>
                          <a:endParaRPr lang="ko-KR" altLang="en-US" sz="1500" b="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1" hangingPunct="1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altLang="ko-KR" sz="15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7.581 (0.05)</a:t>
                          </a:r>
                          <a:endParaRPr lang="ko-KR" altLang="en-US" sz="1500" b="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1" hangingPunct="1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altLang="ko-KR" sz="1500" b="1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1.744 (0.37)</a:t>
                          </a:r>
                          <a:endParaRPr lang="ko-KR" altLang="en-US" sz="1500" b="1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1" hangingPunct="1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altLang="ko-KR" sz="15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1.183</a:t>
                          </a:r>
                          <a:endParaRPr lang="ko-KR" altLang="en-US" sz="1500" b="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4963820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1" name="직사각형 10">
            <a:extLst>
              <a:ext uri="{FF2B5EF4-FFF2-40B4-BE49-F238E27FC236}">
                <a16:creationId xmlns:a16="http://schemas.microsoft.com/office/drawing/2014/main" id="{A6930BC4-2D66-2D0B-7441-64484BEB0E2A}"/>
              </a:ext>
            </a:extLst>
          </p:cNvPr>
          <p:cNvSpPr/>
          <p:nvPr/>
        </p:nvSpPr>
        <p:spPr>
          <a:xfrm>
            <a:off x="1447851" y="1279001"/>
            <a:ext cx="3118795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chemeClr val="tx1"/>
                </a:solidFill>
                <a:highlight>
                  <a:srgbClr val="FFDF7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Photoluminescence(PL)</a:t>
            </a:r>
            <a:endParaRPr lang="ko-KR" altLang="en-US" b="1" i="1" dirty="0">
              <a:solidFill>
                <a:schemeClr val="tx1"/>
              </a:solidFill>
              <a:highlight>
                <a:srgbClr val="FFDF7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1E6D32D-C350-A29F-66B8-12B5C3469791}"/>
                  </a:ext>
                </a:extLst>
              </p:cNvPr>
              <p:cNvSpPr txBox="1"/>
              <p:nvPr/>
            </p:nvSpPr>
            <p:spPr>
              <a:xfrm flipH="1">
                <a:off x="1862561" y="5932841"/>
                <a:ext cx="10569059" cy="7420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ko-KR" sz="1500" dirty="0">
                    <a:latin typeface="Arial" panose="020B0604020202020204" pitchFamily="34" charset="0"/>
                    <a:cs typeface="Arial" panose="020B0604020202020204" pitchFamily="34" charset="0"/>
                  </a:rPr>
                  <a:t>PL data indicates that </a:t>
                </a:r>
                <a:r>
                  <a:rPr lang="en-US" altLang="ko-KR" sz="1500" b="1" dirty="0">
                    <a:solidFill>
                      <a:srgbClr val="143D6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electrons have transferred </a:t>
                </a:r>
                <a:r>
                  <a:rPr lang="en-US" altLang="ko-KR" sz="15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from CsPbBr</a:t>
                </a:r>
                <a:r>
                  <a:rPr lang="en-US" altLang="ko-KR" sz="1500" b="1" baseline="-25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altLang="ko-KR" sz="15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to SnO</a:t>
                </a:r>
                <a:r>
                  <a:rPr lang="en-US" altLang="ko-KR" sz="1500" b="1" baseline="-25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altLang="ko-KR" sz="1100" b="1" baseline="-25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ko-KR" sz="15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altLang="ko-KR" sz="1500" b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ko-KR" sz="15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TRPL data shows distinct trend in </a:t>
                </a:r>
                <a14:m>
                  <m:oMath xmlns:m="http://schemas.openxmlformats.org/officeDocument/2006/math">
                    <m:r>
                      <a:rPr lang="en-US" altLang="ko-KR" sz="1500" b="1" i="1" kern="12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𝝉</m:t>
                    </m:r>
                  </m:oMath>
                </a14:m>
                <a:r>
                  <a:rPr lang="en-US" altLang="ko-KR" sz="1500" b="1" kern="1200" baseline="-25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altLang="ko-KR" sz="1500" b="1" dirty="0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ko-KR" sz="15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which is</a:t>
                </a:r>
                <a:r>
                  <a:rPr lang="en-US" altLang="ko-KR" sz="1500" dirty="0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ko-KR" sz="1500" b="1" dirty="0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longer decay time </a:t>
                </a:r>
                <a:r>
                  <a:rPr lang="en-US" altLang="ko-KR" sz="1500" b="1" dirty="0">
                    <a:solidFill>
                      <a:srgbClr val="143D6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when NO</a:t>
                </a:r>
                <a:r>
                  <a:rPr lang="en-US" altLang="ko-KR" sz="1500" b="1" baseline="-25000" dirty="0">
                    <a:solidFill>
                      <a:srgbClr val="143D6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altLang="ko-KR" sz="1500" b="1" dirty="0">
                    <a:solidFill>
                      <a:srgbClr val="143D6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exposed.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1E6D32D-C350-A29F-66B8-12B5C34697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862561" y="5932841"/>
                <a:ext cx="10569059" cy="742063"/>
              </a:xfrm>
              <a:prstGeom prst="rect">
                <a:avLst/>
              </a:prstGeom>
              <a:blipFill>
                <a:blip r:embed="rId5"/>
                <a:stretch>
                  <a:fillRect l="-173" b="-819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슬라이드 번호 개체 틀 5">
            <a:extLst>
              <a:ext uri="{FF2B5EF4-FFF2-40B4-BE49-F238E27FC236}">
                <a16:creationId xmlns:a16="http://schemas.microsoft.com/office/drawing/2014/main" id="{5C1621FE-94C9-2629-129D-9CB367FD394D}"/>
              </a:ext>
            </a:extLst>
          </p:cNvPr>
          <p:cNvSpPr txBox="1">
            <a:spLocks/>
          </p:cNvSpPr>
          <p:nvPr/>
        </p:nvSpPr>
        <p:spPr>
          <a:xfrm>
            <a:off x="9368626" y="644151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3A7477-1C1D-0C41-BF56-62341E8E2C19}" type="slidenum">
              <a:rPr kumimoji="1" lang="ko-Kore-KR" altLang="en-US" smtClean="0"/>
              <a:pPr/>
              <a:t>10</a:t>
            </a:fld>
            <a:r>
              <a:rPr kumimoji="1" lang="en-US" altLang="en-US" dirty="0"/>
              <a:t>/11</a:t>
            </a: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E9D95BEB-CBB6-62A4-5678-79CF3C970A71}"/>
              </a:ext>
            </a:extLst>
          </p:cNvPr>
          <p:cNvGrpSpPr/>
          <p:nvPr/>
        </p:nvGrpSpPr>
        <p:grpSpPr>
          <a:xfrm>
            <a:off x="176127" y="1293682"/>
            <a:ext cx="5973206" cy="4572000"/>
            <a:chOff x="176127" y="1439986"/>
            <a:chExt cx="5973206" cy="4572000"/>
          </a:xfrm>
        </p:grpSpPr>
        <p:graphicFrame>
          <p:nvGraphicFramePr>
            <p:cNvPr id="2" name="개체 1">
              <a:extLst>
                <a:ext uri="{FF2B5EF4-FFF2-40B4-BE49-F238E27FC236}">
                  <a16:creationId xmlns:a16="http://schemas.microsoft.com/office/drawing/2014/main" id="{13B42060-BF33-A442-CBC5-9C69058125B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61056052"/>
                </p:ext>
              </p:extLst>
            </p:nvPr>
          </p:nvGraphicFramePr>
          <p:xfrm>
            <a:off x="176127" y="1439986"/>
            <a:ext cx="5973206" cy="4572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6" imgW="9802440" imgH="7502760" progId="Origin95.Graph">
                    <p:embed/>
                  </p:oleObj>
                </mc:Choice>
                <mc:Fallback>
                  <p:oleObj name="Graph" r:id="rId6" imgW="9802440" imgH="7502760" progId="Origin95.Graph">
                    <p:embed/>
                    <p:pic>
                      <p:nvPicPr>
                        <p:cNvPr id="2" name="개체 1">
                          <a:extLst>
                            <a:ext uri="{FF2B5EF4-FFF2-40B4-BE49-F238E27FC236}">
                              <a16:creationId xmlns:a16="http://schemas.microsoft.com/office/drawing/2014/main" id="{13B42060-BF33-A442-CBC5-9C69058125B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176127" y="1439986"/>
                          <a:ext cx="5973206" cy="4572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" name="화살표: 오른쪽 2">
              <a:extLst>
                <a:ext uri="{FF2B5EF4-FFF2-40B4-BE49-F238E27FC236}">
                  <a16:creationId xmlns:a16="http://schemas.microsoft.com/office/drawing/2014/main" id="{1FE758B5-8EF1-E265-D17A-B47686C7AD68}"/>
                </a:ext>
              </a:extLst>
            </p:cNvPr>
            <p:cNvSpPr/>
            <p:nvPr/>
          </p:nvSpPr>
          <p:spPr>
            <a:xfrm rot="10800000" flipH="1">
              <a:off x="2701118" y="3032348"/>
              <a:ext cx="1182402" cy="264958"/>
            </a:xfrm>
            <a:prstGeom prst="rightArrow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97000">
                  <a:srgbClr val="FF0000">
                    <a:alpha val="85000"/>
                  </a:srgb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화살표: 오른쪽 3">
              <a:extLst>
                <a:ext uri="{FF2B5EF4-FFF2-40B4-BE49-F238E27FC236}">
                  <a16:creationId xmlns:a16="http://schemas.microsoft.com/office/drawing/2014/main" id="{36D3B04D-200E-7843-6D23-D7E17307C759}"/>
                </a:ext>
              </a:extLst>
            </p:cNvPr>
            <p:cNvSpPr/>
            <p:nvPr/>
          </p:nvSpPr>
          <p:spPr>
            <a:xfrm rot="11769697" flipH="1">
              <a:off x="2675076" y="3232516"/>
              <a:ext cx="1195186" cy="264958"/>
            </a:xfrm>
            <a:prstGeom prst="rightArrow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97000">
                  <a:srgbClr val="515151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BB950FF-BD3B-ADB3-3825-59C1D3220DD9}"/>
                </a:ext>
              </a:extLst>
            </p:cNvPr>
            <p:cNvSpPr txBox="1"/>
            <p:nvPr/>
          </p:nvSpPr>
          <p:spPr>
            <a:xfrm>
              <a:off x="1637099" y="4085281"/>
              <a:ext cx="3657602" cy="9440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altLang="ko-KR" sz="15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CsPbBr</a:t>
              </a:r>
              <a:r>
                <a:rPr lang="en-US" altLang="ko-KR" sz="1500" baseline="-25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r>
                <a:rPr lang="en-US" altLang="ko-KR" sz="15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@SiO</a:t>
              </a:r>
              <a:r>
                <a:rPr lang="en-US" altLang="ko-KR" sz="1500" baseline="-25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r>
                <a:rPr lang="en-US" altLang="ko-KR" sz="15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/SnO</a:t>
              </a:r>
              <a:r>
                <a:rPr lang="en-US" altLang="ko-KR" sz="1500" baseline="-25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 </a:t>
              </a:r>
              <a:r>
                <a:rPr lang="en-US" altLang="ko-KR" sz="1500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altLang="ko-KR" sz="15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~21% </a:t>
              </a:r>
              <a:r>
                <a:rPr lang="en-US" altLang="ko-KR" sz="1500" dirty="0">
                  <a:latin typeface="Arial" panose="020B0604020202020204" pitchFamily="34" charset="0"/>
                  <a:cs typeface="Arial" panose="020B0604020202020204" pitchFamily="34" charset="0"/>
                </a:rPr>
                <a:t>decrease</a:t>
              </a:r>
            </a:p>
            <a:p>
              <a:pPr>
                <a:lnSpc>
                  <a:spcPct val="200000"/>
                </a:lnSpc>
              </a:pPr>
              <a:r>
                <a:rPr lang="en-US" altLang="ko-KR" sz="15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CsPbBr</a:t>
              </a:r>
              <a:r>
                <a:rPr lang="en-US" altLang="ko-KR" sz="1500" baseline="-25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r>
                <a:rPr lang="en-US" altLang="ko-KR" sz="15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@SiO</a:t>
              </a:r>
              <a:r>
                <a:rPr lang="en-US" altLang="ko-KR" sz="1500" baseline="-25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 </a:t>
              </a:r>
              <a:r>
                <a:rPr lang="en-US" altLang="ko-KR" sz="1500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r>
                <a:rPr lang="ko-KR" altLang="en-US" sz="15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15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~1%</a:t>
              </a:r>
              <a:r>
                <a:rPr lang="ko-KR" altLang="en-US" sz="15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1500" dirty="0">
                  <a:latin typeface="Arial" panose="020B0604020202020204" pitchFamily="34" charset="0"/>
                  <a:cs typeface="Arial" panose="020B0604020202020204" pitchFamily="34" charset="0"/>
                </a:rPr>
                <a:t>decrease</a:t>
              </a:r>
              <a:endParaRPr lang="ko-KR" altLang="en-US" sz="15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67A0AB9-9814-C460-828F-878DE1D8219A}"/>
                </a:ext>
              </a:extLst>
            </p:cNvPr>
            <p:cNvSpPr txBox="1"/>
            <p:nvPr/>
          </p:nvSpPr>
          <p:spPr>
            <a:xfrm flipV="1">
              <a:off x="519724" y="2085710"/>
              <a:ext cx="461665" cy="3114635"/>
            </a:xfrm>
            <a:prstGeom prst="rect">
              <a:avLst/>
            </a:prstGeom>
            <a:solidFill>
              <a:schemeClr val="bg1"/>
            </a:solidFill>
          </p:spPr>
          <p:txBody>
            <a:bodyPr vert="eaVert" wrap="none" rtlCol="0">
              <a:spAutoFit/>
            </a:bodyPr>
            <a:lstStyle/>
            <a:p>
              <a:r>
                <a:rPr lang="en-US" altLang="ko-KR" b="1" dirty="0">
                  <a:latin typeface="Arial" panose="020B0604020202020204" pitchFamily="34" charset="0"/>
                  <a:cs typeface="Arial" panose="020B0604020202020204" pitchFamily="34" charset="0"/>
                </a:rPr>
                <a:t>Integrated PL int. (x10</a:t>
              </a:r>
              <a:r>
                <a:rPr lang="en-US" altLang="ko-KR" b="1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6 </a:t>
              </a:r>
              <a:r>
                <a:rPr lang="en-US" altLang="ko-KR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cnt</a:t>
              </a:r>
              <a:r>
                <a:rPr lang="en-US" altLang="ko-KR" b="1" dirty="0">
                  <a:latin typeface="Arial" panose="020B0604020202020204" pitchFamily="34" charset="0"/>
                  <a:cs typeface="Arial" panose="020B0604020202020204" pitchFamily="34" charset="0"/>
                </a:rPr>
                <a:t>.)</a:t>
              </a:r>
              <a:endParaRPr lang="ko-KR" alt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A52677D5-A3C1-A1CD-AA89-09BF6A7A4A60}"/>
              </a:ext>
            </a:extLst>
          </p:cNvPr>
          <p:cNvSpPr/>
          <p:nvPr/>
        </p:nvSpPr>
        <p:spPr>
          <a:xfrm>
            <a:off x="9695766" y="2787773"/>
            <a:ext cx="755581" cy="2009133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580E0D-4684-B6E6-16D4-946DE8020A95}"/>
              </a:ext>
            </a:extLst>
          </p:cNvPr>
          <p:cNvSpPr txBox="1"/>
          <p:nvPr/>
        </p:nvSpPr>
        <p:spPr>
          <a:xfrm rot="5400000" flipV="1">
            <a:off x="643372" y="5467172"/>
            <a:ext cx="461665" cy="92398"/>
          </a:xfrm>
          <a:prstGeom prst="rect">
            <a:avLst/>
          </a:prstGeom>
          <a:solidFill>
            <a:schemeClr val="bg1"/>
          </a:solidFill>
        </p:spPr>
        <p:txBody>
          <a:bodyPr vert="eaVert" wrap="none" rtlCol="0">
            <a:spAutoFit/>
          </a:bodyPr>
          <a:lstStyle/>
          <a:p>
            <a:endParaRPr lang="ko-KR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3F995A-1A34-51C8-1F29-31C7DAF248DE}"/>
              </a:ext>
            </a:extLst>
          </p:cNvPr>
          <p:cNvSpPr txBox="1"/>
          <p:nvPr/>
        </p:nvSpPr>
        <p:spPr>
          <a:xfrm rot="5400000" flipV="1">
            <a:off x="2993051" y="4855462"/>
            <a:ext cx="461665" cy="1523815"/>
          </a:xfrm>
          <a:prstGeom prst="rect">
            <a:avLst/>
          </a:prstGeom>
          <a:solidFill>
            <a:schemeClr val="bg1"/>
          </a:solidFill>
        </p:spPr>
        <p:txBody>
          <a:bodyPr vert="eaVert" wrap="none" rtlCol="0">
            <a:spAutoFit/>
          </a:bodyPr>
          <a:lstStyle/>
          <a:p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altLang="ko-KR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 exposed</a:t>
            </a:r>
            <a:endParaRPr lang="ko-KR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7469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5D03CF16-3B37-2943-B9E3-4D47FCA273C3}"/>
              </a:ext>
            </a:extLst>
          </p:cNvPr>
          <p:cNvGrpSpPr/>
          <p:nvPr/>
        </p:nvGrpSpPr>
        <p:grpSpPr>
          <a:xfrm>
            <a:off x="573112" y="667627"/>
            <a:ext cx="11045775" cy="1958898"/>
            <a:chOff x="1025286" y="1640469"/>
            <a:chExt cx="11045775" cy="1958898"/>
          </a:xfrm>
        </p:grpSpPr>
        <p:grpSp>
          <p:nvGrpSpPr>
            <p:cNvPr id="3" name="그룹 2">
              <a:extLst>
                <a:ext uri="{FF2B5EF4-FFF2-40B4-BE49-F238E27FC236}">
                  <a16:creationId xmlns:a16="http://schemas.microsoft.com/office/drawing/2014/main" id="{93D93EA0-1537-777B-0969-9948896B35C7}"/>
                </a:ext>
              </a:extLst>
            </p:cNvPr>
            <p:cNvGrpSpPr/>
            <p:nvPr/>
          </p:nvGrpSpPr>
          <p:grpSpPr>
            <a:xfrm>
              <a:off x="1025286" y="1640469"/>
              <a:ext cx="9833213" cy="400110"/>
              <a:chOff x="887701" y="5638827"/>
              <a:chExt cx="9833213" cy="400110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634425C-9CD3-0F7E-7F5A-7FFFBB7ECAD2}"/>
                  </a:ext>
                </a:extLst>
              </p:cNvPr>
              <p:cNvSpPr txBox="1"/>
              <p:nvPr/>
            </p:nvSpPr>
            <p:spPr>
              <a:xfrm>
                <a:off x="1113129" y="5638827"/>
                <a:ext cx="960778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000" b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SiO</a:t>
                </a:r>
                <a:r>
                  <a:rPr lang="en-US" altLang="ko-KR" sz="2000" b="1" baseline="-25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altLang="ko-KR" sz="2000" b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@CsPbBr</a:t>
                </a:r>
                <a:r>
                  <a:rPr lang="en-US" altLang="ko-KR" sz="2000" b="1" baseline="-25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altLang="ko-KR" sz="2000" b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/SnO</a:t>
                </a:r>
                <a:r>
                  <a:rPr lang="en-US" altLang="ko-KR" sz="2000" b="1" baseline="-25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  </a:t>
                </a:r>
                <a:endParaRPr lang="en-US" altLang="ko-KR" sz="2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6" name="Picture 2" descr="https://d30y9cdsu7xlg0.cloudfront.net/png/7454-200.png">
                <a:extLst>
                  <a:ext uri="{FF2B5EF4-FFF2-40B4-BE49-F238E27FC236}">
                    <a16:creationId xmlns:a16="http://schemas.microsoft.com/office/drawing/2014/main" id="{C1FBB0CD-568F-DEB3-125C-249691E5938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7701" y="5726168"/>
                <a:ext cx="225428" cy="2254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4346A35-1B93-7E20-8704-03009CF1206F}"/>
                </a:ext>
              </a:extLst>
            </p:cNvPr>
            <p:cNvSpPr txBox="1"/>
            <p:nvPr/>
          </p:nvSpPr>
          <p:spPr>
            <a:xfrm>
              <a:off x="1081643" y="2122039"/>
              <a:ext cx="10989418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It can be operated at room temperature under green light.</a:t>
              </a:r>
              <a:r>
                <a:rPr lang="en-US" altLang="ko-KR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It exhibited significantly </a:t>
              </a:r>
              <a:r>
                <a:rPr lang="en-US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fast recovery and high response </a:t>
              </a:r>
              <a:r>
                <a:rPr lang="en-US" b="1" dirty="0">
                  <a:solidFill>
                    <a:srgbClr val="143D6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compared to pristine SnO</a:t>
              </a:r>
              <a:r>
                <a:rPr lang="en-US" b="1" baseline="-25000" dirty="0">
                  <a:solidFill>
                    <a:srgbClr val="143D6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The </a:t>
              </a:r>
              <a:r>
                <a:rPr lang="en-US" b="1" dirty="0">
                  <a:solidFill>
                    <a:srgbClr val="143D6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photosensitizer mechanism 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is</a:t>
              </a:r>
              <a:r>
                <a:rPr lang="en-US" b="1" dirty="0">
                  <a:solidFill>
                    <a:srgbClr val="143D6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demonstrated </a:t>
              </a:r>
              <a:r>
                <a:rPr lang="en-US" b="1" i="1" dirty="0">
                  <a:latin typeface="Arial" panose="020B0604020202020204" pitchFamily="34" charset="0"/>
                  <a:cs typeface="Arial" panose="020B0604020202020204" pitchFamily="34" charset="0"/>
                </a:rPr>
                <a:t>via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>
                  <a:solidFill>
                    <a:srgbClr val="143D6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 intensity and TRPL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9" name="슬라이드 번호 개체 틀 5">
            <a:extLst>
              <a:ext uri="{FF2B5EF4-FFF2-40B4-BE49-F238E27FC236}">
                <a16:creationId xmlns:a16="http://schemas.microsoft.com/office/drawing/2014/main" id="{0DF4BE49-0DEE-2422-611B-7149A08BC727}"/>
              </a:ext>
            </a:extLst>
          </p:cNvPr>
          <p:cNvSpPr txBox="1">
            <a:spLocks/>
          </p:cNvSpPr>
          <p:nvPr/>
        </p:nvSpPr>
        <p:spPr>
          <a:xfrm>
            <a:off x="9368626" y="644151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3A7477-1C1D-0C41-BF56-62341E8E2C19}" type="slidenum">
              <a:rPr kumimoji="1" lang="ko-Kore-KR" altLang="en-US" smtClean="0"/>
              <a:pPr/>
              <a:t>11</a:t>
            </a:fld>
            <a:r>
              <a:rPr kumimoji="1" lang="en-US" altLang="en-US" dirty="0"/>
              <a:t>/11</a:t>
            </a:r>
          </a:p>
        </p:txBody>
      </p:sp>
      <p:grpSp>
        <p:nvGrpSpPr>
          <p:cNvPr id="39" name="그룹 38">
            <a:extLst>
              <a:ext uri="{FF2B5EF4-FFF2-40B4-BE49-F238E27FC236}">
                <a16:creationId xmlns:a16="http://schemas.microsoft.com/office/drawing/2014/main" id="{10136395-992A-D9E3-4151-7A23E66F0C1A}"/>
              </a:ext>
            </a:extLst>
          </p:cNvPr>
          <p:cNvGrpSpPr/>
          <p:nvPr/>
        </p:nvGrpSpPr>
        <p:grpSpPr>
          <a:xfrm>
            <a:off x="5362412" y="2715607"/>
            <a:ext cx="5377814" cy="4116276"/>
            <a:chOff x="5770833" y="1153690"/>
            <a:chExt cx="5377814" cy="4116276"/>
          </a:xfrm>
        </p:grpSpPr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40" name="개체 39">
                  <a:extLst>
                    <a:ext uri="{FF2B5EF4-FFF2-40B4-BE49-F238E27FC236}">
                      <a16:creationId xmlns:a16="http://schemas.microsoft.com/office/drawing/2014/main" id="{4DCD564E-AE70-A32A-439B-70AEA099BF3F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264832291"/>
                    </p:ext>
                  </p:extLst>
                </p:nvPr>
              </p:nvGraphicFramePr>
              <p:xfrm>
                <a:off x="5770833" y="1153690"/>
                <a:ext cx="5377814" cy="4116276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Graph" r:id="rId4" imgW="9802368" imgH="7502652" progId="Origin95.Graph">
                        <p:embed/>
                      </p:oleObj>
                    </mc:Choice>
                    <mc:Fallback>
                      <p:oleObj name="Graph" r:id="rId4" imgW="9802368" imgH="7502652" progId="Origin95.Graph">
                        <p:embed/>
                        <p:pic>
                          <p:nvPicPr>
                            <p:cNvPr id="40" name="개체 39">
                              <a:extLst>
                                <a:ext uri="{FF2B5EF4-FFF2-40B4-BE49-F238E27FC236}">
                                  <a16:creationId xmlns:a16="http://schemas.microsoft.com/office/drawing/2014/main" id="{4DCD564E-AE70-A32A-439B-70AEA099BF3F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5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5770833" y="1153690"/>
                              <a:ext cx="5377814" cy="4116276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40" name="개체 39">
                  <a:extLst>
                    <a:ext uri="{FF2B5EF4-FFF2-40B4-BE49-F238E27FC236}">
                      <a16:creationId xmlns:a16="http://schemas.microsoft.com/office/drawing/2014/main" id="{4DCD564E-AE70-A32A-439B-70AEA099BF3F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264832291"/>
                    </p:ext>
                  </p:extLst>
                </p:nvPr>
              </p:nvGraphicFramePr>
              <p:xfrm>
                <a:off x="5770833" y="1153690"/>
                <a:ext cx="5377814" cy="4116276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Graph" r:id="rId6" imgW="9802368" imgH="7502652" progId="Origin95.Graph">
                        <p:embed/>
                      </p:oleObj>
                    </mc:Choice>
                    <mc:Fallback>
                      <p:oleObj name="Graph" r:id="rId6" imgW="9802368" imgH="7502652" progId="Origin95.Graph">
                        <p:embed/>
                        <p:pic>
                          <p:nvPicPr>
                            <p:cNvPr id="40" name="개체 39">
                              <a:extLst>
                                <a:ext uri="{FF2B5EF4-FFF2-40B4-BE49-F238E27FC236}">
                                  <a16:creationId xmlns:a16="http://schemas.microsoft.com/office/drawing/2014/main" id="{4DCD564E-AE70-A32A-439B-70AEA099BF3F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7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5770833" y="1153690"/>
                              <a:ext cx="5377814" cy="4116276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C191D137-2784-6176-D371-76E8379AEECE}"/>
                    </a:ext>
                  </a:extLst>
                </p:cNvPr>
                <p:cNvSpPr txBox="1"/>
                <p:nvPr/>
              </p:nvSpPr>
              <p:spPr>
                <a:xfrm>
                  <a:off x="7793117" y="2620782"/>
                  <a:ext cx="603627" cy="5539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ko-KR" sz="1500" b="1" i="1" smtClean="0">
                              <a:solidFill>
                                <a:srgbClr val="F1404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ko-KR" altLang="en-US" sz="1500" b="1" i="0" smtClean="0">
                              <a:solidFill>
                                <a:srgbClr val="F1404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𝛕</m:t>
                          </m:r>
                        </m:e>
                        <m:sub>
                          <m:r>
                            <a:rPr lang="en-US" altLang="ko-KR" sz="1500" b="1" i="0" smtClean="0">
                              <a:solidFill>
                                <a:srgbClr val="F1404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𝐑𝐞𝐬</m:t>
                          </m:r>
                        </m:sub>
                      </m:sSub>
                    </m:oMath>
                  </a14:m>
                  <a:r>
                    <a:rPr lang="ko-KR" altLang="en-US" sz="1500" b="1" dirty="0">
                      <a:solidFill>
                        <a:srgbClr val="F1404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endParaRPr lang="en-US" altLang="ko-KR" sz="1500" b="1" dirty="0">
                    <a:solidFill>
                      <a:srgbClr val="F1404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/>
                  <a:r>
                    <a:rPr lang="en-US" altLang="ko-KR" sz="1500" b="1" dirty="0">
                      <a:solidFill>
                        <a:srgbClr val="F1404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116s</a:t>
                  </a:r>
                  <a:endParaRPr lang="ko-KR" altLang="en-US" sz="1500" b="1" dirty="0">
                    <a:solidFill>
                      <a:srgbClr val="F1404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C191D137-2784-6176-D371-76E8379AEE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93117" y="2620782"/>
                  <a:ext cx="603627" cy="553998"/>
                </a:xfrm>
                <a:prstGeom prst="rect">
                  <a:avLst/>
                </a:prstGeom>
                <a:blipFill>
                  <a:blip r:embed="rId8"/>
                  <a:stretch>
                    <a:fillRect l="-3030" r="-2020" b="-12088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BA0E83D3-4443-471D-1A9F-AFE4D4E66D82}"/>
                    </a:ext>
                  </a:extLst>
                </p:cNvPr>
                <p:cNvSpPr txBox="1"/>
                <p:nvPr/>
              </p:nvSpPr>
              <p:spPr>
                <a:xfrm>
                  <a:off x="9061490" y="3429000"/>
                  <a:ext cx="614271" cy="5539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ko-KR" sz="1500" b="1" i="1" smtClean="0">
                              <a:solidFill>
                                <a:srgbClr val="F1404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ko-KR" altLang="en-US" sz="1500" b="1" i="0" smtClean="0">
                              <a:solidFill>
                                <a:srgbClr val="F1404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𝛕</m:t>
                          </m:r>
                        </m:e>
                        <m:sub>
                          <m:r>
                            <a:rPr lang="en-US" altLang="ko-KR" sz="1500" b="1" i="0" smtClean="0">
                              <a:solidFill>
                                <a:srgbClr val="F1404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𝐑𝐞𝐜</m:t>
                          </m:r>
                        </m:sub>
                      </m:sSub>
                    </m:oMath>
                  </a14:m>
                  <a:r>
                    <a:rPr lang="ko-KR" altLang="en-US" sz="1500" b="1" dirty="0">
                      <a:solidFill>
                        <a:srgbClr val="F1404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endParaRPr lang="en-US" altLang="ko-KR" sz="1500" b="1" dirty="0">
                    <a:solidFill>
                      <a:srgbClr val="F1404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/>
                  <a:r>
                    <a:rPr lang="en-US" altLang="ko-KR" sz="1500" b="1" dirty="0">
                      <a:solidFill>
                        <a:srgbClr val="F1404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129s</a:t>
                  </a:r>
                  <a:endParaRPr lang="ko-KR" altLang="en-US" sz="1500" b="1" dirty="0">
                    <a:solidFill>
                      <a:srgbClr val="F1404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BA0E83D3-4443-471D-1A9F-AFE4D4E66D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61490" y="3429000"/>
                  <a:ext cx="614271" cy="553998"/>
                </a:xfrm>
                <a:prstGeom prst="rect">
                  <a:avLst/>
                </a:prstGeom>
                <a:blipFill>
                  <a:blip r:embed="rId9"/>
                  <a:stretch>
                    <a:fillRect l="-1980" r="-2970" b="-10989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BD3D8FD-CA57-DFDA-65FA-72F130989B0B}"/>
                </a:ext>
              </a:extLst>
            </p:cNvPr>
            <p:cNvSpPr txBox="1"/>
            <p:nvPr/>
          </p:nvSpPr>
          <p:spPr>
            <a:xfrm>
              <a:off x="8244559" y="2082993"/>
              <a:ext cx="667170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500" b="1" dirty="0">
                  <a:solidFill>
                    <a:srgbClr val="F140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19.45</a:t>
              </a:r>
              <a:endParaRPr lang="ko-KR" altLang="en-US" sz="1500" b="1" dirty="0">
                <a:solidFill>
                  <a:srgbClr val="F1404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D973A2F-6618-0089-EB67-F403095B5144}"/>
                </a:ext>
              </a:extLst>
            </p:cNvPr>
            <p:cNvSpPr txBox="1"/>
            <p:nvPr/>
          </p:nvSpPr>
          <p:spPr>
            <a:xfrm flipV="1">
              <a:off x="6045566" y="2089684"/>
              <a:ext cx="461665" cy="1990288"/>
            </a:xfrm>
            <a:prstGeom prst="rect">
              <a:avLst/>
            </a:prstGeom>
            <a:solidFill>
              <a:schemeClr val="bg1"/>
            </a:solidFill>
          </p:spPr>
          <p:txBody>
            <a:bodyPr vert="eaVert" wrap="none" rtlCol="0">
              <a:spAutoFit/>
            </a:bodyPr>
            <a:lstStyle/>
            <a:p>
              <a:r>
                <a:rPr lang="en-US" altLang="ko-KR" b="1" dirty="0">
                  <a:latin typeface="Arial" panose="020B0604020202020204" pitchFamily="34" charset="0"/>
                  <a:cs typeface="Arial" panose="020B0604020202020204" pitchFamily="34" charset="0"/>
                </a:rPr>
                <a:t>Response (R</a:t>
              </a:r>
              <a:r>
                <a:rPr lang="en-US" altLang="ko-KR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altLang="ko-KR" b="1" dirty="0"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en-US" altLang="ko-KR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en-US" altLang="ko-KR" b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  <a:r>
                <a:rPr lang="en-US" altLang="ko-KR" b="1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ko-KR" alt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" name="그룹 50">
            <a:extLst>
              <a:ext uri="{FF2B5EF4-FFF2-40B4-BE49-F238E27FC236}">
                <a16:creationId xmlns:a16="http://schemas.microsoft.com/office/drawing/2014/main" id="{672A551E-F0D9-79C9-4CB1-90742EAAD510}"/>
              </a:ext>
            </a:extLst>
          </p:cNvPr>
          <p:cNvGrpSpPr/>
          <p:nvPr/>
        </p:nvGrpSpPr>
        <p:grpSpPr>
          <a:xfrm>
            <a:off x="1252561" y="2615085"/>
            <a:ext cx="4109851" cy="3826426"/>
            <a:chOff x="7108230" y="1045332"/>
            <a:chExt cx="4745256" cy="4418012"/>
          </a:xfrm>
        </p:grpSpPr>
        <p:pic>
          <p:nvPicPr>
            <p:cNvPr id="52" name="그림 51">
              <a:extLst>
                <a:ext uri="{FF2B5EF4-FFF2-40B4-BE49-F238E27FC236}">
                  <a16:creationId xmlns:a16="http://schemas.microsoft.com/office/drawing/2014/main" id="{BC1F3BA3-6E20-C2F6-6727-EC0DDB9E55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108230" y="1744118"/>
              <a:ext cx="3911600" cy="3719226"/>
            </a:xfrm>
            <a:prstGeom prst="rect">
              <a:avLst/>
            </a:prstGeom>
          </p:spPr>
        </p:pic>
        <p:sp>
          <p:nvSpPr>
            <p:cNvPr id="53" name="직사각형 52">
              <a:extLst>
                <a:ext uri="{FF2B5EF4-FFF2-40B4-BE49-F238E27FC236}">
                  <a16:creationId xmlns:a16="http://schemas.microsoft.com/office/drawing/2014/main" id="{B53E644F-1A0B-A08F-1062-1403F7C84507}"/>
                </a:ext>
              </a:extLst>
            </p:cNvPr>
            <p:cNvSpPr/>
            <p:nvPr/>
          </p:nvSpPr>
          <p:spPr>
            <a:xfrm>
              <a:off x="7275144" y="1224867"/>
              <a:ext cx="942445" cy="6396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500" b="1" i="1" dirty="0">
                  <a:solidFill>
                    <a:srgbClr val="143D6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Light </a:t>
              </a:r>
            </a:p>
            <a:p>
              <a:pPr algn="ctr"/>
              <a:r>
                <a:rPr lang="en-US" altLang="ko-KR" sz="1500" b="1" i="1" dirty="0">
                  <a:solidFill>
                    <a:srgbClr val="143D6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source</a:t>
              </a:r>
            </a:p>
          </p:txBody>
        </p:sp>
        <p:cxnSp>
          <p:nvCxnSpPr>
            <p:cNvPr id="54" name="직선 화살표 연결선 53">
              <a:extLst>
                <a:ext uri="{FF2B5EF4-FFF2-40B4-BE49-F238E27FC236}">
                  <a16:creationId xmlns:a16="http://schemas.microsoft.com/office/drawing/2014/main" id="{D9AAAF52-3BB8-F92E-D7CB-F373EDAA30FA}"/>
                </a:ext>
              </a:extLst>
            </p:cNvPr>
            <p:cNvCxnSpPr/>
            <p:nvPr/>
          </p:nvCxnSpPr>
          <p:spPr>
            <a:xfrm>
              <a:off x="8469476" y="1744118"/>
              <a:ext cx="0" cy="561440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직선 화살표 연결선 54">
              <a:extLst>
                <a:ext uri="{FF2B5EF4-FFF2-40B4-BE49-F238E27FC236}">
                  <a16:creationId xmlns:a16="http://schemas.microsoft.com/office/drawing/2014/main" id="{322B6179-E068-C47D-4F8E-01EB14A5402A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450511" y="4412228"/>
              <a:ext cx="0" cy="561440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직사각형 55">
              <a:extLst>
                <a:ext uri="{FF2B5EF4-FFF2-40B4-BE49-F238E27FC236}">
                  <a16:creationId xmlns:a16="http://schemas.microsoft.com/office/drawing/2014/main" id="{707EC08B-208A-53F1-19AB-7398B58C8A63}"/>
                </a:ext>
              </a:extLst>
            </p:cNvPr>
            <p:cNvSpPr/>
            <p:nvPr/>
          </p:nvSpPr>
          <p:spPr>
            <a:xfrm>
              <a:off x="7876037" y="3847588"/>
              <a:ext cx="729412" cy="6396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500" b="1" i="1" dirty="0">
                  <a:solidFill>
                    <a:srgbClr val="143D6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Gas </a:t>
              </a:r>
            </a:p>
            <a:p>
              <a:pPr algn="ctr"/>
              <a:r>
                <a:rPr lang="en-US" altLang="ko-KR" sz="1500" b="1" i="1" dirty="0">
                  <a:solidFill>
                    <a:srgbClr val="143D6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</a:t>
              </a:r>
            </a:p>
          </p:txBody>
        </p:sp>
        <p:sp>
          <p:nvSpPr>
            <p:cNvPr id="57" name="직사각형 56">
              <a:extLst>
                <a:ext uri="{FF2B5EF4-FFF2-40B4-BE49-F238E27FC236}">
                  <a16:creationId xmlns:a16="http://schemas.microsoft.com/office/drawing/2014/main" id="{A005B514-5187-A192-9576-8FE6D624329D}"/>
                </a:ext>
              </a:extLst>
            </p:cNvPr>
            <p:cNvSpPr/>
            <p:nvPr/>
          </p:nvSpPr>
          <p:spPr>
            <a:xfrm>
              <a:off x="10970074" y="4313561"/>
              <a:ext cx="883412" cy="6396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500" b="1" i="1" dirty="0">
                  <a:solidFill>
                    <a:srgbClr val="143D6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Probe Tip</a:t>
              </a:r>
            </a:p>
          </p:txBody>
        </p:sp>
        <p:grpSp>
          <p:nvGrpSpPr>
            <p:cNvPr id="58" name="그룹 57">
              <a:extLst>
                <a:ext uri="{FF2B5EF4-FFF2-40B4-BE49-F238E27FC236}">
                  <a16:creationId xmlns:a16="http://schemas.microsoft.com/office/drawing/2014/main" id="{738D5B59-18AB-323E-1E89-CC1871DA69EB}"/>
                </a:ext>
              </a:extLst>
            </p:cNvPr>
            <p:cNvGrpSpPr/>
            <p:nvPr/>
          </p:nvGrpSpPr>
          <p:grpSpPr>
            <a:xfrm>
              <a:off x="10080029" y="4436375"/>
              <a:ext cx="829843" cy="333375"/>
              <a:chOff x="9275618" y="4347462"/>
              <a:chExt cx="829843" cy="333375"/>
            </a:xfrm>
          </p:grpSpPr>
          <p:cxnSp>
            <p:nvCxnSpPr>
              <p:cNvPr id="60" name="직선 연결선 59">
                <a:extLst>
                  <a:ext uri="{FF2B5EF4-FFF2-40B4-BE49-F238E27FC236}">
                    <a16:creationId xmlns:a16="http://schemas.microsoft.com/office/drawing/2014/main" id="{74AD14AA-2544-8BD1-CE45-5C2CEFA4983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299432" y="4501647"/>
                <a:ext cx="791743" cy="179190"/>
              </a:xfrm>
              <a:prstGeom prst="line">
                <a:avLst/>
              </a:prstGeom>
              <a:ln>
                <a:solidFill>
                  <a:srgbClr val="143D63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직선 연결선 60">
                <a:extLst>
                  <a:ext uri="{FF2B5EF4-FFF2-40B4-BE49-F238E27FC236}">
                    <a16:creationId xmlns:a16="http://schemas.microsoft.com/office/drawing/2014/main" id="{DEF63CDE-1768-071B-8D6B-51D6B51E0D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75618" y="4347462"/>
                <a:ext cx="829843" cy="154185"/>
              </a:xfrm>
              <a:prstGeom prst="line">
                <a:avLst/>
              </a:prstGeom>
              <a:ln>
                <a:solidFill>
                  <a:srgbClr val="143D63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9" name="직사각형 58">
              <a:extLst>
                <a:ext uri="{FF2B5EF4-FFF2-40B4-BE49-F238E27FC236}">
                  <a16:creationId xmlns:a16="http://schemas.microsoft.com/office/drawing/2014/main" id="{3C94A0FF-DB94-C01E-7F31-846E0B04C151}"/>
                </a:ext>
              </a:extLst>
            </p:cNvPr>
            <p:cNvSpPr/>
            <p:nvPr/>
          </p:nvSpPr>
          <p:spPr>
            <a:xfrm>
              <a:off x="8464605" y="1045332"/>
              <a:ext cx="1018227" cy="4565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b="1" i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&lt;Light&gt;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257693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40381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DF6FD74-0B98-613A-09A3-9339C85AC7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679" y="457199"/>
            <a:ext cx="8585278" cy="527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0169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36A6127-6606-C6A8-766A-AEEC7AEF7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475" y="1452493"/>
            <a:ext cx="4454946" cy="3574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A6957E-D0B5-9AAF-6F28-1A3F7B70B185}"/>
              </a:ext>
            </a:extLst>
          </p:cNvPr>
          <p:cNvSpPr txBox="1"/>
          <p:nvPr/>
        </p:nvSpPr>
        <p:spPr>
          <a:xfrm>
            <a:off x="3566680" y="5306336"/>
            <a:ext cx="60942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200" i="1" dirty="0">
                <a:latin typeface="Arial" panose="020B0604020202020204" pitchFamily="34" charset="0"/>
                <a:cs typeface="Arial" panose="020B0604020202020204" pitchFamily="34" charset="0"/>
              </a:rPr>
              <a:t>Ref) Sensors and Actuators B 169 (2012) 199–207</a:t>
            </a:r>
            <a:endParaRPr lang="ko-KR" altLang="en-U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8954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770617E-12F6-7B70-FAE6-2153A6B93D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19" t="7658" r="17999" b="30259"/>
          <a:stretch/>
        </p:blipFill>
        <p:spPr>
          <a:xfrm>
            <a:off x="724921" y="1300162"/>
            <a:ext cx="4257676" cy="4257676"/>
          </a:xfrm>
          <a:prstGeom prst="rect">
            <a:avLst/>
          </a:prstGeom>
        </p:spPr>
      </p:pic>
      <p:cxnSp>
        <p:nvCxnSpPr>
          <p:cNvPr id="3" name="직선 화살표 연결선 2">
            <a:extLst>
              <a:ext uri="{FF2B5EF4-FFF2-40B4-BE49-F238E27FC236}">
                <a16:creationId xmlns:a16="http://schemas.microsoft.com/office/drawing/2014/main" id="{030D5F6B-CE46-81B4-A937-ADAB00E699C5}"/>
              </a:ext>
            </a:extLst>
          </p:cNvPr>
          <p:cNvCxnSpPr/>
          <p:nvPr/>
        </p:nvCxnSpPr>
        <p:spPr>
          <a:xfrm flipH="1">
            <a:off x="3966596" y="2141345"/>
            <a:ext cx="406400" cy="444500"/>
          </a:xfrm>
          <a:prstGeom prst="straightConnector1">
            <a:avLst/>
          </a:prstGeom>
          <a:ln w="28575">
            <a:solidFill>
              <a:schemeClr val="bg1"/>
            </a:solidFill>
            <a:headEnd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1C76BA5-2929-582A-5B17-A60977E14F47}"/>
              </a:ext>
            </a:extLst>
          </p:cNvPr>
          <p:cNvSpPr txBox="1"/>
          <p:nvPr/>
        </p:nvSpPr>
        <p:spPr>
          <a:xfrm>
            <a:off x="3798973" y="1772013"/>
            <a:ext cx="1192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r>
              <a:rPr lang="en-US" altLang="ko-KR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ko-K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shell</a:t>
            </a:r>
            <a:endParaRPr lang="ko-KR" alt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8F5E5C-71EF-594D-BD8F-0A1A6A8F2B38}"/>
              </a:ext>
            </a:extLst>
          </p:cNvPr>
          <p:cNvSpPr txBox="1"/>
          <p:nvPr/>
        </p:nvSpPr>
        <p:spPr>
          <a:xfrm>
            <a:off x="1076491" y="829747"/>
            <a:ext cx="1933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r>
              <a:rPr lang="en-US" altLang="ko-KR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@CsPbBr</a:t>
            </a:r>
            <a:r>
              <a:rPr lang="en-US" altLang="ko-KR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ko-KR" altLang="en-US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개체 5">
            <a:extLst>
              <a:ext uri="{FF2B5EF4-FFF2-40B4-BE49-F238E27FC236}">
                <a16:creationId xmlns:a16="http://schemas.microsoft.com/office/drawing/2014/main" id="{26D3F571-16E8-51B5-3C47-722367D03D5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9274281"/>
              </p:ext>
            </p:extLst>
          </p:nvPr>
        </p:nvGraphicFramePr>
        <p:xfrm>
          <a:off x="4694271" y="719931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9802368" imgH="7502416" progId="Origin95.Graph">
                  <p:embed/>
                </p:oleObj>
              </mc:Choice>
              <mc:Fallback>
                <p:oleObj name="Graph" r:id="rId3" imgW="9802368" imgH="7502416" progId="Origin95.Graph">
                  <p:embed/>
                  <p:pic>
                    <p:nvPicPr>
                      <p:cNvPr id="6" name="개체 5">
                        <a:extLst>
                          <a:ext uri="{FF2B5EF4-FFF2-40B4-BE49-F238E27FC236}">
                            <a16:creationId xmlns:a16="http://schemas.microsoft.com/office/drawing/2014/main" id="{26D3F571-16E8-51B5-3C47-722367D03D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94271" y="719931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429047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개체 1">
            <a:extLst>
              <a:ext uri="{FF2B5EF4-FFF2-40B4-BE49-F238E27FC236}">
                <a16:creationId xmlns:a16="http://schemas.microsoft.com/office/drawing/2014/main" id="{F924AFD1-CD5E-D27C-F6E6-5DC9AA58C6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2643349"/>
              </p:ext>
            </p:extLst>
          </p:nvPr>
        </p:nvGraphicFramePr>
        <p:xfrm>
          <a:off x="683228" y="1143000"/>
          <a:ext cx="5973208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2" name="개체 1">
                        <a:extLst>
                          <a:ext uri="{FF2B5EF4-FFF2-40B4-BE49-F238E27FC236}">
                            <a16:creationId xmlns:a16="http://schemas.microsoft.com/office/drawing/2014/main" id="{F924AFD1-CD5E-D27C-F6E6-5DC9AA58C6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83228" y="1143000"/>
                        <a:ext cx="5973208" cy="457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직사각형 3">
            <a:extLst>
              <a:ext uri="{FF2B5EF4-FFF2-40B4-BE49-F238E27FC236}">
                <a16:creationId xmlns:a16="http://schemas.microsoft.com/office/drawing/2014/main" id="{09E20D69-7191-FA62-0B0F-9079EE5BFB79}"/>
              </a:ext>
            </a:extLst>
          </p:cNvPr>
          <p:cNvSpPr/>
          <p:nvPr/>
        </p:nvSpPr>
        <p:spPr>
          <a:xfrm>
            <a:off x="2038417" y="1015348"/>
            <a:ext cx="3397527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chemeClr val="tx1"/>
                </a:solidFill>
                <a:highlight>
                  <a:srgbClr val="FFDF7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Pristine SnO</a:t>
            </a:r>
            <a:r>
              <a:rPr lang="en-US" altLang="ko-KR" b="1" baseline="-25000" dirty="0">
                <a:solidFill>
                  <a:schemeClr val="tx1"/>
                </a:solidFill>
                <a:highlight>
                  <a:srgbClr val="FFDF7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altLang="ko-KR" b="1" dirty="0">
                <a:solidFill>
                  <a:schemeClr val="tx1"/>
                </a:solidFill>
                <a:highlight>
                  <a:srgbClr val="FFDF7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NR</a:t>
            </a:r>
            <a:r>
              <a:rPr lang="en-US" altLang="ko-KR" b="1" baseline="-25000" dirty="0">
                <a:solidFill>
                  <a:schemeClr val="tx1"/>
                </a:solidFill>
                <a:highlight>
                  <a:srgbClr val="FFDF7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b="1" dirty="0">
                <a:solidFill>
                  <a:schemeClr val="tx1"/>
                </a:solidFill>
                <a:highlight>
                  <a:srgbClr val="FFDF7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ko-KR" altLang="en-US" b="1" i="1" dirty="0">
              <a:solidFill>
                <a:schemeClr val="tx1"/>
              </a:solidFill>
              <a:highlight>
                <a:srgbClr val="FFDF7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829615-DF9A-7D5E-EB41-F540A679FB9D}"/>
              </a:ext>
            </a:extLst>
          </p:cNvPr>
          <p:cNvSpPr txBox="1"/>
          <p:nvPr/>
        </p:nvSpPr>
        <p:spPr>
          <a:xfrm flipH="1">
            <a:off x="1852888" y="2384567"/>
            <a:ext cx="2331028" cy="889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Response : </a:t>
            </a:r>
            <a:r>
              <a:rPr lang="en-US" altLang="ko-KR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1.74</a:t>
            </a:r>
          </a:p>
          <a:p>
            <a:pPr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Response time : 269s</a:t>
            </a:r>
          </a:p>
          <a:p>
            <a:pPr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Recovery time: -s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1F3D81-EF3A-EC34-919C-942958348BD9}"/>
              </a:ext>
            </a:extLst>
          </p:cNvPr>
          <p:cNvSpPr txBox="1"/>
          <p:nvPr/>
        </p:nvSpPr>
        <p:spPr>
          <a:xfrm flipH="1">
            <a:off x="4090163" y="3705999"/>
            <a:ext cx="2331028" cy="889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Response : </a:t>
            </a:r>
            <a:r>
              <a:rPr lang="en-US" altLang="ko-KR" sz="1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2.86</a:t>
            </a:r>
          </a:p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Response time : 273s</a:t>
            </a:r>
          </a:p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Recovery time: -s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8F43BA-9015-D16B-7C29-4A4413ACAD0F}"/>
              </a:ext>
            </a:extLst>
          </p:cNvPr>
          <p:cNvSpPr txBox="1"/>
          <p:nvPr/>
        </p:nvSpPr>
        <p:spPr>
          <a:xfrm flipH="1">
            <a:off x="1131103" y="5498945"/>
            <a:ext cx="10569059" cy="742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Pristine SnO</a:t>
            </a:r>
            <a:r>
              <a:rPr lang="en-US" altLang="ko-KR" sz="15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altLang="ko-KR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is shown </a:t>
            </a:r>
            <a:r>
              <a:rPr lang="en-US" altLang="ko-KR" sz="1500" b="1" dirty="0">
                <a:solidFill>
                  <a:srgbClr val="143D6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n-type oxide semiconductor gas sensor </a:t>
            </a:r>
            <a:r>
              <a:rPr lang="en-US" altLang="ko-KR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mechanism.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Photoactivation affects the recovery time of pristine SnO</a:t>
            </a:r>
            <a:r>
              <a:rPr lang="en-US" altLang="ko-KR" sz="15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altLang="ko-KR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due to  </a:t>
            </a:r>
            <a:r>
              <a:rPr lang="en-US" altLang="ko-KR" sz="1500" b="1" dirty="0">
                <a:solidFill>
                  <a:srgbClr val="143D6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reactive oxygen species and electron-hole pair</a:t>
            </a:r>
            <a:r>
              <a:rPr lang="en-US" altLang="ko-KR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graphicFrame>
        <p:nvGraphicFramePr>
          <p:cNvPr id="8" name="개체 7">
            <a:extLst>
              <a:ext uri="{FF2B5EF4-FFF2-40B4-BE49-F238E27FC236}">
                <a16:creationId xmlns:a16="http://schemas.microsoft.com/office/drawing/2014/main" id="{3B6E3E7C-B402-700C-7311-DE1F6072A5A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0032270"/>
              </p:ext>
            </p:extLst>
          </p:nvPr>
        </p:nvGraphicFramePr>
        <p:xfrm>
          <a:off x="5726954" y="1143000"/>
          <a:ext cx="5973208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9802440" imgH="7502760" progId="Origin95.Graph">
                  <p:embed/>
                </p:oleObj>
              </mc:Choice>
              <mc:Fallback>
                <p:oleObj name="Graph" r:id="rId4" imgW="9802440" imgH="7502760" progId="Origin95.Graph">
                  <p:embed/>
                  <p:pic>
                    <p:nvPicPr>
                      <p:cNvPr id="8" name="개체 7">
                        <a:extLst>
                          <a:ext uri="{FF2B5EF4-FFF2-40B4-BE49-F238E27FC236}">
                            <a16:creationId xmlns:a16="http://schemas.microsoft.com/office/drawing/2014/main" id="{3B6E3E7C-B402-700C-7311-DE1F6072A5A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726954" y="1143000"/>
                        <a:ext cx="5973208" cy="457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695D051E-61A5-CD84-0055-3ADBBB0C2A75}"/>
              </a:ext>
            </a:extLst>
          </p:cNvPr>
          <p:cNvSpPr txBox="1"/>
          <p:nvPr/>
        </p:nvSpPr>
        <p:spPr>
          <a:xfrm>
            <a:off x="2102495" y="3429000"/>
            <a:ext cx="7601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5.0E+04</a:t>
            </a:r>
            <a:endParaRPr lang="ko-KR" alt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D93950-3232-676E-A34A-C6865AB74143}"/>
              </a:ext>
            </a:extLst>
          </p:cNvPr>
          <p:cNvSpPr txBox="1"/>
          <p:nvPr/>
        </p:nvSpPr>
        <p:spPr>
          <a:xfrm>
            <a:off x="3146823" y="4111336"/>
            <a:ext cx="7601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F1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3.4E+04</a:t>
            </a:r>
            <a:endParaRPr lang="ko-KR" altLang="en-US" sz="1200" b="1" dirty="0">
              <a:solidFill>
                <a:srgbClr val="F140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AA6CB3-D059-88EE-E484-FC10A4199AEC}"/>
              </a:ext>
            </a:extLst>
          </p:cNvPr>
          <p:cNvSpPr txBox="1"/>
          <p:nvPr/>
        </p:nvSpPr>
        <p:spPr>
          <a:xfrm>
            <a:off x="8440683" y="4528142"/>
            <a:ext cx="7601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1A6F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2.9E+02</a:t>
            </a:r>
            <a:endParaRPr lang="ko-KR" altLang="en-US" sz="1200" b="1" dirty="0">
              <a:solidFill>
                <a:srgbClr val="1A6FD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B05431-2E85-0CF8-7653-CCE77CE82804}"/>
              </a:ext>
            </a:extLst>
          </p:cNvPr>
          <p:cNvSpPr txBox="1"/>
          <p:nvPr/>
        </p:nvSpPr>
        <p:spPr>
          <a:xfrm flipH="1">
            <a:off x="6892468" y="3222182"/>
            <a:ext cx="2331028" cy="889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rgbClr val="1A6FD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Response : </a:t>
            </a:r>
            <a:r>
              <a:rPr lang="en-US" altLang="ko-KR" sz="1200" b="1" dirty="0">
                <a:solidFill>
                  <a:srgbClr val="1A6FD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5.73</a:t>
            </a:r>
          </a:p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rgbClr val="1A6FD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Response time : 40s</a:t>
            </a:r>
          </a:p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rgbClr val="1A6FD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Recovery time: 455s</a:t>
            </a:r>
          </a:p>
        </p:txBody>
      </p:sp>
      <p:sp>
        <p:nvSpPr>
          <p:cNvPr id="13" name="슬라이드 번호 개체 틀 5">
            <a:extLst>
              <a:ext uri="{FF2B5EF4-FFF2-40B4-BE49-F238E27FC236}">
                <a16:creationId xmlns:a16="http://schemas.microsoft.com/office/drawing/2014/main" id="{BB0995B8-24E1-A9CC-8DE7-1B818C6C3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33980" y="6376186"/>
            <a:ext cx="2743200" cy="365125"/>
          </a:xfrm>
        </p:spPr>
        <p:txBody>
          <a:bodyPr/>
          <a:lstStyle/>
          <a:p>
            <a:fld id="{0C3A7477-1C1D-0C41-BF56-62341E8E2C19}" type="slidenum">
              <a:rPr kumimoji="1" lang="ko-Kore-KR" altLang="en-US" smtClean="0"/>
              <a:pPr/>
              <a:t>16</a:t>
            </a:fld>
            <a:r>
              <a:rPr kumimoji="1" lang="en-US" altLang="en-US" dirty="0"/>
              <a:t>/28</a:t>
            </a:r>
          </a:p>
        </p:txBody>
      </p:sp>
    </p:spTree>
    <p:extLst>
      <p:ext uri="{BB962C8B-B14F-4D97-AF65-F5344CB8AC3E}">
        <p14:creationId xmlns:p14="http://schemas.microsoft.com/office/powerpoint/2010/main" val="31925743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개체 2">
            <a:extLst>
              <a:ext uri="{FF2B5EF4-FFF2-40B4-BE49-F238E27FC236}">
                <a16:creationId xmlns:a16="http://schemas.microsoft.com/office/drawing/2014/main" id="{9EBD219A-36BC-6488-5315-FDA19B312A1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6884290"/>
              </p:ext>
            </p:extLst>
          </p:nvPr>
        </p:nvGraphicFramePr>
        <p:xfrm>
          <a:off x="404226" y="1067617"/>
          <a:ext cx="5973206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368" imgH="7502652" progId="Origin95.Graph">
                  <p:embed/>
                </p:oleObj>
              </mc:Choice>
              <mc:Fallback>
                <p:oleObj name="Graph" r:id="rId2" imgW="9802368" imgH="7502652" progId="Origin95.Graph">
                  <p:embed/>
                  <p:pic>
                    <p:nvPicPr>
                      <p:cNvPr id="3" name="개체 2">
                        <a:extLst>
                          <a:ext uri="{FF2B5EF4-FFF2-40B4-BE49-F238E27FC236}">
                            <a16:creationId xmlns:a16="http://schemas.microsoft.com/office/drawing/2014/main" id="{9EBD219A-36BC-6488-5315-FDA19B312A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04226" y="1067617"/>
                        <a:ext cx="5973206" cy="457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직사각형 3">
            <a:extLst>
              <a:ext uri="{FF2B5EF4-FFF2-40B4-BE49-F238E27FC236}">
                <a16:creationId xmlns:a16="http://schemas.microsoft.com/office/drawing/2014/main" id="{A2BF6A8B-24BB-131C-4173-B670B649E7CB}"/>
              </a:ext>
            </a:extLst>
          </p:cNvPr>
          <p:cNvSpPr/>
          <p:nvPr/>
        </p:nvSpPr>
        <p:spPr>
          <a:xfrm>
            <a:off x="1152488" y="1015348"/>
            <a:ext cx="4476683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chemeClr val="tx1"/>
                </a:solidFill>
                <a:highlight>
                  <a:srgbClr val="FFDF7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CsPbBr</a:t>
            </a:r>
            <a:r>
              <a:rPr lang="en-US" altLang="ko-KR" b="1" baseline="-25000" dirty="0">
                <a:solidFill>
                  <a:schemeClr val="tx1"/>
                </a:solidFill>
                <a:highlight>
                  <a:srgbClr val="FFDF7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ko-KR" b="1" dirty="0">
                <a:solidFill>
                  <a:schemeClr val="tx1"/>
                </a:solidFill>
                <a:highlight>
                  <a:srgbClr val="FFDF7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/SnO</a:t>
            </a:r>
            <a:r>
              <a:rPr lang="en-US" altLang="ko-KR" b="1" baseline="-25000" dirty="0">
                <a:solidFill>
                  <a:schemeClr val="tx1"/>
                </a:solidFill>
                <a:highlight>
                  <a:srgbClr val="FFDF7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altLang="ko-KR" b="1" dirty="0">
                <a:solidFill>
                  <a:schemeClr val="tx1"/>
                </a:solidFill>
                <a:highlight>
                  <a:srgbClr val="FFDF7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NR</a:t>
            </a:r>
            <a:endParaRPr lang="ko-KR" altLang="en-US" b="1" i="1" dirty="0">
              <a:solidFill>
                <a:schemeClr val="tx1"/>
              </a:solidFill>
              <a:highlight>
                <a:srgbClr val="FFDF7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73D3C8-3BED-F9B0-E12F-B1CC931EF50E}"/>
              </a:ext>
            </a:extLst>
          </p:cNvPr>
          <p:cNvSpPr txBox="1"/>
          <p:nvPr/>
        </p:nvSpPr>
        <p:spPr>
          <a:xfrm flipH="1">
            <a:off x="6266446" y="1733104"/>
            <a:ext cx="2331028" cy="1088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Test 1)</a:t>
            </a:r>
          </a:p>
          <a:p>
            <a:pPr>
              <a:lnSpc>
                <a:spcPct val="150000"/>
              </a:lnSpc>
            </a:pPr>
            <a:r>
              <a:rPr lang="en-US" altLang="ko-KR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Response time : 55s</a:t>
            </a:r>
          </a:p>
          <a:p>
            <a:pPr>
              <a:lnSpc>
                <a:spcPct val="150000"/>
              </a:lnSpc>
            </a:pPr>
            <a:r>
              <a:rPr lang="en-US" altLang="ko-KR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Recovery time: 265s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76E8B9-B182-49EF-8EB0-0A47F0BFCFEF}"/>
              </a:ext>
            </a:extLst>
          </p:cNvPr>
          <p:cNvSpPr txBox="1"/>
          <p:nvPr/>
        </p:nvSpPr>
        <p:spPr>
          <a:xfrm flipH="1">
            <a:off x="8889395" y="1733103"/>
            <a:ext cx="2331028" cy="1088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5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Test 2)</a:t>
            </a:r>
            <a:br>
              <a:rPr lang="en-US" altLang="ko-KR" sz="15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altLang="ko-KR" sz="15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Response time : 54s</a:t>
            </a:r>
          </a:p>
          <a:p>
            <a:pPr>
              <a:lnSpc>
                <a:spcPct val="150000"/>
              </a:lnSpc>
            </a:pPr>
            <a:r>
              <a:rPr lang="en-US" altLang="ko-KR" sz="15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Recovery time: 260s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340E60-D85A-D92E-B534-17CA4ED9EDF3}"/>
              </a:ext>
            </a:extLst>
          </p:cNvPr>
          <p:cNvSpPr txBox="1"/>
          <p:nvPr/>
        </p:nvSpPr>
        <p:spPr>
          <a:xfrm flipH="1">
            <a:off x="1218715" y="5588777"/>
            <a:ext cx="10569059" cy="395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5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With each cycle</a:t>
            </a:r>
            <a:r>
              <a:rPr lang="en-US" altLang="ko-KR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there is a decrease in response due to </a:t>
            </a:r>
            <a:r>
              <a:rPr lang="en-US" altLang="ko-KR" sz="1500" b="1" dirty="0">
                <a:solidFill>
                  <a:srgbClr val="143D6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CsPbBr</a:t>
            </a:r>
            <a:r>
              <a:rPr lang="en-US" altLang="ko-KR" sz="1500" b="1" baseline="-25000" dirty="0">
                <a:solidFill>
                  <a:srgbClr val="143D6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altLang="ko-KR" sz="1500" b="1" dirty="0">
                <a:solidFill>
                  <a:srgbClr val="143D6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core only photosensitizer degradation</a:t>
            </a:r>
            <a:r>
              <a:rPr lang="en-US" altLang="ko-KR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graphicFrame>
        <p:nvGraphicFramePr>
          <p:cNvPr id="8" name="표 7">
            <a:extLst>
              <a:ext uri="{FF2B5EF4-FFF2-40B4-BE49-F238E27FC236}">
                <a16:creationId xmlns:a16="http://schemas.microsoft.com/office/drawing/2014/main" id="{65721CB7-8EB3-90C7-2B72-014843164F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6995327"/>
              </p:ext>
            </p:extLst>
          </p:nvPr>
        </p:nvGraphicFramePr>
        <p:xfrm>
          <a:off x="6266446" y="3115549"/>
          <a:ext cx="4788440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3054">
                  <a:extLst>
                    <a:ext uri="{9D8B030D-6E8A-4147-A177-3AD203B41FA5}">
                      <a16:colId xmlns:a16="http://schemas.microsoft.com/office/drawing/2014/main" val="1412873991"/>
                    </a:ext>
                  </a:extLst>
                </a:gridCol>
                <a:gridCol w="1812693">
                  <a:extLst>
                    <a:ext uri="{9D8B030D-6E8A-4147-A177-3AD203B41FA5}">
                      <a16:colId xmlns:a16="http://schemas.microsoft.com/office/drawing/2014/main" val="3731658276"/>
                    </a:ext>
                  </a:extLst>
                </a:gridCol>
                <a:gridCol w="1812693">
                  <a:extLst>
                    <a:ext uri="{9D8B030D-6E8A-4147-A177-3AD203B41FA5}">
                      <a16:colId xmlns:a16="http://schemas.microsoft.com/office/drawing/2014/main" val="262164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Response</a:t>
                      </a:r>
                      <a:endParaRPr lang="ko-KR" altLang="en-U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test1</a:t>
                      </a:r>
                      <a:endParaRPr lang="ko-KR" altLang="en-U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test2</a:t>
                      </a:r>
                      <a:endParaRPr lang="ko-KR" altLang="en-U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114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1cycle</a:t>
                      </a:r>
                      <a:endParaRPr lang="ko-KR" altLang="en-U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7.82</a:t>
                      </a:r>
                      <a:endParaRPr lang="ko-KR" altLang="en-U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7.82</a:t>
                      </a:r>
                      <a:endParaRPr lang="ko-KR" altLang="en-U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37454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cycle</a:t>
                      </a:r>
                      <a:endParaRPr lang="ko-KR" altLang="en-U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5.16</a:t>
                      </a:r>
                      <a:endParaRPr lang="ko-KR" altLang="en-U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4.73</a:t>
                      </a:r>
                      <a:endParaRPr lang="ko-KR" altLang="en-U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40786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cycle</a:t>
                      </a:r>
                      <a:endParaRPr lang="ko-KR" altLang="en-U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2.81</a:t>
                      </a:r>
                      <a:endParaRPr lang="ko-KR" altLang="en-U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3.94</a:t>
                      </a:r>
                      <a:endParaRPr lang="ko-KR" altLang="en-U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4520379"/>
                  </a:ext>
                </a:extLst>
              </a:tr>
            </a:tbl>
          </a:graphicData>
        </a:graphic>
      </p:graphicFrame>
      <p:sp>
        <p:nvSpPr>
          <p:cNvPr id="9" name="화살표: 오른쪽 8">
            <a:extLst>
              <a:ext uri="{FF2B5EF4-FFF2-40B4-BE49-F238E27FC236}">
                <a16:creationId xmlns:a16="http://schemas.microsoft.com/office/drawing/2014/main" id="{1F633B19-AA76-CC1D-EE8B-693CE0D87D17}"/>
              </a:ext>
            </a:extLst>
          </p:cNvPr>
          <p:cNvSpPr/>
          <p:nvPr/>
        </p:nvSpPr>
        <p:spPr>
          <a:xfrm rot="5400000">
            <a:off x="10404752" y="3649667"/>
            <a:ext cx="1829641" cy="529375"/>
          </a:xfrm>
          <a:prstGeom prst="rightArrow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97000">
                <a:srgbClr val="143D63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6312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개체 1">
            <a:extLst>
              <a:ext uri="{FF2B5EF4-FFF2-40B4-BE49-F238E27FC236}">
                <a16:creationId xmlns:a16="http://schemas.microsoft.com/office/drawing/2014/main" id="{D0E07FB5-4DDF-DF4A-B018-A0C605FB80D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5438719"/>
              </p:ext>
            </p:extLst>
          </p:nvPr>
        </p:nvGraphicFramePr>
        <p:xfrm>
          <a:off x="-41132" y="1143000"/>
          <a:ext cx="5973206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2" name="개체 1">
                        <a:extLst>
                          <a:ext uri="{FF2B5EF4-FFF2-40B4-BE49-F238E27FC236}">
                            <a16:creationId xmlns:a16="http://schemas.microsoft.com/office/drawing/2014/main" id="{D0E07FB5-4DDF-DF4A-B018-A0C605FB80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41132" y="1143000"/>
                        <a:ext cx="5973206" cy="457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A840F13-0003-2FE2-14C3-FBEBE42A5CC9}"/>
              </a:ext>
            </a:extLst>
          </p:cNvPr>
          <p:cNvSpPr txBox="1"/>
          <p:nvPr/>
        </p:nvSpPr>
        <p:spPr>
          <a:xfrm>
            <a:off x="1539676" y="5539914"/>
            <a:ext cx="3657602" cy="9440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SiO</a:t>
            </a:r>
            <a:r>
              <a:rPr lang="en-US" altLang="ko-KR" sz="15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altLang="ko-KR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@CsPbBr</a:t>
            </a:r>
            <a:r>
              <a:rPr lang="en-US" altLang="ko-KR" sz="15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altLang="ko-KR" sz="15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ko-KR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~2.9% </a:t>
            </a:r>
            <a:r>
              <a:rPr lang="en-US" altLang="ko-KR" sz="1500" dirty="0">
                <a:latin typeface="Arial" panose="020B0604020202020204" pitchFamily="34" charset="0"/>
                <a:cs typeface="Arial" panose="020B0604020202020204" pitchFamily="34" charset="0"/>
              </a:rPr>
              <a:t>decrease</a:t>
            </a:r>
          </a:p>
          <a:p>
            <a:pPr>
              <a:lnSpc>
                <a:spcPct val="200000"/>
              </a:lnSpc>
            </a:pPr>
            <a:r>
              <a:rPr lang="en-US" altLang="ko-KR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CsPbBr</a:t>
            </a:r>
            <a:r>
              <a:rPr lang="en-US" altLang="ko-KR" sz="15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 </a:t>
            </a:r>
            <a:r>
              <a:rPr lang="en-US" altLang="ko-KR" sz="15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ko-KR" alt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~59%</a:t>
            </a:r>
            <a:r>
              <a:rPr lang="ko-KR" altLang="en-US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500" dirty="0">
                <a:latin typeface="Arial" panose="020B0604020202020204" pitchFamily="34" charset="0"/>
                <a:cs typeface="Arial" panose="020B0604020202020204" pitchFamily="34" charset="0"/>
              </a:rPr>
              <a:t>decrease</a:t>
            </a:r>
            <a:endParaRPr lang="ko-KR" alt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화살표: 오른쪽 3">
            <a:extLst>
              <a:ext uri="{FF2B5EF4-FFF2-40B4-BE49-F238E27FC236}">
                <a16:creationId xmlns:a16="http://schemas.microsoft.com/office/drawing/2014/main" id="{CD73AF5C-2A22-79D1-6029-C1D0F7116546}"/>
              </a:ext>
            </a:extLst>
          </p:cNvPr>
          <p:cNvSpPr/>
          <p:nvPr/>
        </p:nvSpPr>
        <p:spPr>
          <a:xfrm rot="13709025" flipH="1">
            <a:off x="2079637" y="2800878"/>
            <a:ext cx="1984331" cy="264958"/>
          </a:xfrm>
          <a:prstGeom prst="rightArrow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7000">
                <a:srgbClr val="FF0000">
                  <a:alpha val="85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화살표: 오른쪽 4">
            <a:extLst>
              <a:ext uri="{FF2B5EF4-FFF2-40B4-BE49-F238E27FC236}">
                <a16:creationId xmlns:a16="http://schemas.microsoft.com/office/drawing/2014/main" id="{35F57AF2-BAC3-792E-F368-DB12A8FB8C13}"/>
              </a:ext>
            </a:extLst>
          </p:cNvPr>
          <p:cNvSpPr/>
          <p:nvPr/>
        </p:nvSpPr>
        <p:spPr>
          <a:xfrm rot="10800000" flipH="1">
            <a:off x="2441618" y="1955885"/>
            <a:ext cx="1387020" cy="264958"/>
          </a:xfrm>
          <a:prstGeom prst="rightArrow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7000">
                <a:srgbClr val="51515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EFB13396-0639-F416-6F5D-FD4A0DDB3A36}"/>
              </a:ext>
            </a:extLst>
          </p:cNvPr>
          <p:cNvSpPr/>
          <p:nvPr/>
        </p:nvSpPr>
        <p:spPr>
          <a:xfrm>
            <a:off x="935667" y="1015348"/>
            <a:ext cx="4476683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chemeClr val="tx1"/>
                </a:solidFill>
                <a:highlight>
                  <a:srgbClr val="FFDF7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CsPbBr</a:t>
            </a:r>
            <a:r>
              <a:rPr lang="en-US" altLang="ko-KR" b="1" baseline="-25000" dirty="0">
                <a:solidFill>
                  <a:schemeClr val="tx1"/>
                </a:solidFill>
                <a:highlight>
                  <a:srgbClr val="FFDF7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altLang="ko-KR" b="1" dirty="0">
                <a:solidFill>
                  <a:schemeClr val="tx1"/>
                </a:solidFill>
                <a:highlight>
                  <a:srgbClr val="FFDF7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film PL intensity</a:t>
            </a:r>
            <a:endParaRPr lang="ko-KR" altLang="en-US" b="1" i="1" dirty="0">
              <a:solidFill>
                <a:schemeClr val="tx1"/>
              </a:solidFill>
              <a:highlight>
                <a:srgbClr val="FFDF7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개체 6">
            <a:extLst>
              <a:ext uri="{FF2B5EF4-FFF2-40B4-BE49-F238E27FC236}">
                <a16:creationId xmlns:a16="http://schemas.microsoft.com/office/drawing/2014/main" id="{FC5AF39C-0343-AE78-8EA0-F6F0EE6BD89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2723175"/>
              </p:ext>
            </p:extLst>
          </p:nvPr>
        </p:nvGraphicFramePr>
        <p:xfrm>
          <a:off x="5532560" y="1270652"/>
          <a:ext cx="5973206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9802368" imgH="7502652" progId="Origin95.Graph">
                  <p:embed/>
                </p:oleObj>
              </mc:Choice>
              <mc:Fallback>
                <p:oleObj name="Graph" r:id="rId4" imgW="9802368" imgH="7502652" progId="Origin95.Graph">
                  <p:embed/>
                  <p:pic>
                    <p:nvPicPr>
                      <p:cNvPr id="7" name="개체 6">
                        <a:extLst>
                          <a:ext uri="{FF2B5EF4-FFF2-40B4-BE49-F238E27FC236}">
                            <a16:creationId xmlns:a16="http://schemas.microsoft.com/office/drawing/2014/main" id="{FC5AF39C-0343-AE78-8EA0-F6F0EE6BD89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32560" y="1270652"/>
                        <a:ext cx="5973206" cy="457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화살표: 오른쪽 7">
            <a:extLst>
              <a:ext uri="{FF2B5EF4-FFF2-40B4-BE49-F238E27FC236}">
                <a16:creationId xmlns:a16="http://schemas.microsoft.com/office/drawing/2014/main" id="{8AECD54C-B12B-E480-B486-C6AF1E9005FF}"/>
              </a:ext>
            </a:extLst>
          </p:cNvPr>
          <p:cNvSpPr/>
          <p:nvPr/>
        </p:nvSpPr>
        <p:spPr>
          <a:xfrm rot="12522079" flipH="1">
            <a:off x="8031462" y="2381005"/>
            <a:ext cx="1387020" cy="264958"/>
          </a:xfrm>
          <a:prstGeom prst="rightArrow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7000">
                <a:srgbClr val="51515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화살표: 오른쪽 8">
            <a:extLst>
              <a:ext uri="{FF2B5EF4-FFF2-40B4-BE49-F238E27FC236}">
                <a16:creationId xmlns:a16="http://schemas.microsoft.com/office/drawing/2014/main" id="{2DCB6674-41BF-C254-BC8A-537CCEE29B6E}"/>
              </a:ext>
            </a:extLst>
          </p:cNvPr>
          <p:cNvSpPr/>
          <p:nvPr/>
        </p:nvSpPr>
        <p:spPr>
          <a:xfrm rot="12590220" flipH="1">
            <a:off x="8131974" y="2196708"/>
            <a:ext cx="1412790" cy="264958"/>
          </a:xfrm>
          <a:prstGeom prst="rightArrow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7000">
                <a:srgbClr val="FF0000">
                  <a:alpha val="85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11B02684-5B5F-DBE7-80D5-C022BDFE6940}"/>
              </a:ext>
            </a:extLst>
          </p:cNvPr>
          <p:cNvSpPr/>
          <p:nvPr/>
        </p:nvSpPr>
        <p:spPr>
          <a:xfrm>
            <a:off x="6347770" y="1015348"/>
            <a:ext cx="4476683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chemeClr val="tx1"/>
                </a:solidFill>
                <a:highlight>
                  <a:srgbClr val="FFDF7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CsPbBr</a:t>
            </a:r>
            <a:r>
              <a:rPr lang="en-US" altLang="ko-KR" b="1" baseline="-25000" dirty="0">
                <a:solidFill>
                  <a:schemeClr val="tx1"/>
                </a:solidFill>
                <a:highlight>
                  <a:srgbClr val="FFDF7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altLang="ko-KR" b="1" dirty="0">
                <a:solidFill>
                  <a:schemeClr val="tx1"/>
                </a:solidFill>
                <a:highlight>
                  <a:srgbClr val="FFDF7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/SnO</a:t>
            </a:r>
            <a:r>
              <a:rPr lang="en-US" altLang="ko-KR" b="1" baseline="-25000" dirty="0">
                <a:solidFill>
                  <a:schemeClr val="tx1"/>
                </a:solidFill>
                <a:highlight>
                  <a:srgbClr val="FFDF7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altLang="ko-KR" b="1" dirty="0">
                <a:solidFill>
                  <a:schemeClr val="tx1"/>
                </a:solidFill>
                <a:highlight>
                  <a:srgbClr val="FFDF7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film</a:t>
            </a:r>
            <a:endParaRPr lang="ko-KR" altLang="en-US" b="1" i="1" dirty="0">
              <a:solidFill>
                <a:schemeClr val="tx1"/>
              </a:solidFill>
              <a:highlight>
                <a:srgbClr val="FFDF7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B536D9-8428-119E-4093-BBCE34F337AC}"/>
              </a:ext>
            </a:extLst>
          </p:cNvPr>
          <p:cNvSpPr txBox="1"/>
          <p:nvPr/>
        </p:nvSpPr>
        <p:spPr>
          <a:xfrm>
            <a:off x="6896171" y="5596763"/>
            <a:ext cx="3657602" cy="9440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SiO</a:t>
            </a:r>
            <a:r>
              <a:rPr lang="en-US" altLang="ko-KR" sz="15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altLang="ko-KR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@CsPbBr</a:t>
            </a:r>
            <a:r>
              <a:rPr lang="en-US" altLang="ko-KR" sz="15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 </a:t>
            </a:r>
            <a:r>
              <a:rPr lang="en-US" altLang="ko-KR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/SnO</a:t>
            </a:r>
            <a:r>
              <a:rPr lang="en-US" altLang="ko-KR" sz="15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altLang="ko-KR" sz="15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ko-KR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~27.6% </a:t>
            </a:r>
            <a:r>
              <a:rPr lang="en-US" altLang="ko-KR" sz="1500" dirty="0">
                <a:latin typeface="Arial" panose="020B0604020202020204" pitchFamily="34" charset="0"/>
                <a:cs typeface="Arial" panose="020B0604020202020204" pitchFamily="34" charset="0"/>
              </a:rPr>
              <a:t>decrease</a:t>
            </a:r>
          </a:p>
          <a:p>
            <a:pPr>
              <a:lnSpc>
                <a:spcPct val="200000"/>
              </a:lnSpc>
            </a:pPr>
            <a:r>
              <a:rPr lang="en-US" altLang="ko-KR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CsPbBr</a:t>
            </a:r>
            <a:r>
              <a:rPr lang="en-US" altLang="ko-KR" sz="15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 </a:t>
            </a:r>
            <a:r>
              <a:rPr lang="en-US" altLang="ko-KR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/SnO</a:t>
            </a:r>
            <a:r>
              <a:rPr lang="en-US" altLang="ko-KR" sz="15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</a:t>
            </a:r>
            <a:r>
              <a:rPr lang="en-US" altLang="ko-KR" sz="15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ko-KR" alt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~22.4%</a:t>
            </a:r>
            <a:r>
              <a:rPr lang="ko-KR" altLang="en-US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500" dirty="0">
                <a:latin typeface="Arial" panose="020B0604020202020204" pitchFamily="34" charset="0"/>
                <a:cs typeface="Arial" panose="020B0604020202020204" pitchFamily="34" charset="0"/>
              </a:rPr>
              <a:t>decrease</a:t>
            </a:r>
            <a:endParaRPr lang="ko-KR" alt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3563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>
            <a:extLst>
              <a:ext uri="{FF2B5EF4-FFF2-40B4-BE49-F238E27FC236}">
                <a16:creationId xmlns:a16="http://schemas.microsoft.com/office/drawing/2014/main" id="{FB42A678-4359-CE41-D52F-AC15E2EA50FF}"/>
              </a:ext>
            </a:extLst>
          </p:cNvPr>
          <p:cNvSpPr/>
          <p:nvPr/>
        </p:nvSpPr>
        <p:spPr>
          <a:xfrm>
            <a:off x="-67257" y="802912"/>
            <a:ext cx="5624119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chemeClr val="tx1"/>
                </a:solidFill>
                <a:highlight>
                  <a:srgbClr val="FFDF7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TRPL</a:t>
            </a:r>
            <a:endParaRPr lang="ko-KR" altLang="en-US" b="1" dirty="0">
              <a:solidFill>
                <a:schemeClr val="tx1"/>
              </a:solidFill>
              <a:highlight>
                <a:srgbClr val="FFDF7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개체 1">
            <a:extLst>
              <a:ext uri="{FF2B5EF4-FFF2-40B4-BE49-F238E27FC236}">
                <a16:creationId xmlns:a16="http://schemas.microsoft.com/office/drawing/2014/main" id="{2E97EF56-B56C-7677-3517-7638648801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0083838"/>
              </p:ext>
            </p:extLst>
          </p:nvPr>
        </p:nvGraphicFramePr>
        <p:xfrm>
          <a:off x="-67257" y="1002967"/>
          <a:ext cx="6274430" cy="4802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368" imgH="7502652" progId="Origin95.Graph">
                  <p:embed/>
                </p:oleObj>
              </mc:Choice>
              <mc:Fallback>
                <p:oleObj name="Graph" r:id="rId2" imgW="9802368" imgH="7502652" progId="Origin95.Graph">
                  <p:embed/>
                  <p:pic>
                    <p:nvPicPr>
                      <p:cNvPr id="2" name="개체 1">
                        <a:extLst>
                          <a:ext uri="{FF2B5EF4-FFF2-40B4-BE49-F238E27FC236}">
                            <a16:creationId xmlns:a16="http://schemas.microsoft.com/office/drawing/2014/main" id="{2E97EF56-B56C-7677-3517-7638648801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67257" y="1002967"/>
                        <a:ext cx="6274430" cy="4802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94122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178466-3B84-D991-EDE0-41A5AB9F46C3}"/>
              </a:ext>
            </a:extLst>
          </p:cNvPr>
          <p:cNvSpPr txBox="1"/>
          <p:nvPr/>
        </p:nvSpPr>
        <p:spPr>
          <a:xfrm>
            <a:off x="214569" y="476733"/>
            <a:ext cx="6231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Rising demand for gas sensors in various industries</a:t>
            </a:r>
          </a:p>
        </p:txBody>
      </p:sp>
      <p:pic>
        <p:nvPicPr>
          <p:cNvPr id="6" name="Picture 2" descr="https://pubs.rsc.org/image/article/2021/mh/d0mh01453b/d0mh01453b-f1_hi-res.gif">
            <a:extLst>
              <a:ext uri="{FF2B5EF4-FFF2-40B4-BE49-F238E27FC236}">
                <a16:creationId xmlns:a16="http://schemas.microsoft.com/office/drawing/2014/main" id="{4150B37A-D1C3-F9EC-2371-EBD4DB08AF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83"/>
          <a:stretch/>
        </p:blipFill>
        <p:spPr bwMode="auto">
          <a:xfrm>
            <a:off x="3395044" y="1402665"/>
            <a:ext cx="1933014" cy="2223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95C069A9-148E-9DF1-B6A5-EAD56AF0F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66" y="1734262"/>
            <a:ext cx="3203136" cy="1876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C42ACA0F-4196-CB5F-465F-F5BA17E818A4}"/>
              </a:ext>
            </a:extLst>
          </p:cNvPr>
          <p:cNvSpPr/>
          <p:nvPr/>
        </p:nvSpPr>
        <p:spPr>
          <a:xfrm>
            <a:off x="628748" y="1402665"/>
            <a:ext cx="233179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Ref) Mater.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Horiz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, 8, 661</a:t>
            </a:r>
          </a:p>
        </p:txBody>
      </p:sp>
      <p:pic>
        <p:nvPicPr>
          <p:cNvPr id="13" name="Picture 4" descr="Gas Sensors Market Size 2023 to 2032">
            <a:extLst>
              <a:ext uri="{FF2B5EF4-FFF2-40B4-BE49-F238E27FC236}">
                <a16:creationId xmlns:a16="http://schemas.microsoft.com/office/drawing/2014/main" id="{AA3395AE-3882-FB8E-0A3C-2F42BF1F37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" t="1164" r="3619" b="7822"/>
          <a:stretch/>
        </p:blipFill>
        <p:spPr bwMode="auto">
          <a:xfrm>
            <a:off x="1073807" y="3691653"/>
            <a:ext cx="3414380" cy="1929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B88189D-0C1F-0D8B-2B9B-5688CBDE0CC1}"/>
              </a:ext>
            </a:extLst>
          </p:cNvPr>
          <p:cNvSpPr txBox="1"/>
          <p:nvPr/>
        </p:nvSpPr>
        <p:spPr>
          <a:xfrm>
            <a:off x="4446690" y="5344194"/>
            <a:ext cx="14558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i="1" dirty="0">
                <a:latin typeface="Arial" panose="020B0604020202020204" pitchFamily="34" charset="0"/>
                <a:cs typeface="Arial" panose="020B0604020202020204" pitchFamily="34" charset="0"/>
              </a:rPr>
              <a:t>Ref) frontiersin.org</a:t>
            </a:r>
            <a:endParaRPr lang="ko-KR" altLang="en-U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6B9094-9E04-13A9-4B8C-8C285CABC887}"/>
              </a:ext>
            </a:extLst>
          </p:cNvPr>
          <p:cNvSpPr txBox="1"/>
          <p:nvPr/>
        </p:nvSpPr>
        <p:spPr>
          <a:xfrm>
            <a:off x="0" y="5696185"/>
            <a:ext cx="5902538" cy="41601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accent2">
                  <a:lumMod val="20000"/>
                  <a:lumOff val="80000"/>
                </a:schemeClr>
              </a:gs>
              <a:gs pos="85000">
                <a:schemeClr val="accent2">
                  <a:lumMod val="20000"/>
                  <a:lumOff val="80000"/>
                </a:schemeClr>
              </a:gs>
              <a:gs pos="15000">
                <a:schemeClr val="accent2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The demand for gas sensors is increasing.</a:t>
            </a:r>
            <a:endParaRPr lang="en-US" altLang="ko-KR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753BBF-2A16-066B-CC32-706A54B60F1C}"/>
              </a:ext>
            </a:extLst>
          </p:cNvPr>
          <p:cNvSpPr txBox="1"/>
          <p:nvPr/>
        </p:nvSpPr>
        <p:spPr>
          <a:xfrm>
            <a:off x="9744441" y="1717645"/>
            <a:ext cx="106150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500" b="1" dirty="0">
                <a:latin typeface="Arial" panose="020B0604020202020204" pitchFamily="34" charset="0"/>
                <a:cs typeface="Arial" panose="020B0604020202020204" pitchFamily="34" charset="0"/>
              </a:rPr>
              <a:t>Electrode</a:t>
            </a:r>
            <a:endParaRPr lang="ko-KR" alt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42A307-F6C5-3CE1-797C-D6D9EBB29B28}"/>
              </a:ext>
            </a:extLst>
          </p:cNvPr>
          <p:cNvSpPr txBox="1"/>
          <p:nvPr/>
        </p:nvSpPr>
        <p:spPr>
          <a:xfrm>
            <a:off x="9744441" y="2427673"/>
            <a:ext cx="78579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Heater</a:t>
            </a:r>
            <a:endParaRPr lang="ko-KR" altLang="en-US" sz="15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85CF73D-C095-525C-16E5-66B80C79AF4F}"/>
              </a:ext>
            </a:extLst>
          </p:cNvPr>
          <p:cNvSpPr txBox="1"/>
          <p:nvPr/>
        </p:nvSpPr>
        <p:spPr>
          <a:xfrm>
            <a:off x="9744441" y="2874766"/>
            <a:ext cx="107273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500" b="1" dirty="0">
                <a:latin typeface="Arial" panose="020B0604020202020204" pitchFamily="34" charset="0"/>
                <a:cs typeface="Arial" panose="020B0604020202020204" pitchFamily="34" charset="0"/>
              </a:rPr>
              <a:t>Substrate</a:t>
            </a:r>
            <a:endParaRPr lang="ko-KR" alt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E46F3D2-B528-BFF4-B84E-CC7BF1C9B6A2}"/>
              </a:ext>
            </a:extLst>
          </p:cNvPr>
          <p:cNvSpPr txBox="1"/>
          <p:nvPr/>
        </p:nvSpPr>
        <p:spPr>
          <a:xfrm>
            <a:off x="9744441" y="2004895"/>
            <a:ext cx="99578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500" b="1" dirty="0">
                <a:latin typeface="Arial" panose="020B0604020202020204" pitchFamily="34" charset="0"/>
                <a:cs typeface="Arial" panose="020B0604020202020204" pitchFamily="34" charset="0"/>
              </a:rPr>
              <a:t>Insulator</a:t>
            </a:r>
            <a:endParaRPr lang="ko-KR" alt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22F32E8D-E8E4-7EA2-1F0F-730AC5761E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9533" y="1734262"/>
            <a:ext cx="2784908" cy="239955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F640269-CEBE-7609-4932-75F307BE4981}"/>
              </a:ext>
            </a:extLst>
          </p:cNvPr>
          <p:cNvSpPr txBox="1"/>
          <p:nvPr/>
        </p:nvSpPr>
        <p:spPr>
          <a:xfrm>
            <a:off x="7623797" y="1332089"/>
            <a:ext cx="20704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Sensing material </a:t>
            </a:r>
          </a:p>
          <a:p>
            <a:pPr algn="ctr"/>
            <a:r>
              <a:rPr lang="en-US" altLang="ko-KR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(metal oxide)</a:t>
            </a:r>
            <a:endParaRPr lang="ko-KR" altLang="en-US" sz="15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AutoShape 2" descr="Figure 1">
            <a:extLst>
              <a:ext uri="{FF2B5EF4-FFF2-40B4-BE49-F238E27FC236}">
                <a16:creationId xmlns:a16="http://schemas.microsoft.com/office/drawing/2014/main" id="{EC35BC0A-E355-F1E1-2B22-9F313A29F5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471131" y="347370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5" name="자유형: 도형 23">
            <a:extLst>
              <a:ext uri="{FF2B5EF4-FFF2-40B4-BE49-F238E27FC236}">
                <a16:creationId xmlns:a16="http://schemas.microsoft.com/office/drawing/2014/main" id="{EDBF826F-AA98-0EF8-77F9-9397F44ECFDB}"/>
              </a:ext>
            </a:extLst>
          </p:cNvPr>
          <p:cNvSpPr/>
          <p:nvPr/>
        </p:nvSpPr>
        <p:spPr>
          <a:xfrm rot="10800000">
            <a:off x="5938418" y="4862119"/>
            <a:ext cx="5471938" cy="759074"/>
          </a:xfrm>
          <a:custGeom>
            <a:avLst/>
            <a:gdLst>
              <a:gd name="connsiteX0" fmla="*/ 5027952 w 5027952"/>
              <a:gd name="connsiteY0" fmla="*/ 856398 h 856398"/>
              <a:gd name="connsiteX1" fmla="*/ 0 w 5027952"/>
              <a:gd name="connsiteY1" fmla="*/ 856398 h 856398"/>
              <a:gd name="connsiteX2" fmla="*/ 2310242 w 5027952"/>
              <a:gd name="connsiteY2" fmla="*/ 365124 h 856398"/>
              <a:gd name="connsiteX3" fmla="*/ 1980188 w 5027952"/>
              <a:gd name="connsiteY3" fmla="*/ 365124 h 856398"/>
              <a:gd name="connsiteX4" fmla="*/ 2515780 w 5027952"/>
              <a:gd name="connsiteY4" fmla="*/ 0 h 856398"/>
              <a:gd name="connsiteX5" fmla="*/ 3047764 w 5027952"/>
              <a:gd name="connsiteY5" fmla="*/ 365124 h 856398"/>
              <a:gd name="connsiteX6" fmla="*/ 2733274 w 5027952"/>
              <a:gd name="connsiteY6" fmla="*/ 365124 h 856398"/>
              <a:gd name="connsiteX0" fmla="*/ 5027952 w 5027952"/>
              <a:gd name="connsiteY0" fmla="*/ 856398 h 856398"/>
              <a:gd name="connsiteX1" fmla="*/ 0 w 5027952"/>
              <a:gd name="connsiteY1" fmla="*/ 856398 h 856398"/>
              <a:gd name="connsiteX2" fmla="*/ 2310242 w 5027952"/>
              <a:gd name="connsiteY2" fmla="*/ 365124 h 856398"/>
              <a:gd name="connsiteX3" fmla="*/ 1980188 w 5027952"/>
              <a:gd name="connsiteY3" fmla="*/ 365124 h 856398"/>
              <a:gd name="connsiteX4" fmla="*/ 2515780 w 5027952"/>
              <a:gd name="connsiteY4" fmla="*/ 0 h 856398"/>
              <a:gd name="connsiteX5" fmla="*/ 3047764 w 5027952"/>
              <a:gd name="connsiteY5" fmla="*/ 365124 h 856398"/>
              <a:gd name="connsiteX6" fmla="*/ 2733274 w 5027952"/>
              <a:gd name="connsiteY6" fmla="*/ 365124 h 856398"/>
              <a:gd name="connsiteX7" fmla="*/ 5027952 w 5027952"/>
              <a:gd name="connsiteY7" fmla="*/ 856398 h 856398"/>
              <a:gd name="connsiteX0" fmla="*/ 5027952 w 5027952"/>
              <a:gd name="connsiteY0" fmla="*/ 856398 h 856398"/>
              <a:gd name="connsiteX1" fmla="*/ 0 w 5027952"/>
              <a:gd name="connsiteY1" fmla="*/ 856398 h 856398"/>
              <a:gd name="connsiteX2" fmla="*/ 2310242 w 5027952"/>
              <a:gd name="connsiteY2" fmla="*/ 365124 h 856398"/>
              <a:gd name="connsiteX3" fmla="*/ 1980188 w 5027952"/>
              <a:gd name="connsiteY3" fmla="*/ 365124 h 856398"/>
              <a:gd name="connsiteX4" fmla="*/ 2515780 w 5027952"/>
              <a:gd name="connsiteY4" fmla="*/ 0 h 856398"/>
              <a:gd name="connsiteX5" fmla="*/ 3047764 w 5027952"/>
              <a:gd name="connsiteY5" fmla="*/ 365124 h 856398"/>
              <a:gd name="connsiteX6" fmla="*/ 2733274 w 5027952"/>
              <a:gd name="connsiteY6" fmla="*/ 365124 h 856398"/>
              <a:gd name="connsiteX7" fmla="*/ 5027952 w 5027952"/>
              <a:gd name="connsiteY7" fmla="*/ 856398 h 856398"/>
              <a:gd name="connsiteX0" fmla="*/ 5027952 w 5027952"/>
              <a:gd name="connsiteY0" fmla="*/ 856398 h 856398"/>
              <a:gd name="connsiteX1" fmla="*/ 0 w 5027952"/>
              <a:gd name="connsiteY1" fmla="*/ 856398 h 856398"/>
              <a:gd name="connsiteX2" fmla="*/ 2310242 w 5027952"/>
              <a:gd name="connsiteY2" fmla="*/ 365124 h 856398"/>
              <a:gd name="connsiteX3" fmla="*/ 1980188 w 5027952"/>
              <a:gd name="connsiteY3" fmla="*/ 365124 h 856398"/>
              <a:gd name="connsiteX4" fmla="*/ 2515780 w 5027952"/>
              <a:gd name="connsiteY4" fmla="*/ 0 h 856398"/>
              <a:gd name="connsiteX5" fmla="*/ 3047764 w 5027952"/>
              <a:gd name="connsiteY5" fmla="*/ 365124 h 856398"/>
              <a:gd name="connsiteX6" fmla="*/ 2733274 w 5027952"/>
              <a:gd name="connsiteY6" fmla="*/ 365124 h 856398"/>
              <a:gd name="connsiteX7" fmla="*/ 5027952 w 5027952"/>
              <a:gd name="connsiteY7" fmla="*/ 856398 h 856398"/>
              <a:gd name="connsiteX0" fmla="*/ 5027952 w 5027952"/>
              <a:gd name="connsiteY0" fmla="*/ 856398 h 856398"/>
              <a:gd name="connsiteX1" fmla="*/ 0 w 5027952"/>
              <a:gd name="connsiteY1" fmla="*/ 856398 h 856398"/>
              <a:gd name="connsiteX2" fmla="*/ 2310242 w 5027952"/>
              <a:gd name="connsiteY2" fmla="*/ 365124 h 856398"/>
              <a:gd name="connsiteX3" fmla="*/ 1980188 w 5027952"/>
              <a:gd name="connsiteY3" fmla="*/ 365124 h 856398"/>
              <a:gd name="connsiteX4" fmla="*/ 2515780 w 5027952"/>
              <a:gd name="connsiteY4" fmla="*/ 0 h 856398"/>
              <a:gd name="connsiteX5" fmla="*/ 3047764 w 5027952"/>
              <a:gd name="connsiteY5" fmla="*/ 365124 h 856398"/>
              <a:gd name="connsiteX6" fmla="*/ 2733274 w 5027952"/>
              <a:gd name="connsiteY6" fmla="*/ 365124 h 856398"/>
              <a:gd name="connsiteX7" fmla="*/ 5027952 w 5027952"/>
              <a:gd name="connsiteY7" fmla="*/ 856398 h 856398"/>
              <a:gd name="connsiteX0" fmla="*/ 5027952 w 5027952"/>
              <a:gd name="connsiteY0" fmla="*/ 856398 h 856398"/>
              <a:gd name="connsiteX1" fmla="*/ 0 w 5027952"/>
              <a:gd name="connsiteY1" fmla="*/ 856398 h 856398"/>
              <a:gd name="connsiteX2" fmla="*/ 2310242 w 5027952"/>
              <a:gd name="connsiteY2" fmla="*/ 365124 h 856398"/>
              <a:gd name="connsiteX3" fmla="*/ 1980188 w 5027952"/>
              <a:gd name="connsiteY3" fmla="*/ 365124 h 856398"/>
              <a:gd name="connsiteX4" fmla="*/ 2515780 w 5027952"/>
              <a:gd name="connsiteY4" fmla="*/ 0 h 856398"/>
              <a:gd name="connsiteX5" fmla="*/ 3047764 w 5027952"/>
              <a:gd name="connsiteY5" fmla="*/ 365124 h 856398"/>
              <a:gd name="connsiteX6" fmla="*/ 2733274 w 5027952"/>
              <a:gd name="connsiteY6" fmla="*/ 365124 h 856398"/>
              <a:gd name="connsiteX7" fmla="*/ 5027952 w 5027952"/>
              <a:gd name="connsiteY7" fmla="*/ 856398 h 856398"/>
              <a:gd name="connsiteX0" fmla="*/ 5027952 w 5027952"/>
              <a:gd name="connsiteY0" fmla="*/ 856398 h 856398"/>
              <a:gd name="connsiteX1" fmla="*/ 0 w 5027952"/>
              <a:gd name="connsiteY1" fmla="*/ 856398 h 856398"/>
              <a:gd name="connsiteX2" fmla="*/ 2310242 w 5027952"/>
              <a:gd name="connsiteY2" fmla="*/ 365124 h 856398"/>
              <a:gd name="connsiteX3" fmla="*/ 1980188 w 5027952"/>
              <a:gd name="connsiteY3" fmla="*/ 365124 h 856398"/>
              <a:gd name="connsiteX4" fmla="*/ 2515780 w 5027952"/>
              <a:gd name="connsiteY4" fmla="*/ 0 h 856398"/>
              <a:gd name="connsiteX5" fmla="*/ 3047764 w 5027952"/>
              <a:gd name="connsiteY5" fmla="*/ 365124 h 856398"/>
              <a:gd name="connsiteX6" fmla="*/ 2733274 w 5027952"/>
              <a:gd name="connsiteY6" fmla="*/ 365124 h 856398"/>
              <a:gd name="connsiteX7" fmla="*/ 5027952 w 5027952"/>
              <a:gd name="connsiteY7" fmla="*/ 856398 h 856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27952" h="856398">
                <a:moveTo>
                  <a:pt x="5027952" y="856398"/>
                </a:moveTo>
                <a:lnTo>
                  <a:pt x="0" y="856398"/>
                </a:lnTo>
                <a:cubicBezTo>
                  <a:pt x="770081" y="692640"/>
                  <a:pt x="1387761" y="738432"/>
                  <a:pt x="2310242" y="365124"/>
                </a:cubicBezTo>
                <a:lnTo>
                  <a:pt x="1980188" y="365124"/>
                </a:lnTo>
                <a:lnTo>
                  <a:pt x="2515780" y="0"/>
                </a:lnTo>
                <a:lnTo>
                  <a:pt x="3047764" y="365124"/>
                </a:lnTo>
                <a:lnTo>
                  <a:pt x="2733274" y="365124"/>
                </a:lnTo>
                <a:cubicBezTo>
                  <a:pt x="3517217" y="757482"/>
                  <a:pt x="4263059" y="692640"/>
                  <a:pt x="5027952" y="856398"/>
                </a:cubicBezTo>
                <a:close/>
              </a:path>
            </a:pathLst>
          </a:custGeom>
          <a:gradFill>
            <a:gsLst>
              <a:gs pos="11000">
                <a:srgbClr val="C00000"/>
              </a:gs>
              <a:gs pos="93838">
                <a:srgbClr val="FFFFFF">
                  <a:alpha val="48000"/>
                </a:srgbClr>
              </a:gs>
              <a:gs pos="87000">
                <a:schemeClr val="bg1">
                  <a:alpha val="49000"/>
                </a:schemeClr>
              </a:gs>
              <a:gs pos="0">
                <a:srgbClr val="C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49AB647-E9FA-6CB0-A234-EB6E5A9565D7}"/>
              </a:ext>
            </a:extLst>
          </p:cNvPr>
          <p:cNvSpPr txBox="1"/>
          <p:nvPr/>
        </p:nvSpPr>
        <p:spPr>
          <a:xfrm>
            <a:off x="8856538" y="3856659"/>
            <a:ext cx="3347391" cy="10849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b="1" i="1" dirty="0">
                <a:solidFill>
                  <a:srgbClr val="0015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Drawback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500" dirty="0">
                <a:latin typeface="Arial" panose="020B0604020202020204" pitchFamily="34" charset="0"/>
                <a:cs typeface="Arial" panose="020B0604020202020204" pitchFamily="34" charset="0"/>
              </a:rPr>
              <a:t>Operating temperature &gt; 473.15K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500" dirty="0">
                <a:latin typeface="Arial" panose="020B0604020202020204" pitchFamily="34" charset="0"/>
                <a:cs typeface="Arial" panose="020B0604020202020204" pitchFamily="34" charset="0"/>
              </a:rPr>
              <a:t>Heater required </a:t>
            </a:r>
            <a:endParaRPr lang="ko-KR" alt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CEFD01C-069E-1E7D-E29F-7BDEB33BA621}"/>
              </a:ext>
            </a:extLst>
          </p:cNvPr>
          <p:cNvSpPr txBox="1"/>
          <p:nvPr/>
        </p:nvSpPr>
        <p:spPr>
          <a:xfrm>
            <a:off x="6097031" y="5696185"/>
            <a:ext cx="5902538" cy="41601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accent2">
                  <a:lumMod val="20000"/>
                  <a:lumOff val="80000"/>
                </a:schemeClr>
              </a:gs>
              <a:gs pos="85000">
                <a:schemeClr val="accent2">
                  <a:lumMod val="20000"/>
                  <a:lumOff val="80000"/>
                </a:schemeClr>
              </a:gs>
              <a:gs pos="15000">
                <a:schemeClr val="accent2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It is crucial to develop </a:t>
            </a:r>
            <a:r>
              <a:rPr lang="en-US" altLang="ko-KR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Room temperature(RT) gas sensors.</a:t>
            </a:r>
          </a:p>
        </p:txBody>
      </p:sp>
      <p:sp>
        <p:nvSpPr>
          <p:cNvPr id="28" name="도형 27">
            <a:extLst>
              <a:ext uri="{FF2B5EF4-FFF2-40B4-BE49-F238E27FC236}">
                <a16:creationId xmlns:a16="http://schemas.microsoft.com/office/drawing/2014/main" id="{D8B3560B-A8AA-819B-C20C-2BCF590B0236}"/>
              </a:ext>
            </a:extLst>
          </p:cNvPr>
          <p:cNvSpPr/>
          <p:nvPr/>
        </p:nvSpPr>
        <p:spPr>
          <a:xfrm rot="17938898" flipV="1">
            <a:off x="2919894" y="3271735"/>
            <a:ext cx="2670122" cy="2510254"/>
          </a:xfrm>
          <a:prstGeom prst="swooshArrow">
            <a:avLst>
              <a:gd name="adj1" fmla="val 12818"/>
              <a:gd name="adj2" fmla="val 31370"/>
            </a:avLst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슬라이드 번호 개체 틀 5">
            <a:extLst>
              <a:ext uri="{FF2B5EF4-FFF2-40B4-BE49-F238E27FC236}">
                <a16:creationId xmlns:a16="http://schemas.microsoft.com/office/drawing/2014/main" id="{91434DF3-F5A8-FA37-6658-9A8D129786B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368626" y="6441511"/>
            <a:ext cx="2743200" cy="365125"/>
          </a:xfrm>
        </p:spPr>
        <p:txBody>
          <a:bodyPr/>
          <a:lstStyle/>
          <a:p>
            <a:fld id="{0C3A7477-1C1D-0C41-BF56-62341E8E2C19}" type="slidenum">
              <a:rPr kumimoji="1" lang="ko-Kore-KR" altLang="en-US" smtClean="0"/>
              <a:pPr/>
              <a:t>2</a:t>
            </a:fld>
            <a:r>
              <a:rPr kumimoji="1" lang="en-US" altLang="en-US" dirty="0"/>
              <a:t>/11</a:t>
            </a:r>
          </a:p>
        </p:txBody>
      </p:sp>
    </p:spTree>
    <p:extLst>
      <p:ext uri="{BB962C8B-B14F-4D97-AF65-F5344CB8AC3E}">
        <p14:creationId xmlns:p14="http://schemas.microsoft.com/office/powerpoint/2010/main" val="19330709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개체 8">
            <a:extLst>
              <a:ext uri="{FF2B5EF4-FFF2-40B4-BE49-F238E27FC236}">
                <a16:creationId xmlns:a16="http://schemas.microsoft.com/office/drawing/2014/main" id="{9D5A9965-13CA-3745-A88B-E5CE3C16E52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9494915"/>
              </p:ext>
            </p:extLst>
          </p:nvPr>
        </p:nvGraphicFramePr>
        <p:xfrm>
          <a:off x="-404333" y="1079362"/>
          <a:ext cx="5831886" cy="44638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368" imgH="7502652" progId="Origin95.Graph">
                  <p:embed/>
                </p:oleObj>
              </mc:Choice>
              <mc:Fallback>
                <p:oleObj name="Graph" r:id="rId2" imgW="9802368" imgH="7502652" progId="Origin95.Graph">
                  <p:embed/>
                  <p:pic>
                    <p:nvPicPr>
                      <p:cNvPr id="9" name="개체 8">
                        <a:extLst>
                          <a:ext uri="{FF2B5EF4-FFF2-40B4-BE49-F238E27FC236}">
                            <a16:creationId xmlns:a16="http://schemas.microsoft.com/office/drawing/2014/main" id="{9D5A9965-13CA-3745-A88B-E5CE3C16E5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404333" y="1079362"/>
                        <a:ext cx="5831886" cy="44638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직사각형 9">
            <a:extLst>
              <a:ext uri="{FF2B5EF4-FFF2-40B4-BE49-F238E27FC236}">
                <a16:creationId xmlns:a16="http://schemas.microsoft.com/office/drawing/2014/main" id="{FB42A678-4359-CE41-D52F-AC15E2EA50FF}"/>
              </a:ext>
            </a:extLst>
          </p:cNvPr>
          <p:cNvSpPr/>
          <p:nvPr/>
        </p:nvSpPr>
        <p:spPr>
          <a:xfrm>
            <a:off x="-67257" y="802912"/>
            <a:ext cx="5624119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chemeClr val="tx1"/>
                </a:solidFill>
                <a:highlight>
                  <a:srgbClr val="FFDF7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TRPL</a:t>
            </a:r>
            <a:endParaRPr lang="ko-KR" altLang="en-US" b="1" dirty="0">
              <a:solidFill>
                <a:schemeClr val="tx1"/>
              </a:solidFill>
              <a:highlight>
                <a:srgbClr val="FFDF7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표 10">
            <a:extLst>
              <a:ext uri="{FF2B5EF4-FFF2-40B4-BE49-F238E27FC236}">
                <a16:creationId xmlns:a16="http://schemas.microsoft.com/office/drawing/2014/main" id="{EABD6AC5-07B3-A425-3B68-A4C2228734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5675810"/>
              </p:ext>
            </p:extLst>
          </p:nvPr>
        </p:nvGraphicFramePr>
        <p:xfrm>
          <a:off x="5034713" y="2077797"/>
          <a:ext cx="6540763" cy="21039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1623">
                  <a:extLst>
                    <a:ext uri="{9D8B030D-6E8A-4147-A177-3AD203B41FA5}">
                      <a16:colId xmlns:a16="http://schemas.microsoft.com/office/drawing/2014/main" val="4053738391"/>
                    </a:ext>
                  </a:extLst>
                </a:gridCol>
                <a:gridCol w="1087285">
                  <a:extLst>
                    <a:ext uri="{9D8B030D-6E8A-4147-A177-3AD203B41FA5}">
                      <a16:colId xmlns:a16="http://schemas.microsoft.com/office/drawing/2014/main" val="3444222647"/>
                    </a:ext>
                  </a:extLst>
                </a:gridCol>
                <a:gridCol w="1087285">
                  <a:extLst>
                    <a:ext uri="{9D8B030D-6E8A-4147-A177-3AD203B41FA5}">
                      <a16:colId xmlns:a16="http://schemas.microsoft.com/office/drawing/2014/main" val="2717032317"/>
                    </a:ext>
                  </a:extLst>
                </a:gridCol>
                <a:gridCol w="1087285">
                  <a:extLst>
                    <a:ext uri="{9D8B030D-6E8A-4147-A177-3AD203B41FA5}">
                      <a16:colId xmlns:a16="http://schemas.microsoft.com/office/drawing/2014/main" val="2335779846"/>
                    </a:ext>
                  </a:extLst>
                </a:gridCol>
                <a:gridCol w="1087285">
                  <a:extLst>
                    <a:ext uri="{9D8B030D-6E8A-4147-A177-3AD203B41FA5}">
                      <a16:colId xmlns:a16="http://schemas.microsoft.com/office/drawing/2014/main" val="644358157"/>
                    </a:ext>
                  </a:extLst>
                </a:gridCol>
              </a:tblGrid>
              <a:tr h="420794"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Sample condition</a:t>
                      </a:r>
                      <a:endParaRPr lang="ko-KR" altLang="en-US" sz="12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0" i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τ</a:t>
                      </a:r>
                      <a:r>
                        <a:rPr lang="en-US" sz="1200" b="0" kern="1200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[ns] (</a:t>
                      </a:r>
                      <a:r>
                        <a:rPr lang="en-US" sz="1200" b="0" i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sz="1200" b="0" kern="1200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endParaRPr lang="ko-KR" altLang="en-US" sz="12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0" i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τ</a:t>
                      </a:r>
                      <a:r>
                        <a:rPr lang="en-US" sz="1200" b="0" kern="1200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[ns] (</a:t>
                      </a:r>
                      <a:r>
                        <a:rPr lang="en-US" sz="1200" b="0" i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sz="1200" b="0" kern="1200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endParaRPr lang="ko-KR" altLang="en-US" sz="12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0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χ</a:t>
                      </a:r>
                      <a:r>
                        <a:rPr lang="en-US" altLang="ko-KR" sz="1200" b="0" kern="120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endParaRPr lang="ko-KR" altLang="en-US" sz="1200" b="0" kern="1200" baseline="30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0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τ</a:t>
                      </a:r>
                      <a:r>
                        <a:rPr lang="en-US" sz="1200" b="0" kern="1200" baseline="-25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ave</a:t>
                      </a:r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[ns]</a:t>
                      </a:r>
                      <a:endParaRPr lang="ko-KR" altLang="en-US" sz="12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3621275"/>
                  </a:ext>
                </a:extLst>
              </a:tr>
              <a:tr h="420794"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200" dirty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SiO</a:t>
                      </a:r>
                      <a:r>
                        <a:rPr lang="en-US" altLang="ko-KR" sz="1200" baseline="-25000" dirty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altLang="ko-KR" sz="1200" dirty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@CsPbBr</a:t>
                      </a:r>
                      <a:r>
                        <a:rPr lang="en-US" altLang="ko-KR" sz="1200" baseline="-25000" dirty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en-US" altLang="ko-KR" sz="1200" baseline="0" dirty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before</a:t>
                      </a:r>
                      <a:endParaRPr lang="ko-KR" altLang="en-US" sz="1200" b="0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0.696 (0.78)</a:t>
                      </a:r>
                      <a:endParaRPr lang="ko-KR" altLang="en-US" sz="12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2.937 (0.22)</a:t>
                      </a:r>
                      <a:endParaRPr lang="ko-KR" altLang="en-US" sz="12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1.171</a:t>
                      </a:r>
                      <a:endParaRPr lang="ko-KR" altLang="en-US" sz="12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1.189</a:t>
                      </a:r>
                      <a:endParaRPr lang="ko-KR" altLang="en-US" sz="12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6826990"/>
                  </a:ext>
                </a:extLst>
              </a:tr>
              <a:tr h="4207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SiO</a:t>
                      </a:r>
                      <a:r>
                        <a:rPr lang="en-US" altLang="ko-KR" sz="1200" baseline="-25000" dirty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altLang="ko-KR" sz="1200" dirty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@CsPbBr</a:t>
                      </a:r>
                      <a:r>
                        <a:rPr lang="en-US" altLang="ko-KR" sz="1200" baseline="-25000" dirty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en-US" altLang="ko-KR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after</a:t>
                      </a:r>
                      <a:endParaRPr lang="ko-KR" altLang="en-US" sz="12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0.724 (0.76)</a:t>
                      </a:r>
                      <a:endParaRPr lang="ko-KR" altLang="en-US" sz="12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2.908 (0.24)</a:t>
                      </a:r>
                      <a:endParaRPr lang="ko-KR" altLang="en-US" sz="12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1.169</a:t>
                      </a:r>
                      <a:endParaRPr lang="ko-KR" altLang="en-US" sz="12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1.252</a:t>
                      </a:r>
                      <a:endParaRPr lang="ko-KR" altLang="en-US" sz="12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9638200"/>
                  </a:ext>
                </a:extLst>
              </a:tr>
              <a:tr h="420794"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200" dirty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CsPbBr</a:t>
                      </a:r>
                      <a:r>
                        <a:rPr lang="en-US" altLang="ko-KR" sz="1200" baseline="-25000" dirty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en-US" altLang="ko-KR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before</a:t>
                      </a:r>
                      <a:endParaRPr lang="ko-KR" altLang="en-US" sz="12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0.998 (0.73)</a:t>
                      </a:r>
                      <a:endParaRPr lang="ko-KR" altLang="en-US" sz="12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3.909 (0.27)</a:t>
                      </a:r>
                      <a:endParaRPr lang="ko-KR" altLang="en-US" sz="12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1.209</a:t>
                      </a:r>
                      <a:endParaRPr lang="ko-KR" altLang="en-US" sz="12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1.781</a:t>
                      </a:r>
                      <a:endParaRPr lang="ko-KR" altLang="en-US" sz="12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0680337"/>
                  </a:ext>
                </a:extLst>
              </a:tr>
              <a:tr h="4207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CsPbBr</a:t>
                      </a:r>
                      <a:r>
                        <a:rPr lang="en-US" altLang="ko-KR" sz="1200" baseline="-25000" dirty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en-US" altLang="ko-KR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after</a:t>
                      </a:r>
                      <a:endParaRPr lang="ko-KR" altLang="en-US" sz="12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1.059 (0.69)</a:t>
                      </a:r>
                      <a:endParaRPr lang="ko-KR" altLang="en-US" sz="12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4.194 (0.31)</a:t>
                      </a:r>
                      <a:endParaRPr lang="ko-KR" altLang="en-US" sz="12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1.264</a:t>
                      </a:r>
                      <a:endParaRPr lang="ko-KR" altLang="en-US" sz="12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ko-KR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2.036</a:t>
                      </a:r>
                      <a:endParaRPr lang="ko-KR" altLang="en-US" sz="12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3133823"/>
                  </a:ext>
                </a:extLst>
              </a:tr>
            </a:tbl>
          </a:graphicData>
        </a:graphic>
      </p:graphicFrame>
      <p:sp>
        <p:nvSpPr>
          <p:cNvPr id="12" name="직사각형 11">
            <a:extLst>
              <a:ext uri="{FF2B5EF4-FFF2-40B4-BE49-F238E27FC236}">
                <a16:creationId xmlns:a16="http://schemas.microsoft.com/office/drawing/2014/main" id="{839B820C-EB8A-9117-D92F-2FF04AF17F7F}"/>
              </a:ext>
            </a:extLst>
          </p:cNvPr>
          <p:cNvSpPr/>
          <p:nvPr/>
        </p:nvSpPr>
        <p:spPr>
          <a:xfrm>
            <a:off x="10479679" y="2927811"/>
            <a:ext cx="1095797" cy="403941"/>
          </a:xfrm>
          <a:prstGeom prst="rect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214C12F0-1CB2-D7E0-9C35-F9432803E396}"/>
              </a:ext>
            </a:extLst>
          </p:cNvPr>
          <p:cNvSpPr/>
          <p:nvPr/>
        </p:nvSpPr>
        <p:spPr>
          <a:xfrm>
            <a:off x="10479679" y="3777825"/>
            <a:ext cx="1095797" cy="403941"/>
          </a:xfrm>
          <a:prstGeom prst="rect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1E14EF24-4382-962D-735B-DBB4B0F97BF6}"/>
              </a:ext>
            </a:extLst>
          </p:cNvPr>
          <p:cNvSpPr/>
          <p:nvPr/>
        </p:nvSpPr>
        <p:spPr>
          <a:xfrm>
            <a:off x="7209298" y="3381355"/>
            <a:ext cx="1095797" cy="739162"/>
          </a:xfrm>
          <a:prstGeom prst="rect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AC2FFB69-8081-8FFB-E61F-FBF7384ABDDB}"/>
              </a:ext>
            </a:extLst>
          </p:cNvPr>
          <p:cNvSpPr/>
          <p:nvPr/>
        </p:nvSpPr>
        <p:spPr>
          <a:xfrm>
            <a:off x="7209298" y="2552932"/>
            <a:ext cx="1095797" cy="739162"/>
          </a:xfrm>
          <a:prstGeom prst="rect">
            <a:avLst/>
          </a:prstGeom>
          <a:noFill/>
          <a:ln>
            <a:solidFill>
              <a:srgbClr val="143D63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직사각형 15">
                <a:extLst>
                  <a:ext uri="{FF2B5EF4-FFF2-40B4-BE49-F238E27FC236}">
                    <a16:creationId xmlns:a16="http://schemas.microsoft.com/office/drawing/2014/main" id="{EE9CC251-D82C-DA40-579E-6401CE69A6C4}"/>
                  </a:ext>
                </a:extLst>
              </p:cNvPr>
              <p:cNvSpPr/>
              <p:nvPr/>
            </p:nvSpPr>
            <p:spPr>
              <a:xfrm>
                <a:off x="5782893" y="4261755"/>
                <a:ext cx="1688278" cy="332989"/>
              </a:xfrm>
              <a:prstGeom prst="rect">
                <a:avLst/>
              </a:prstGeom>
              <a:noFill/>
              <a:ln>
                <a:solidFill>
                  <a:srgbClr val="143D63"/>
                </a:solidFill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ko-KR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ko-KR" alt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ko-KR" altLang="en-US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ko-KR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=0.028ns</a:t>
                </a:r>
                <a:endParaRPr lang="ko-KR" alt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직사각형 15">
                <a:extLst>
                  <a:ext uri="{FF2B5EF4-FFF2-40B4-BE49-F238E27FC236}">
                    <a16:creationId xmlns:a16="http://schemas.microsoft.com/office/drawing/2014/main" id="{EE9CC251-D82C-DA40-579E-6401CE69A6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2893" y="4261755"/>
                <a:ext cx="1688278" cy="332989"/>
              </a:xfrm>
              <a:prstGeom prst="rect">
                <a:avLst/>
              </a:prstGeom>
              <a:blipFill>
                <a:blip r:embed="rId5"/>
                <a:stretch>
                  <a:fillRect t="-10345" b="-29310"/>
                </a:stretch>
              </a:blipFill>
              <a:ln>
                <a:solidFill>
                  <a:srgbClr val="143D63"/>
                </a:solidFill>
                <a:prstDash val="sysDash"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직사각형 16">
                <a:extLst>
                  <a:ext uri="{FF2B5EF4-FFF2-40B4-BE49-F238E27FC236}">
                    <a16:creationId xmlns:a16="http://schemas.microsoft.com/office/drawing/2014/main" id="{E644458D-77A4-0162-A017-A23DBB295A82}"/>
                  </a:ext>
                </a:extLst>
              </p:cNvPr>
              <p:cNvSpPr/>
              <p:nvPr/>
            </p:nvSpPr>
            <p:spPr>
              <a:xfrm>
                <a:off x="8180252" y="4261755"/>
                <a:ext cx="1688278" cy="332989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ko-KR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ko-KR" alt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ko-KR" altLang="en-US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ko-KR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=0.061ns</a:t>
                </a:r>
                <a:endParaRPr lang="ko-KR" alt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직사각형 16">
                <a:extLst>
                  <a:ext uri="{FF2B5EF4-FFF2-40B4-BE49-F238E27FC236}">
                    <a16:creationId xmlns:a16="http://schemas.microsoft.com/office/drawing/2014/main" id="{E644458D-77A4-0162-A017-A23DBB295A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0252" y="4261755"/>
                <a:ext cx="1688278" cy="332989"/>
              </a:xfrm>
              <a:prstGeom prst="rect">
                <a:avLst/>
              </a:prstGeom>
              <a:blipFill>
                <a:blip r:embed="rId6"/>
                <a:stretch>
                  <a:fillRect t="-10345" b="-29310"/>
                </a:stretch>
              </a:blipFill>
              <a:ln>
                <a:solidFill>
                  <a:srgbClr val="C00000"/>
                </a:solidFill>
                <a:prstDash val="sysDash"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6F4283BD-2945-BC02-A2D7-CDDC2632F8D8}"/>
              </a:ext>
            </a:extLst>
          </p:cNvPr>
          <p:cNvSpPr txBox="1"/>
          <p:nvPr/>
        </p:nvSpPr>
        <p:spPr>
          <a:xfrm>
            <a:off x="7652426" y="4243583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endParaRPr lang="ko-KR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슬라이드 번호 개체 틀 5">
            <a:extLst>
              <a:ext uri="{FF2B5EF4-FFF2-40B4-BE49-F238E27FC236}">
                <a16:creationId xmlns:a16="http://schemas.microsoft.com/office/drawing/2014/main" id="{56049752-2E98-5F05-163B-B7E398640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84598" y="4303291"/>
            <a:ext cx="2743200" cy="365125"/>
          </a:xfrm>
        </p:spPr>
        <p:txBody>
          <a:bodyPr/>
          <a:lstStyle/>
          <a:p>
            <a:fld id="{0C3A7477-1C1D-0C41-BF56-62341E8E2C19}" type="slidenum">
              <a:rPr kumimoji="1" lang="ko-Kore-KR" altLang="en-US" smtClean="0"/>
              <a:pPr/>
              <a:t>20</a:t>
            </a:fld>
            <a:r>
              <a:rPr kumimoji="1" lang="en-US" altLang="en-US" dirty="0"/>
              <a:t>/28</a:t>
            </a:r>
          </a:p>
        </p:txBody>
      </p:sp>
    </p:spTree>
    <p:extLst>
      <p:ext uri="{BB962C8B-B14F-4D97-AF65-F5344CB8AC3E}">
        <p14:creationId xmlns:p14="http://schemas.microsoft.com/office/powerpoint/2010/main" val="34417359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EEF71CF5-F345-8934-B221-D785DEAEBB93}"/>
              </a:ext>
            </a:extLst>
          </p:cNvPr>
          <p:cNvSpPr/>
          <p:nvPr/>
        </p:nvSpPr>
        <p:spPr>
          <a:xfrm>
            <a:off x="214569" y="1060117"/>
            <a:ext cx="4616377" cy="558686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8F5B05-53DD-084C-79C4-ECB86695EEBC}"/>
              </a:ext>
            </a:extLst>
          </p:cNvPr>
          <p:cNvSpPr txBox="1"/>
          <p:nvPr/>
        </p:nvSpPr>
        <p:spPr>
          <a:xfrm>
            <a:off x="859707" y="789207"/>
            <a:ext cx="907418" cy="45653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b="1" i="1" dirty="0">
                <a:latin typeface="Arial" panose="020B0604020202020204" pitchFamily="34" charset="0"/>
                <a:cs typeface="Arial" panose="020B0604020202020204" pitchFamily="34" charset="0"/>
              </a:rPr>
              <a:t>Issue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7CBEE5-C62B-031A-B529-BDF210BE6686}"/>
              </a:ext>
            </a:extLst>
          </p:cNvPr>
          <p:cNvSpPr txBox="1"/>
          <p:nvPr/>
        </p:nvSpPr>
        <p:spPr>
          <a:xfrm>
            <a:off x="214569" y="476733"/>
            <a:ext cx="839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Visible light-activated room-temperature gas sensors using</a:t>
            </a:r>
            <a:r>
              <a:rPr lang="ko-KR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metal</a:t>
            </a:r>
            <a:r>
              <a:rPr lang="ko-KR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oxide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7A250E-9797-9DD7-758A-3F3838B1E5AD}"/>
              </a:ext>
            </a:extLst>
          </p:cNvPr>
          <p:cNvSpPr txBox="1"/>
          <p:nvPr/>
        </p:nvSpPr>
        <p:spPr>
          <a:xfrm>
            <a:off x="1122529" y="3344951"/>
            <a:ext cx="288387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altLang="ko-KR" sz="1200" i="1" dirty="0">
                <a:latin typeface="Arial" panose="020B0604020202020204" pitchFamily="34" charset="0"/>
                <a:cs typeface="Arial" panose="020B0604020202020204" pitchFamily="34" charset="0"/>
              </a:rPr>
              <a:t>Ref</a:t>
            </a:r>
            <a:r>
              <a:rPr lang="en-US" altLang="ko-KR" sz="1200" i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ko-KR" alt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Small</a:t>
            </a:r>
            <a:r>
              <a:rPr lang="ko-KR" alt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o-KR" alt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Struct</a:t>
            </a:r>
            <a:r>
              <a:rPr lang="en-US" altLang="ko-KR" sz="12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ko-KR" alt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o-KR" alt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r>
              <a:rPr lang="ko-KR" alt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, 5, 2300503</a:t>
            </a: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0C29E6E9-2E0B-0E87-6DD1-2B521D595674}"/>
              </a:ext>
            </a:extLst>
          </p:cNvPr>
          <p:cNvGrpSpPr/>
          <p:nvPr/>
        </p:nvGrpSpPr>
        <p:grpSpPr>
          <a:xfrm>
            <a:off x="639722" y="1522038"/>
            <a:ext cx="3849490" cy="1796470"/>
            <a:chOff x="5056303" y="1284584"/>
            <a:chExt cx="5072262" cy="2367111"/>
          </a:xfrm>
        </p:grpSpPr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C87E1A12-39A8-AD65-624F-038925ED5D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48359" b="68938"/>
            <a:stretch/>
          </p:blipFill>
          <p:spPr>
            <a:xfrm>
              <a:off x="5131591" y="1284585"/>
              <a:ext cx="4996974" cy="2367110"/>
            </a:xfrm>
            <a:prstGeom prst="rect">
              <a:avLst/>
            </a:prstGeom>
          </p:spPr>
        </p:pic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10FDFD31-0239-3A4F-4C76-8E8ED015B7B1}"/>
                </a:ext>
              </a:extLst>
            </p:cNvPr>
            <p:cNvSpPr/>
            <p:nvPr/>
          </p:nvSpPr>
          <p:spPr>
            <a:xfrm>
              <a:off x="5056303" y="1284585"/>
              <a:ext cx="430097" cy="3264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54C82A63-B656-752A-E71A-6719CEB9ABA5}"/>
                </a:ext>
              </a:extLst>
            </p:cNvPr>
            <p:cNvSpPr/>
            <p:nvPr/>
          </p:nvSpPr>
          <p:spPr>
            <a:xfrm>
              <a:off x="7377385" y="1284584"/>
              <a:ext cx="430097" cy="3264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3123448-CB09-468F-DCDE-91C724291C91}"/>
              </a:ext>
            </a:extLst>
          </p:cNvPr>
          <p:cNvSpPr txBox="1"/>
          <p:nvPr/>
        </p:nvSpPr>
        <p:spPr>
          <a:xfrm>
            <a:off x="1151189" y="6125384"/>
            <a:ext cx="282655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altLang="ko-KR" sz="1200" i="1" dirty="0">
                <a:latin typeface="Arial" panose="020B0604020202020204" pitchFamily="34" charset="0"/>
                <a:cs typeface="Arial" panose="020B0604020202020204" pitchFamily="34" charset="0"/>
              </a:rPr>
              <a:t>Ref</a:t>
            </a:r>
            <a:r>
              <a:rPr lang="en-US" altLang="ko-KR" sz="1200" i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de-DE" altLang="ko-KR" sz="1200" b="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Adv. Mater. </a:t>
            </a:r>
            <a:r>
              <a:rPr lang="de-DE" altLang="ko-KR" sz="1200" b="1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r>
              <a:rPr lang="de-DE" altLang="ko-KR" sz="1200" b="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36, 2313731</a:t>
            </a:r>
            <a:endParaRPr lang="ko-KR" altLang="en-U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그림 15" descr="arrow10_2.png">
            <a:extLst>
              <a:ext uri="{FF2B5EF4-FFF2-40B4-BE49-F238E27FC236}">
                <a16:creationId xmlns:a16="http://schemas.microsoft.com/office/drawing/2014/main" id="{5AC745F8-437C-B973-C15F-59523A47F3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5400000">
            <a:off x="4113924" y="3330370"/>
            <a:ext cx="2390962" cy="617298"/>
          </a:xfrm>
          <a:prstGeom prst="rect">
            <a:avLst/>
          </a:prstGeom>
          <a:ln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D429397-4511-3611-A96C-6433E973B28A}"/>
              </a:ext>
            </a:extLst>
          </p:cNvPr>
          <p:cNvSpPr txBox="1"/>
          <p:nvPr/>
        </p:nvSpPr>
        <p:spPr>
          <a:xfrm>
            <a:off x="6094962" y="1073710"/>
            <a:ext cx="5237331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 halide perovskite(MHP)  Photosensitizer</a:t>
            </a:r>
            <a:endParaRPr lang="ko-KR" alt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EDF8512-CCF9-3DA6-DF12-B8FB587BFFFF}"/>
              </a:ext>
            </a:extLst>
          </p:cNvPr>
          <p:cNvSpPr txBox="1"/>
          <p:nvPr/>
        </p:nvSpPr>
        <p:spPr>
          <a:xfrm>
            <a:off x="729890" y="1094318"/>
            <a:ext cx="3669154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1) Light source : UV LED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1BF782A-A0D9-4A99-59A0-9CBB87AB7F30}"/>
              </a:ext>
            </a:extLst>
          </p:cNvPr>
          <p:cNvSpPr txBox="1"/>
          <p:nvPr/>
        </p:nvSpPr>
        <p:spPr>
          <a:xfrm>
            <a:off x="8626297" y="1497269"/>
            <a:ext cx="3262432" cy="3347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b="1" i="1" dirty="0">
                <a:solidFill>
                  <a:srgbClr val="0015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Advantages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500" dirty="0">
                <a:latin typeface="Arial" panose="020B0604020202020204" pitchFamily="34" charset="0"/>
                <a:cs typeface="Arial" panose="020B0604020202020204" pitchFamily="34" charset="0"/>
              </a:rPr>
              <a:t>Tunable narrow bandgap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500" dirty="0">
                <a:latin typeface="Arial" panose="020B0604020202020204" pitchFamily="34" charset="0"/>
                <a:cs typeface="Arial" panose="020B0604020202020204" pitchFamily="34" charset="0"/>
              </a:rPr>
              <a:t>Excellent photoactive properties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500" dirty="0">
                <a:latin typeface="Arial" panose="020B0604020202020204" pitchFamily="34" charset="0"/>
                <a:cs typeface="Arial" panose="020B0604020202020204" pitchFamily="34" charset="0"/>
              </a:rPr>
              <a:t>Facile synthesis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ko-KR" b="1" i="1" dirty="0">
                <a:solidFill>
                  <a:srgbClr val="0015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Disadvantages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500" dirty="0">
                <a:latin typeface="Arial" panose="020B0604020202020204" pitchFamily="34" charset="0"/>
                <a:cs typeface="Arial" panose="020B0604020202020204" pitchFamily="34" charset="0"/>
              </a:rPr>
              <a:t>Degradation in the humidity environment &gt;&gt; solved by encapsulation engineering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8DAE9BD-0C57-E3D8-792D-B086E022BBAF}"/>
              </a:ext>
            </a:extLst>
          </p:cNvPr>
          <p:cNvSpPr txBox="1"/>
          <p:nvPr/>
        </p:nvSpPr>
        <p:spPr>
          <a:xfrm>
            <a:off x="303271" y="3502713"/>
            <a:ext cx="4522392" cy="3958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500" dirty="0">
                <a:latin typeface="Arial" panose="020B0604020202020204" pitchFamily="34" charset="0"/>
                <a:cs typeface="Arial" panose="020B0604020202020204" pitchFamily="34" charset="0"/>
              </a:rPr>
              <a:t>High power consumption, Harmful to human health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A931394-1553-07CC-CB36-A9F173D4F557}"/>
              </a:ext>
            </a:extLst>
          </p:cNvPr>
          <p:cNvSpPr txBox="1"/>
          <p:nvPr/>
        </p:nvSpPr>
        <p:spPr>
          <a:xfrm>
            <a:off x="729890" y="4024237"/>
            <a:ext cx="3669154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2) Rampant use of Noble metal</a:t>
            </a:r>
          </a:p>
        </p:txBody>
      </p:sp>
      <p:pic>
        <p:nvPicPr>
          <p:cNvPr id="32" name="그림 31">
            <a:extLst>
              <a:ext uri="{FF2B5EF4-FFF2-40B4-BE49-F238E27FC236}">
                <a16:creationId xmlns:a16="http://schemas.microsoft.com/office/drawing/2014/main" id="{78A65A7F-6584-5D6D-524B-1034113E46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63"/>
          <a:stretch/>
        </p:blipFill>
        <p:spPr>
          <a:xfrm>
            <a:off x="1270061" y="4420051"/>
            <a:ext cx="2588812" cy="176828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450DA81C-E1EE-990F-E51D-D826CF8FEEE9}"/>
              </a:ext>
            </a:extLst>
          </p:cNvPr>
          <p:cNvSpPr txBox="1"/>
          <p:nvPr/>
        </p:nvSpPr>
        <p:spPr>
          <a:xfrm>
            <a:off x="1144644" y="6295214"/>
            <a:ext cx="2839647" cy="395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500" dirty="0">
                <a:latin typeface="Arial" panose="020B0604020202020204" pitchFamily="34" charset="0"/>
                <a:cs typeface="Arial" panose="020B0604020202020204" pitchFamily="34" charset="0"/>
              </a:rPr>
              <a:t>High cost, Scarcity</a:t>
            </a:r>
          </a:p>
        </p:txBody>
      </p:sp>
      <p:pic>
        <p:nvPicPr>
          <p:cNvPr id="57" name="그림 56">
            <a:extLst>
              <a:ext uri="{FF2B5EF4-FFF2-40B4-BE49-F238E27FC236}">
                <a16:creationId xmlns:a16="http://schemas.microsoft.com/office/drawing/2014/main" id="{294962DA-B9A2-11DF-2F41-BB4B0958FB4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7171" b="51893"/>
          <a:stretch/>
        </p:blipFill>
        <p:spPr>
          <a:xfrm>
            <a:off x="5754564" y="2102021"/>
            <a:ext cx="2670118" cy="1964610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C03CDED5-2175-BCA1-F5D0-DA46587207CB}"/>
              </a:ext>
            </a:extLst>
          </p:cNvPr>
          <p:cNvSpPr txBox="1"/>
          <p:nvPr/>
        </p:nvSpPr>
        <p:spPr>
          <a:xfrm>
            <a:off x="5796937" y="4086397"/>
            <a:ext cx="37145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200" i="1" dirty="0">
                <a:latin typeface="Arial" panose="020B0604020202020204" pitchFamily="34" charset="0"/>
                <a:cs typeface="Arial" panose="020B0604020202020204" pitchFamily="34" charset="0"/>
              </a:rPr>
              <a:t>Ref) S</a:t>
            </a:r>
            <a:r>
              <a:rPr lang="ko-KR" alt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mall</a:t>
            </a:r>
            <a:r>
              <a:rPr lang="ko-KR" alt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o-KR" alt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Methods</a:t>
            </a:r>
            <a:r>
              <a:rPr lang="en-US" altLang="ko-KR" sz="1200" i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ko-KR" alt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 2024</a:t>
            </a:r>
            <a:r>
              <a:rPr lang="ko-KR" alt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, 8, 2300417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5077B7-17D5-8F1C-1FEC-BABAF489D75D}"/>
              </a:ext>
            </a:extLst>
          </p:cNvPr>
          <p:cNvSpPr txBox="1"/>
          <p:nvPr/>
        </p:nvSpPr>
        <p:spPr>
          <a:xfrm>
            <a:off x="6401043" y="1641317"/>
            <a:ext cx="144917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500" b="1" dirty="0">
                <a:latin typeface="Arial" panose="020B0604020202020204" pitchFamily="34" charset="0"/>
                <a:cs typeface="Arial" panose="020B0604020202020204" pitchFamily="34" charset="0"/>
              </a:rPr>
              <a:t>“Visible light”</a:t>
            </a:r>
            <a:endParaRPr lang="ko-KR" alt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화살표: 왼쪽/오른쪽 14">
            <a:extLst>
              <a:ext uri="{FF2B5EF4-FFF2-40B4-BE49-F238E27FC236}">
                <a16:creationId xmlns:a16="http://schemas.microsoft.com/office/drawing/2014/main" id="{703915C8-3EC5-4B45-D931-C305CEE4DB96}"/>
              </a:ext>
            </a:extLst>
          </p:cNvPr>
          <p:cNvSpPr/>
          <p:nvPr/>
        </p:nvSpPr>
        <p:spPr>
          <a:xfrm>
            <a:off x="5929038" y="1951652"/>
            <a:ext cx="2321169" cy="138969"/>
          </a:xfrm>
          <a:prstGeom prst="left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6" name="Picture 2" descr="Details are in the caption following the image">
            <a:extLst>
              <a:ext uri="{FF2B5EF4-FFF2-40B4-BE49-F238E27FC236}">
                <a16:creationId xmlns:a16="http://schemas.microsoft.com/office/drawing/2014/main" id="{AE6D0731-757E-B8F3-9302-D0FC287648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" t="41750" r="35375" b="33371"/>
          <a:stretch/>
        </p:blipFill>
        <p:spPr bwMode="auto">
          <a:xfrm>
            <a:off x="5699022" y="5104914"/>
            <a:ext cx="3732602" cy="1317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57FE5B-CA19-5622-B49E-FDEF7116511B}"/>
              </a:ext>
            </a:extLst>
          </p:cNvPr>
          <p:cNvSpPr txBox="1"/>
          <p:nvPr/>
        </p:nvSpPr>
        <p:spPr>
          <a:xfrm>
            <a:off x="5663173" y="6529637"/>
            <a:ext cx="37145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200" i="1" dirty="0">
                <a:latin typeface="Arial" panose="020B0604020202020204" pitchFamily="34" charset="0"/>
                <a:cs typeface="Arial" panose="020B0604020202020204" pitchFamily="34" charset="0"/>
              </a:rPr>
              <a:t>Ref) </a:t>
            </a:r>
            <a:r>
              <a:rPr lang="nl-NL" altLang="ko-KR" sz="1200" i="1" dirty="0">
                <a:latin typeface="Arial" panose="020B0604020202020204" pitchFamily="34" charset="0"/>
                <a:cs typeface="Arial" panose="020B0604020202020204" pitchFamily="34" charset="0"/>
              </a:rPr>
              <a:t>Adv. Funct. Mater. </a:t>
            </a:r>
            <a:r>
              <a:rPr lang="nl-NL" altLang="ko-KR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r>
              <a:rPr lang="nl-NL" altLang="ko-KR" sz="1200" i="1" dirty="0">
                <a:latin typeface="Arial" panose="020B0604020202020204" pitchFamily="34" charset="0"/>
                <a:cs typeface="Arial" panose="020B0604020202020204" pitchFamily="34" charset="0"/>
              </a:rPr>
              <a:t>, 34, 2312175</a:t>
            </a:r>
            <a:endParaRPr lang="ko-KR" altLang="en-U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BFC57C-90EF-883D-E149-1AA3539821F8}"/>
              </a:ext>
            </a:extLst>
          </p:cNvPr>
          <p:cNvSpPr txBox="1"/>
          <p:nvPr/>
        </p:nvSpPr>
        <p:spPr>
          <a:xfrm>
            <a:off x="8421058" y="5622044"/>
            <a:ext cx="4250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solidFill>
                  <a:srgbClr val="C00000"/>
                </a:solidFill>
                <a:highlight>
                  <a:srgbClr val="FFDF7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“Suitable to </a:t>
            </a:r>
          </a:p>
          <a:p>
            <a:pPr algn="ctr"/>
            <a:r>
              <a:rPr lang="en-US" altLang="ko-KR" b="1" dirty="0">
                <a:solidFill>
                  <a:srgbClr val="C00000"/>
                </a:solidFill>
                <a:highlight>
                  <a:srgbClr val="FFDF7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photosensitizer material”</a:t>
            </a:r>
            <a:endParaRPr lang="en-US" b="1" dirty="0">
              <a:solidFill>
                <a:srgbClr val="C00000"/>
              </a:solidFill>
              <a:highlight>
                <a:srgbClr val="FFDF7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슬라이드 번호 개체 틀 5">
            <a:extLst>
              <a:ext uri="{FF2B5EF4-FFF2-40B4-BE49-F238E27FC236}">
                <a16:creationId xmlns:a16="http://schemas.microsoft.com/office/drawing/2014/main" id="{973EA6BD-7ADC-C967-78CB-EEAD7D755931}"/>
              </a:ext>
            </a:extLst>
          </p:cNvPr>
          <p:cNvSpPr txBox="1">
            <a:spLocks/>
          </p:cNvSpPr>
          <p:nvPr/>
        </p:nvSpPr>
        <p:spPr>
          <a:xfrm>
            <a:off x="9368626" y="644151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3A7477-1C1D-0C41-BF56-62341E8E2C19}" type="slidenum">
              <a:rPr kumimoji="1" lang="ko-Kore-KR" altLang="en-US" smtClean="0"/>
              <a:pPr/>
              <a:t>3</a:t>
            </a:fld>
            <a:r>
              <a:rPr kumimoji="1" lang="en-US" altLang="en-US"/>
              <a:t>/11</a:t>
            </a:r>
            <a:endParaRPr kumimoji="1" lang="en-US" alt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D429397-4511-3611-A96C-6433E973B28A}"/>
              </a:ext>
            </a:extLst>
          </p:cNvPr>
          <p:cNvSpPr txBox="1"/>
          <p:nvPr/>
        </p:nvSpPr>
        <p:spPr>
          <a:xfrm>
            <a:off x="7133713" y="4697539"/>
            <a:ext cx="3159840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Encapsulation Engineering</a:t>
            </a:r>
            <a:endParaRPr lang="ko-KR" alt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253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6517AD-C15F-925B-BCF5-462CA894326F}"/>
              </a:ext>
            </a:extLst>
          </p:cNvPr>
          <p:cNvSpPr txBox="1"/>
          <p:nvPr/>
        </p:nvSpPr>
        <p:spPr>
          <a:xfrm>
            <a:off x="214569" y="476733"/>
            <a:ext cx="6987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altLang="ko-KR" sz="1800" b="1" dirty="0">
                <a:latin typeface="Arial" panose="020B0604020202020204" pitchFamily="34" charset="0"/>
                <a:cs typeface="Arial" panose="020B0604020202020204" pitchFamily="34" charset="0"/>
              </a:rPr>
              <a:t>Fabrication of metal oxide-based RT gas sensor using MHP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87D373-7AFE-BDAA-9FF5-51CFA94690C0}"/>
              </a:ext>
            </a:extLst>
          </p:cNvPr>
          <p:cNvSpPr txBox="1"/>
          <p:nvPr/>
        </p:nvSpPr>
        <p:spPr>
          <a:xfrm>
            <a:off x="1008648" y="1130249"/>
            <a:ext cx="3826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Strategy 1. porous nanostructure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00A5F7-B759-C84C-0BC8-893FF9221DE1}"/>
              </a:ext>
            </a:extLst>
          </p:cNvPr>
          <p:cNvSpPr txBox="1"/>
          <p:nvPr/>
        </p:nvSpPr>
        <p:spPr>
          <a:xfrm>
            <a:off x="6734636" y="1130249"/>
            <a:ext cx="5096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Strategy 2. photosensitizer decoration: MHP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EDDADF1-0492-C3C0-5352-EA6C3DD1B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2984" y="1857924"/>
            <a:ext cx="2624132" cy="2295048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37DA27AB-217C-C364-5351-398FA6C25F7F}"/>
              </a:ext>
            </a:extLst>
          </p:cNvPr>
          <p:cNvSpPr/>
          <p:nvPr/>
        </p:nvSpPr>
        <p:spPr>
          <a:xfrm>
            <a:off x="945062" y="1631370"/>
            <a:ext cx="1343060" cy="4565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b="1" i="1" dirty="0">
                <a:solidFill>
                  <a:srgbClr val="0015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 gas</a:t>
            </a: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932921E1-A08D-FFC4-9BCE-F158DFA63C32}"/>
              </a:ext>
            </a:extLst>
          </p:cNvPr>
          <p:cNvGrpSpPr/>
          <p:nvPr/>
        </p:nvGrpSpPr>
        <p:grpSpPr>
          <a:xfrm>
            <a:off x="686181" y="3164910"/>
            <a:ext cx="4938208" cy="3083227"/>
            <a:chOff x="686181" y="2911132"/>
            <a:chExt cx="4938208" cy="3083227"/>
          </a:xfrm>
        </p:grpSpPr>
        <p:sp>
          <p:nvSpPr>
            <p:cNvPr id="9" name="사각형: 둥근 모서리 8">
              <a:extLst>
                <a:ext uri="{FF2B5EF4-FFF2-40B4-BE49-F238E27FC236}">
                  <a16:creationId xmlns:a16="http://schemas.microsoft.com/office/drawing/2014/main" id="{B503E624-A94D-5BE4-0C27-331897983978}"/>
                </a:ext>
              </a:extLst>
            </p:cNvPr>
            <p:cNvSpPr/>
            <p:nvPr/>
          </p:nvSpPr>
          <p:spPr>
            <a:xfrm>
              <a:off x="686181" y="4067375"/>
              <a:ext cx="4938208" cy="192698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bg1">
                  <a:lumMod val="8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2" name="사각형: 둥근 모서리 11">
              <a:extLst>
                <a:ext uri="{FF2B5EF4-FFF2-40B4-BE49-F238E27FC236}">
                  <a16:creationId xmlns:a16="http://schemas.microsoft.com/office/drawing/2014/main" id="{5E406931-D02C-9B7A-2D3B-55AC2483E48F}"/>
                </a:ext>
              </a:extLst>
            </p:cNvPr>
            <p:cNvSpPr/>
            <p:nvPr/>
          </p:nvSpPr>
          <p:spPr>
            <a:xfrm>
              <a:off x="3157175" y="2911132"/>
              <a:ext cx="163374" cy="184032"/>
            </a:xfrm>
            <a:prstGeom prst="roundRect">
              <a:avLst/>
            </a:prstGeom>
            <a:noFill/>
            <a:ln w="19050">
              <a:solidFill>
                <a:srgbClr val="D9D9D9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13" name="직선 연결선 12">
              <a:extLst>
                <a:ext uri="{FF2B5EF4-FFF2-40B4-BE49-F238E27FC236}">
                  <a16:creationId xmlns:a16="http://schemas.microsoft.com/office/drawing/2014/main" id="{B8DEC9DF-92C2-7A85-9220-72F303121104}"/>
                </a:ext>
              </a:extLst>
            </p:cNvPr>
            <p:cNvCxnSpPr>
              <a:cxnSpLocks/>
            </p:cNvCxnSpPr>
            <p:nvPr/>
          </p:nvCxnSpPr>
          <p:spPr>
            <a:xfrm>
              <a:off x="3320549" y="3095164"/>
              <a:ext cx="2184489" cy="1014733"/>
            </a:xfrm>
            <a:prstGeom prst="line">
              <a:avLst/>
            </a:prstGeom>
            <a:ln>
              <a:solidFill>
                <a:srgbClr val="D9D9D9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직선 연결선 15">
              <a:extLst>
                <a:ext uri="{FF2B5EF4-FFF2-40B4-BE49-F238E27FC236}">
                  <a16:creationId xmlns:a16="http://schemas.microsoft.com/office/drawing/2014/main" id="{E2185C2D-0FD0-BC08-6D3C-08C36029857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6039" y="3095163"/>
              <a:ext cx="2122379" cy="972212"/>
            </a:xfrm>
            <a:prstGeom prst="line">
              <a:avLst/>
            </a:prstGeom>
            <a:ln>
              <a:solidFill>
                <a:srgbClr val="D9D9D9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그림 17">
            <a:extLst>
              <a:ext uri="{FF2B5EF4-FFF2-40B4-BE49-F238E27FC236}">
                <a16:creationId xmlns:a16="http://schemas.microsoft.com/office/drawing/2014/main" id="{B8B9C67A-C2F8-9236-741A-B2ECDBCC0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9548" y="1288658"/>
            <a:ext cx="2684920" cy="2877014"/>
          </a:xfrm>
          <a:prstGeom prst="rect">
            <a:avLst/>
          </a:prstGeom>
        </p:spPr>
      </p:pic>
      <p:sp>
        <p:nvSpPr>
          <p:cNvPr id="19" name="직사각형 18">
            <a:extLst>
              <a:ext uri="{FF2B5EF4-FFF2-40B4-BE49-F238E27FC236}">
                <a16:creationId xmlns:a16="http://schemas.microsoft.com/office/drawing/2014/main" id="{ED11495E-4503-83BB-3346-F7203BDE2AF4}"/>
              </a:ext>
            </a:extLst>
          </p:cNvPr>
          <p:cNvSpPr/>
          <p:nvPr/>
        </p:nvSpPr>
        <p:spPr>
          <a:xfrm>
            <a:off x="8002004" y="1524575"/>
            <a:ext cx="919867" cy="8720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b="1" i="1" dirty="0">
                <a:solidFill>
                  <a:srgbClr val="0015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Visible</a:t>
            </a:r>
          </a:p>
          <a:p>
            <a:pPr>
              <a:lnSpc>
                <a:spcPct val="150000"/>
              </a:lnSpc>
            </a:pPr>
            <a:r>
              <a:rPr lang="en-US" altLang="ko-KR" b="1" i="1" dirty="0">
                <a:solidFill>
                  <a:srgbClr val="0015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</a:t>
            </a:r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A7F9AE4F-0B6C-26E1-4923-8C1A87619699}"/>
              </a:ext>
            </a:extLst>
          </p:cNvPr>
          <p:cNvGrpSpPr/>
          <p:nvPr/>
        </p:nvGrpSpPr>
        <p:grpSpPr>
          <a:xfrm>
            <a:off x="6567612" y="3164910"/>
            <a:ext cx="5096267" cy="3083227"/>
            <a:chOff x="686180" y="2911132"/>
            <a:chExt cx="5096267" cy="3083227"/>
          </a:xfrm>
        </p:grpSpPr>
        <p:sp>
          <p:nvSpPr>
            <p:cNvPr id="30" name="사각형: 둥근 모서리 29">
              <a:extLst>
                <a:ext uri="{FF2B5EF4-FFF2-40B4-BE49-F238E27FC236}">
                  <a16:creationId xmlns:a16="http://schemas.microsoft.com/office/drawing/2014/main" id="{D37FD5F3-DBD7-B3C5-853D-5AD8D119E8E1}"/>
                </a:ext>
              </a:extLst>
            </p:cNvPr>
            <p:cNvSpPr/>
            <p:nvPr/>
          </p:nvSpPr>
          <p:spPr>
            <a:xfrm>
              <a:off x="686180" y="4067375"/>
              <a:ext cx="5096267" cy="192698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bg1">
                  <a:lumMod val="8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1" name="사각형: 둥근 모서리 30">
              <a:extLst>
                <a:ext uri="{FF2B5EF4-FFF2-40B4-BE49-F238E27FC236}">
                  <a16:creationId xmlns:a16="http://schemas.microsoft.com/office/drawing/2014/main" id="{A648AA3A-0CFC-B132-5DF9-F49370FAF536}"/>
                </a:ext>
              </a:extLst>
            </p:cNvPr>
            <p:cNvSpPr/>
            <p:nvPr/>
          </p:nvSpPr>
          <p:spPr>
            <a:xfrm>
              <a:off x="3157175" y="2911132"/>
              <a:ext cx="163374" cy="184032"/>
            </a:xfrm>
            <a:prstGeom prst="roundRect">
              <a:avLst/>
            </a:prstGeom>
            <a:noFill/>
            <a:ln w="19050">
              <a:solidFill>
                <a:srgbClr val="D9D9D9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32" name="직선 연결선 31">
              <a:extLst>
                <a:ext uri="{FF2B5EF4-FFF2-40B4-BE49-F238E27FC236}">
                  <a16:creationId xmlns:a16="http://schemas.microsoft.com/office/drawing/2014/main" id="{FB06A393-BFD8-05B0-968C-95002891EE4E}"/>
                </a:ext>
              </a:extLst>
            </p:cNvPr>
            <p:cNvCxnSpPr>
              <a:cxnSpLocks/>
            </p:cNvCxnSpPr>
            <p:nvPr/>
          </p:nvCxnSpPr>
          <p:spPr>
            <a:xfrm>
              <a:off x="3320549" y="3095164"/>
              <a:ext cx="2303838" cy="1014733"/>
            </a:xfrm>
            <a:prstGeom prst="line">
              <a:avLst/>
            </a:prstGeom>
            <a:ln>
              <a:solidFill>
                <a:srgbClr val="D9D9D9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직선 연결선 32">
              <a:extLst>
                <a:ext uri="{FF2B5EF4-FFF2-40B4-BE49-F238E27FC236}">
                  <a16:creationId xmlns:a16="http://schemas.microsoft.com/office/drawing/2014/main" id="{A3D1D794-E8C5-2091-4533-D0128851B79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6039" y="3095163"/>
              <a:ext cx="2122379" cy="972212"/>
            </a:xfrm>
            <a:prstGeom prst="line">
              <a:avLst/>
            </a:prstGeom>
            <a:ln>
              <a:solidFill>
                <a:srgbClr val="D9D9D9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6B79F01B-A133-1BD2-2BF0-30AA6C1D9828}"/>
              </a:ext>
            </a:extLst>
          </p:cNvPr>
          <p:cNvSpPr txBox="1"/>
          <p:nvPr/>
        </p:nvSpPr>
        <p:spPr>
          <a:xfrm flipH="1">
            <a:off x="6821199" y="5878839"/>
            <a:ext cx="233141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b="1" dirty="0">
                <a:latin typeface="Arial" panose="020B0604020202020204" pitchFamily="34" charset="0"/>
                <a:cs typeface="Arial" panose="020B0604020202020204" pitchFamily="34" charset="0"/>
              </a:rPr>
              <a:t>CsPbBr</a:t>
            </a:r>
            <a:r>
              <a:rPr lang="en-US" altLang="ko-KR" sz="15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ko-KR" sz="1500" b="1" dirty="0">
                <a:latin typeface="Arial" panose="020B0604020202020204" pitchFamily="34" charset="0"/>
                <a:cs typeface="Arial" panose="020B0604020202020204" pitchFamily="34" charset="0"/>
              </a:rPr>
              <a:t>@ SiO</a:t>
            </a:r>
            <a:r>
              <a:rPr lang="en-US" altLang="ko-KR" sz="15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ko-KR" altLang="en-US" sz="15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그림 35">
            <a:extLst>
              <a:ext uri="{FF2B5EF4-FFF2-40B4-BE49-F238E27FC236}">
                <a16:creationId xmlns:a16="http://schemas.microsoft.com/office/drawing/2014/main" id="{6F2AB32F-91A0-5A23-1E81-A05C8D6657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7471" y="4461909"/>
            <a:ext cx="1512550" cy="1469114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F4CA3535-C165-B196-47E7-F7E8A82F6550}"/>
              </a:ext>
            </a:extLst>
          </p:cNvPr>
          <p:cNvSpPr txBox="1"/>
          <p:nvPr/>
        </p:nvSpPr>
        <p:spPr>
          <a:xfrm flipH="1">
            <a:off x="8536120" y="4522231"/>
            <a:ext cx="35162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Increase electron density </a:t>
            </a:r>
            <a:br>
              <a:rPr lang="en-US" altLang="ko-KR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altLang="ko-KR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under green light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Inorganic halide perovskite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Stable humidity condition</a:t>
            </a:r>
          </a:p>
        </p:txBody>
      </p:sp>
      <p:pic>
        <p:nvPicPr>
          <p:cNvPr id="39" name="그림 38">
            <a:extLst>
              <a:ext uri="{FF2B5EF4-FFF2-40B4-BE49-F238E27FC236}">
                <a16:creationId xmlns:a16="http://schemas.microsoft.com/office/drawing/2014/main" id="{9D921EB6-1624-5310-4BB3-E01703801F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8648" y="4430893"/>
            <a:ext cx="1657580" cy="1564236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5B0FF8A4-8F8E-B238-0D5E-0BF799700203}"/>
              </a:ext>
            </a:extLst>
          </p:cNvPr>
          <p:cNvSpPr txBox="1"/>
          <p:nvPr/>
        </p:nvSpPr>
        <p:spPr>
          <a:xfrm flipH="1">
            <a:off x="963953" y="5907864"/>
            <a:ext cx="222655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b="1" dirty="0">
                <a:latin typeface="Arial" panose="020B0604020202020204" pitchFamily="34" charset="0"/>
                <a:cs typeface="Arial" panose="020B0604020202020204" pitchFamily="34" charset="0"/>
              </a:rPr>
              <a:t>Tin dioxide(SnO</a:t>
            </a:r>
            <a:r>
              <a:rPr lang="en-US" altLang="ko-KR" sz="15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ko-KR" sz="15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ko-KR" altLang="en-US" sz="15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5CC4D7B-A913-1385-BC3F-6E93709AF768}"/>
              </a:ext>
            </a:extLst>
          </p:cNvPr>
          <p:cNvSpPr txBox="1"/>
          <p:nvPr/>
        </p:nvSpPr>
        <p:spPr>
          <a:xfrm flipH="1">
            <a:off x="2684048" y="4569553"/>
            <a:ext cx="2744603" cy="1780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Well-aligned porous nanostructure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Dual valency with Sn oxidation state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5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3D57E7-6B08-4EAE-53D8-562448A4FFB3}"/>
              </a:ext>
            </a:extLst>
          </p:cNvPr>
          <p:cNvSpPr txBox="1"/>
          <p:nvPr/>
        </p:nvSpPr>
        <p:spPr>
          <a:xfrm flipH="1">
            <a:off x="4469517" y="3281049"/>
            <a:ext cx="18904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via glancing angle deposition(GLAD)</a:t>
            </a:r>
          </a:p>
        </p:txBody>
      </p:sp>
      <p:sp>
        <p:nvSpPr>
          <p:cNvPr id="14" name="슬라이드 번호 개체 틀 5">
            <a:extLst>
              <a:ext uri="{FF2B5EF4-FFF2-40B4-BE49-F238E27FC236}">
                <a16:creationId xmlns:a16="http://schemas.microsoft.com/office/drawing/2014/main" id="{BAB1958A-7366-608C-B61D-0080302FC41B}"/>
              </a:ext>
            </a:extLst>
          </p:cNvPr>
          <p:cNvSpPr txBox="1">
            <a:spLocks/>
          </p:cNvSpPr>
          <p:nvPr/>
        </p:nvSpPr>
        <p:spPr>
          <a:xfrm>
            <a:off x="9368626" y="644151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3A7477-1C1D-0C41-BF56-62341E8E2C19}" type="slidenum">
              <a:rPr kumimoji="1" lang="ko-Kore-KR" altLang="en-US" smtClean="0"/>
              <a:pPr/>
              <a:t>4</a:t>
            </a:fld>
            <a:r>
              <a:rPr kumimoji="1" lang="en-US" altLang="en-US" dirty="0"/>
              <a:t>/11</a:t>
            </a:r>
          </a:p>
        </p:txBody>
      </p:sp>
    </p:spTree>
    <p:extLst>
      <p:ext uri="{BB962C8B-B14F-4D97-AF65-F5344CB8AC3E}">
        <p14:creationId xmlns:p14="http://schemas.microsoft.com/office/powerpoint/2010/main" val="28234127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>
            <a:extLst>
              <a:ext uri="{FF2B5EF4-FFF2-40B4-BE49-F238E27FC236}">
                <a16:creationId xmlns:a16="http://schemas.microsoft.com/office/drawing/2014/main" id="{583B933C-D838-7A88-3A91-6EA6D6682ED8}"/>
              </a:ext>
            </a:extLst>
          </p:cNvPr>
          <p:cNvSpPr txBox="1"/>
          <p:nvPr/>
        </p:nvSpPr>
        <p:spPr>
          <a:xfrm>
            <a:off x="214569" y="476733"/>
            <a:ext cx="2294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Material process</a:t>
            </a:r>
            <a:endParaRPr lang="en-US" altLang="ko-K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0" name="그룹 59">
            <a:extLst>
              <a:ext uri="{FF2B5EF4-FFF2-40B4-BE49-F238E27FC236}">
                <a16:creationId xmlns:a16="http://schemas.microsoft.com/office/drawing/2014/main" id="{EF361211-7B3F-670F-4216-272E1AB31949}"/>
              </a:ext>
            </a:extLst>
          </p:cNvPr>
          <p:cNvGrpSpPr/>
          <p:nvPr/>
        </p:nvGrpSpPr>
        <p:grpSpPr>
          <a:xfrm>
            <a:off x="4109424" y="461238"/>
            <a:ext cx="3020882" cy="2317818"/>
            <a:chOff x="1381363" y="846065"/>
            <a:chExt cx="3020882" cy="2317818"/>
          </a:xfrm>
        </p:grpSpPr>
        <p:grpSp>
          <p:nvGrpSpPr>
            <p:cNvPr id="61" name="그룹 60">
              <a:extLst>
                <a:ext uri="{FF2B5EF4-FFF2-40B4-BE49-F238E27FC236}">
                  <a16:creationId xmlns:a16="http://schemas.microsoft.com/office/drawing/2014/main" id="{765E1351-A09E-836E-EDEC-14044AA7DEC7}"/>
                </a:ext>
              </a:extLst>
            </p:cNvPr>
            <p:cNvGrpSpPr/>
            <p:nvPr/>
          </p:nvGrpSpPr>
          <p:grpSpPr>
            <a:xfrm>
              <a:off x="1381363" y="846065"/>
              <a:ext cx="3020882" cy="2317818"/>
              <a:chOff x="1904578" y="755904"/>
              <a:chExt cx="3020882" cy="2317818"/>
            </a:xfrm>
          </p:grpSpPr>
          <p:pic>
            <p:nvPicPr>
              <p:cNvPr id="63" name="그림 62">
                <a:extLst>
                  <a:ext uri="{FF2B5EF4-FFF2-40B4-BE49-F238E27FC236}">
                    <a16:creationId xmlns:a16="http://schemas.microsoft.com/office/drawing/2014/main" id="{EE0BC5B4-2808-3B87-3DA0-A6A604869D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26746"/>
              <a:stretch/>
            </p:blipFill>
            <p:spPr>
              <a:xfrm>
                <a:off x="1904578" y="755904"/>
                <a:ext cx="2956816" cy="2317818"/>
              </a:xfrm>
              <a:prstGeom prst="rect">
                <a:avLst/>
              </a:prstGeom>
            </p:spPr>
          </p:pic>
          <p:sp>
            <p:nvSpPr>
              <p:cNvPr id="64" name="TextBox 54">
                <a:extLst>
                  <a:ext uri="{FF2B5EF4-FFF2-40B4-BE49-F238E27FC236}">
                    <a16:creationId xmlns:a16="http://schemas.microsoft.com/office/drawing/2014/main" id="{49123CBC-DC42-36B9-C5C5-5F2B29313874}"/>
                  </a:ext>
                </a:extLst>
              </p:cNvPr>
              <p:cNvSpPr txBox="1"/>
              <p:nvPr/>
            </p:nvSpPr>
            <p:spPr>
              <a:xfrm>
                <a:off x="2854519" y="931036"/>
                <a:ext cx="117852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ko-KR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Axis Rotation</a:t>
                </a:r>
              </a:p>
              <a:p>
                <a:pPr algn="ctr"/>
                <a:r>
                  <a:rPr lang="en-US" altLang="ko-KR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Angle control</a:t>
                </a:r>
                <a:endParaRPr lang="ko-KR" altLang="en-US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TextBox 54">
                <a:extLst>
                  <a:ext uri="{FF2B5EF4-FFF2-40B4-BE49-F238E27FC236}">
                    <a16:creationId xmlns:a16="http://schemas.microsoft.com/office/drawing/2014/main" id="{38E99488-B3B4-7CF7-ED22-F134C3AC3B27}"/>
                  </a:ext>
                </a:extLst>
              </p:cNvPr>
              <p:cNvSpPr txBox="1"/>
              <p:nvPr/>
            </p:nvSpPr>
            <p:spPr>
              <a:xfrm>
                <a:off x="2634418" y="1568923"/>
                <a:ext cx="229104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Pt 50nm /</a:t>
                </a:r>
                <a:r>
                  <a:rPr lang="en-US" altLang="ko-KR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</a:t>
                </a:r>
                <a:r>
                  <a:rPr lang="en-US" altLang="ko-KR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3nm </a:t>
                </a:r>
              </a:p>
            </p:txBody>
          </p:sp>
          <p:sp>
            <p:nvSpPr>
              <p:cNvPr id="66" name="직사각형 65">
                <a:extLst>
                  <a:ext uri="{FF2B5EF4-FFF2-40B4-BE49-F238E27FC236}">
                    <a16:creationId xmlns:a16="http://schemas.microsoft.com/office/drawing/2014/main" id="{B6748405-61DA-945D-D10A-91B157DE7794}"/>
                  </a:ext>
                </a:extLst>
              </p:cNvPr>
              <p:cNvSpPr/>
              <p:nvPr/>
            </p:nvSpPr>
            <p:spPr>
              <a:xfrm>
                <a:off x="3294315" y="2359721"/>
                <a:ext cx="129715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SiO</a:t>
                </a:r>
                <a:r>
                  <a:rPr lang="en-US" altLang="ko-KR" sz="1200" b="1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altLang="ko-KR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100nm/ Si</a:t>
                </a:r>
                <a:endParaRPr lang="ko-KR" altLang="en-US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2" name="TextBox 54">
              <a:extLst>
                <a:ext uri="{FF2B5EF4-FFF2-40B4-BE49-F238E27FC236}">
                  <a16:creationId xmlns:a16="http://schemas.microsoft.com/office/drawing/2014/main" id="{E86C8DF3-4402-FE10-36AD-2D51EAB17731}"/>
                </a:ext>
              </a:extLst>
            </p:cNvPr>
            <p:cNvSpPr txBox="1"/>
            <p:nvPr/>
          </p:nvSpPr>
          <p:spPr>
            <a:xfrm>
              <a:off x="2308154" y="2830012"/>
              <a:ext cx="170245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500" b="1" dirty="0">
                  <a:latin typeface="Arial" panose="020B0604020202020204" pitchFamily="34" charset="0"/>
                  <a:cs typeface="Arial" panose="020B0604020202020204" pitchFamily="34" charset="0"/>
                </a:rPr>
                <a:t>Crucible(SnO</a:t>
              </a:r>
              <a:r>
                <a:rPr lang="en-US" altLang="ko-KR" sz="15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altLang="ko-KR" sz="1500" b="1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ko-KR" altLang="en-US" sz="15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7" name="그룹 66">
            <a:extLst>
              <a:ext uri="{FF2B5EF4-FFF2-40B4-BE49-F238E27FC236}">
                <a16:creationId xmlns:a16="http://schemas.microsoft.com/office/drawing/2014/main" id="{C72C52BE-9CC4-1B41-CB10-FBF14964EDFA}"/>
              </a:ext>
            </a:extLst>
          </p:cNvPr>
          <p:cNvGrpSpPr/>
          <p:nvPr/>
        </p:nvGrpSpPr>
        <p:grpSpPr>
          <a:xfrm>
            <a:off x="9079679" y="5170037"/>
            <a:ext cx="1077928" cy="1509146"/>
            <a:chOff x="3432986" y="1613508"/>
            <a:chExt cx="1027377" cy="1237679"/>
          </a:xfrm>
        </p:grpSpPr>
        <p:sp>
          <p:nvSpPr>
            <p:cNvPr id="68" name="타원 67">
              <a:extLst>
                <a:ext uri="{FF2B5EF4-FFF2-40B4-BE49-F238E27FC236}">
                  <a16:creationId xmlns:a16="http://schemas.microsoft.com/office/drawing/2014/main" id="{9E762291-67D4-1DE6-B32B-39EF60A24ED3}"/>
                </a:ext>
              </a:extLst>
            </p:cNvPr>
            <p:cNvSpPr/>
            <p:nvPr/>
          </p:nvSpPr>
          <p:spPr>
            <a:xfrm>
              <a:off x="3509427" y="2066974"/>
              <a:ext cx="895993" cy="784213"/>
            </a:xfrm>
            <a:prstGeom prst="ellipse">
              <a:avLst/>
            </a:prstGeom>
            <a:solidFill>
              <a:srgbClr val="9CB7D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69" name="그룹 68">
              <a:extLst>
                <a:ext uri="{FF2B5EF4-FFF2-40B4-BE49-F238E27FC236}">
                  <a16:creationId xmlns:a16="http://schemas.microsoft.com/office/drawing/2014/main" id="{897AC7DB-4006-C630-CF84-C88C51ECC1CB}"/>
                </a:ext>
              </a:extLst>
            </p:cNvPr>
            <p:cNvGrpSpPr/>
            <p:nvPr/>
          </p:nvGrpSpPr>
          <p:grpSpPr>
            <a:xfrm>
              <a:off x="3838900" y="1740032"/>
              <a:ext cx="235632" cy="422379"/>
              <a:chOff x="1969362" y="3041933"/>
              <a:chExt cx="269012" cy="482215"/>
            </a:xfrm>
            <a:solidFill>
              <a:srgbClr val="9CB7D0"/>
            </a:solidFill>
          </p:grpSpPr>
          <p:sp>
            <p:nvSpPr>
              <p:cNvPr id="79" name="사각형: 둥근 모서리 78">
                <a:extLst>
                  <a:ext uri="{FF2B5EF4-FFF2-40B4-BE49-F238E27FC236}">
                    <a16:creationId xmlns:a16="http://schemas.microsoft.com/office/drawing/2014/main" id="{BB85E3FD-22F3-7024-4362-C4016B0CB7DB}"/>
                  </a:ext>
                </a:extLst>
              </p:cNvPr>
              <p:cNvSpPr/>
              <p:nvPr/>
            </p:nvSpPr>
            <p:spPr>
              <a:xfrm>
                <a:off x="1969362" y="3056841"/>
                <a:ext cx="269012" cy="467307"/>
              </a:xfrm>
              <a:prstGeom prst="roundRect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0" name="타원 79">
                <a:extLst>
                  <a:ext uri="{FF2B5EF4-FFF2-40B4-BE49-F238E27FC236}">
                    <a16:creationId xmlns:a16="http://schemas.microsoft.com/office/drawing/2014/main" id="{01823743-60ED-1331-A3C7-CA24F14CDF63}"/>
                  </a:ext>
                </a:extLst>
              </p:cNvPr>
              <p:cNvSpPr/>
              <p:nvPr/>
            </p:nvSpPr>
            <p:spPr>
              <a:xfrm>
                <a:off x="1969362" y="3041933"/>
                <a:ext cx="269012" cy="91183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70" name="그룹 69">
              <a:extLst>
                <a:ext uri="{FF2B5EF4-FFF2-40B4-BE49-F238E27FC236}">
                  <a16:creationId xmlns:a16="http://schemas.microsoft.com/office/drawing/2014/main" id="{6EC0053D-B4E8-B0D6-AE2D-F180A37EA9BB}"/>
                </a:ext>
              </a:extLst>
            </p:cNvPr>
            <p:cNvGrpSpPr/>
            <p:nvPr/>
          </p:nvGrpSpPr>
          <p:grpSpPr>
            <a:xfrm>
              <a:off x="4168508" y="1883766"/>
              <a:ext cx="291855" cy="394835"/>
              <a:chOff x="2344523" y="3166923"/>
              <a:chExt cx="345748" cy="467745"/>
            </a:xfrm>
            <a:solidFill>
              <a:srgbClr val="9CB7D0"/>
            </a:solidFill>
          </p:grpSpPr>
          <p:sp>
            <p:nvSpPr>
              <p:cNvPr id="77" name="사각형: 둥근 모서리 76">
                <a:extLst>
                  <a:ext uri="{FF2B5EF4-FFF2-40B4-BE49-F238E27FC236}">
                    <a16:creationId xmlns:a16="http://schemas.microsoft.com/office/drawing/2014/main" id="{D72CD5B9-46CF-2782-B843-1BB433099447}"/>
                  </a:ext>
                </a:extLst>
              </p:cNvPr>
              <p:cNvSpPr/>
              <p:nvPr/>
            </p:nvSpPr>
            <p:spPr>
              <a:xfrm rot="1408813">
                <a:off x="2344523" y="3167361"/>
                <a:ext cx="269012" cy="467307"/>
              </a:xfrm>
              <a:prstGeom prst="roundRect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78" name="타원 77">
                <a:extLst>
                  <a:ext uri="{FF2B5EF4-FFF2-40B4-BE49-F238E27FC236}">
                    <a16:creationId xmlns:a16="http://schemas.microsoft.com/office/drawing/2014/main" id="{C7733521-43A4-03DA-F763-04C078D4EB1A}"/>
                  </a:ext>
                </a:extLst>
              </p:cNvPr>
              <p:cNvSpPr/>
              <p:nvPr/>
            </p:nvSpPr>
            <p:spPr>
              <a:xfrm rot="1277685">
                <a:off x="2421259" y="3166923"/>
                <a:ext cx="269012" cy="97681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71" name="그룹 70">
              <a:extLst>
                <a:ext uri="{FF2B5EF4-FFF2-40B4-BE49-F238E27FC236}">
                  <a16:creationId xmlns:a16="http://schemas.microsoft.com/office/drawing/2014/main" id="{2CE02E29-F0AB-F09D-C900-1A8490F12610}"/>
                </a:ext>
              </a:extLst>
            </p:cNvPr>
            <p:cNvGrpSpPr/>
            <p:nvPr/>
          </p:nvGrpSpPr>
          <p:grpSpPr>
            <a:xfrm>
              <a:off x="3432986" y="1892800"/>
              <a:ext cx="301085" cy="381943"/>
              <a:chOff x="1482920" y="3174722"/>
              <a:chExt cx="368378" cy="467307"/>
            </a:xfrm>
            <a:solidFill>
              <a:srgbClr val="9CB7D0"/>
            </a:solidFill>
          </p:grpSpPr>
          <p:sp>
            <p:nvSpPr>
              <p:cNvPr id="75" name="사각형: 둥근 모서리 74">
                <a:extLst>
                  <a:ext uri="{FF2B5EF4-FFF2-40B4-BE49-F238E27FC236}">
                    <a16:creationId xmlns:a16="http://schemas.microsoft.com/office/drawing/2014/main" id="{2C17307F-A97E-595E-B7BD-C15295509E3C}"/>
                  </a:ext>
                </a:extLst>
              </p:cNvPr>
              <p:cNvSpPr/>
              <p:nvPr/>
            </p:nvSpPr>
            <p:spPr>
              <a:xfrm rot="19921816">
                <a:off x="1582286" y="3174722"/>
                <a:ext cx="269012" cy="467307"/>
              </a:xfrm>
              <a:prstGeom prst="roundRect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76" name="타원 75">
                <a:extLst>
                  <a:ext uri="{FF2B5EF4-FFF2-40B4-BE49-F238E27FC236}">
                    <a16:creationId xmlns:a16="http://schemas.microsoft.com/office/drawing/2014/main" id="{2287B2B2-91FE-3367-2B1E-A5697C0BC032}"/>
                  </a:ext>
                </a:extLst>
              </p:cNvPr>
              <p:cNvSpPr/>
              <p:nvPr/>
            </p:nvSpPr>
            <p:spPr>
              <a:xfrm rot="20027853">
                <a:off x="1482920" y="3176262"/>
                <a:ext cx="269012" cy="91183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72" name="자유형: 도형 71">
              <a:extLst>
                <a:ext uri="{FF2B5EF4-FFF2-40B4-BE49-F238E27FC236}">
                  <a16:creationId xmlns:a16="http://schemas.microsoft.com/office/drawing/2014/main" id="{9AA38CE6-8701-2EEA-3039-FC085F27DE70}"/>
                </a:ext>
              </a:extLst>
            </p:cNvPr>
            <p:cNvSpPr/>
            <p:nvPr/>
          </p:nvSpPr>
          <p:spPr>
            <a:xfrm>
              <a:off x="3518953" y="2442834"/>
              <a:ext cx="877834" cy="396872"/>
            </a:xfrm>
            <a:custGeom>
              <a:avLst/>
              <a:gdLst>
                <a:gd name="connsiteX0" fmla="*/ 1507 w 974000"/>
                <a:gd name="connsiteY0" fmla="*/ 0 h 439324"/>
                <a:gd name="connsiteX1" fmla="*/ 972494 w 974000"/>
                <a:gd name="connsiteY1" fmla="*/ 0 h 439324"/>
                <a:gd name="connsiteX2" fmla="*/ 974000 w 974000"/>
                <a:gd name="connsiteY2" fmla="*/ 13080 h 439324"/>
                <a:gd name="connsiteX3" fmla="*/ 487000 w 974000"/>
                <a:gd name="connsiteY3" fmla="*/ 439324 h 439324"/>
                <a:gd name="connsiteX4" fmla="*/ 0 w 974000"/>
                <a:gd name="connsiteY4" fmla="*/ 13080 h 439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4000" h="439324">
                  <a:moveTo>
                    <a:pt x="1507" y="0"/>
                  </a:moveTo>
                  <a:lnTo>
                    <a:pt x="972494" y="0"/>
                  </a:lnTo>
                  <a:lnTo>
                    <a:pt x="974000" y="13080"/>
                  </a:lnTo>
                  <a:cubicBezTo>
                    <a:pt x="974000" y="248488"/>
                    <a:pt x="755963" y="439324"/>
                    <a:pt x="487000" y="439324"/>
                  </a:cubicBezTo>
                  <a:cubicBezTo>
                    <a:pt x="218037" y="439324"/>
                    <a:pt x="0" y="248488"/>
                    <a:pt x="0" y="1308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73" name="직사각형 72">
              <a:extLst>
                <a:ext uri="{FF2B5EF4-FFF2-40B4-BE49-F238E27FC236}">
                  <a16:creationId xmlns:a16="http://schemas.microsoft.com/office/drawing/2014/main" id="{94E823AD-8030-4D6D-878C-798CC35773A0}"/>
                </a:ext>
              </a:extLst>
            </p:cNvPr>
            <p:cNvSpPr/>
            <p:nvPr/>
          </p:nvSpPr>
          <p:spPr>
            <a:xfrm rot="20018181">
              <a:off x="3620045" y="1613508"/>
              <a:ext cx="42057" cy="1046608"/>
            </a:xfrm>
            <a:prstGeom prst="rect">
              <a:avLst/>
            </a:prstGeom>
            <a:solidFill>
              <a:schemeClr val="bg1">
                <a:lumMod val="50000"/>
                <a:alpha val="26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00FF"/>
                </a:solidFill>
              </a:endParaRPr>
            </a:p>
          </p:txBody>
        </p:sp>
        <p:sp>
          <p:nvSpPr>
            <p:cNvPr id="74" name="직사각형 73">
              <a:extLst>
                <a:ext uri="{FF2B5EF4-FFF2-40B4-BE49-F238E27FC236}">
                  <a16:creationId xmlns:a16="http://schemas.microsoft.com/office/drawing/2014/main" id="{87EBA759-C438-8F5B-4DAF-4160946937B7}"/>
                </a:ext>
              </a:extLst>
            </p:cNvPr>
            <p:cNvSpPr/>
            <p:nvPr/>
          </p:nvSpPr>
          <p:spPr>
            <a:xfrm rot="20018181">
              <a:off x="3476924" y="1645238"/>
              <a:ext cx="42057" cy="41468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81" name="그룹 80">
            <a:extLst>
              <a:ext uri="{FF2B5EF4-FFF2-40B4-BE49-F238E27FC236}">
                <a16:creationId xmlns:a16="http://schemas.microsoft.com/office/drawing/2014/main" id="{DA89A4EC-D6A9-7562-A5F2-A055A0CE1702}"/>
              </a:ext>
            </a:extLst>
          </p:cNvPr>
          <p:cNvGrpSpPr/>
          <p:nvPr/>
        </p:nvGrpSpPr>
        <p:grpSpPr>
          <a:xfrm>
            <a:off x="5463672" y="5324312"/>
            <a:ext cx="1766234" cy="1322682"/>
            <a:chOff x="4917100" y="5108772"/>
            <a:chExt cx="2165868" cy="1621956"/>
          </a:xfrm>
        </p:grpSpPr>
        <p:sp>
          <p:nvSpPr>
            <p:cNvPr id="82" name="자유형: 도형 81">
              <a:extLst>
                <a:ext uri="{FF2B5EF4-FFF2-40B4-BE49-F238E27FC236}">
                  <a16:creationId xmlns:a16="http://schemas.microsoft.com/office/drawing/2014/main" id="{9E74025B-5C3F-F4A5-EB36-43A3E56D15A9}"/>
                </a:ext>
              </a:extLst>
            </p:cNvPr>
            <p:cNvSpPr/>
            <p:nvPr/>
          </p:nvSpPr>
          <p:spPr>
            <a:xfrm>
              <a:off x="4917100" y="5891767"/>
              <a:ext cx="2165868" cy="838961"/>
            </a:xfrm>
            <a:custGeom>
              <a:avLst/>
              <a:gdLst>
                <a:gd name="connsiteX0" fmla="*/ 1409357 w 2818714"/>
                <a:gd name="connsiteY0" fmla="*/ 0 h 1091844"/>
                <a:gd name="connsiteX1" fmla="*/ 2818714 w 2818714"/>
                <a:gd name="connsiteY1" fmla="*/ 47920 h 1091844"/>
                <a:gd name="connsiteX2" fmla="*/ 2818714 w 2818714"/>
                <a:gd name="connsiteY2" fmla="*/ 376944 h 1091844"/>
                <a:gd name="connsiteX3" fmla="*/ 1957942 w 2818714"/>
                <a:gd name="connsiteY3" fmla="*/ 421098 h 1091844"/>
                <a:gd name="connsiteX4" fmla="*/ 1891101 w 2818714"/>
                <a:gd name="connsiteY4" fmla="*/ 421804 h 1091844"/>
                <a:gd name="connsiteX5" fmla="*/ 1907254 w 2818714"/>
                <a:gd name="connsiteY5" fmla="*/ 956921 h 1091844"/>
                <a:gd name="connsiteX6" fmla="*/ 1432459 w 2818714"/>
                <a:gd name="connsiteY6" fmla="*/ 1090964 h 1091844"/>
                <a:gd name="connsiteX7" fmla="*/ 950444 w 2818714"/>
                <a:gd name="connsiteY7" fmla="*/ 985804 h 1091844"/>
                <a:gd name="connsiteX8" fmla="*/ 933421 w 2818714"/>
                <a:gd name="connsiteY8" fmla="*/ 421865 h 1091844"/>
                <a:gd name="connsiteX9" fmla="*/ 860772 w 2818714"/>
                <a:gd name="connsiteY9" fmla="*/ 421098 h 1091844"/>
                <a:gd name="connsiteX10" fmla="*/ 0 w 2818714"/>
                <a:gd name="connsiteY10" fmla="*/ 376944 h 1091844"/>
                <a:gd name="connsiteX11" fmla="*/ 0 w 2818714"/>
                <a:gd name="connsiteY11" fmla="*/ 47920 h 1091844"/>
                <a:gd name="connsiteX12" fmla="*/ 1409357 w 2818714"/>
                <a:gd name="connsiteY12" fmla="*/ 0 h 1091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8714" h="1091844">
                  <a:moveTo>
                    <a:pt x="1409357" y="0"/>
                  </a:moveTo>
                  <a:cubicBezTo>
                    <a:pt x="2187723" y="0"/>
                    <a:pt x="2818714" y="21455"/>
                    <a:pt x="2818714" y="47920"/>
                  </a:cubicBezTo>
                  <a:lnTo>
                    <a:pt x="2818714" y="376944"/>
                  </a:lnTo>
                  <a:cubicBezTo>
                    <a:pt x="2818714" y="396793"/>
                    <a:pt x="2463782" y="413824"/>
                    <a:pt x="1957942" y="421098"/>
                  </a:cubicBezTo>
                  <a:lnTo>
                    <a:pt x="1891101" y="421804"/>
                  </a:lnTo>
                  <a:lnTo>
                    <a:pt x="1907254" y="956921"/>
                  </a:lnTo>
                  <a:cubicBezTo>
                    <a:pt x="1909248" y="1022975"/>
                    <a:pt x="1696675" y="1082988"/>
                    <a:pt x="1432459" y="1090964"/>
                  </a:cubicBezTo>
                  <a:cubicBezTo>
                    <a:pt x="1168244" y="1098940"/>
                    <a:pt x="952438" y="1051858"/>
                    <a:pt x="950444" y="985804"/>
                  </a:cubicBezTo>
                  <a:lnTo>
                    <a:pt x="933421" y="421865"/>
                  </a:lnTo>
                  <a:lnTo>
                    <a:pt x="860772" y="421098"/>
                  </a:lnTo>
                  <a:cubicBezTo>
                    <a:pt x="354933" y="413824"/>
                    <a:pt x="0" y="396793"/>
                    <a:pt x="0" y="376944"/>
                  </a:cubicBezTo>
                  <a:lnTo>
                    <a:pt x="0" y="47920"/>
                  </a:lnTo>
                  <a:cubicBezTo>
                    <a:pt x="0" y="21455"/>
                    <a:pt x="630991" y="0"/>
                    <a:pt x="1409357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44000">
                  <a:schemeClr val="tx1">
                    <a:lumMod val="50000"/>
                    <a:lumOff val="50000"/>
                  </a:schemeClr>
                </a:gs>
                <a:gs pos="83000">
                  <a:schemeClr val="tx1">
                    <a:lumMod val="65000"/>
                    <a:lumOff val="35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/>
            <a:scene3d>
              <a:camera prst="orthographicFront"/>
              <a:lightRig rig="soft" dir="t"/>
            </a:scene3d>
            <a:sp3d prstMaterial="plastic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83" name="화살표: 오른쪽으로 구부러짐 82">
              <a:extLst>
                <a:ext uri="{FF2B5EF4-FFF2-40B4-BE49-F238E27FC236}">
                  <a16:creationId xmlns:a16="http://schemas.microsoft.com/office/drawing/2014/main" id="{38118D9A-A5D6-0075-E243-13E68014DBDC}"/>
                </a:ext>
              </a:extLst>
            </p:cNvPr>
            <p:cNvSpPr/>
            <p:nvPr/>
          </p:nvSpPr>
          <p:spPr>
            <a:xfrm rot="16200000">
              <a:off x="5854414" y="5884430"/>
              <a:ext cx="343771" cy="1197406"/>
            </a:xfrm>
            <a:prstGeom prst="curvedRightArrow">
              <a:avLst/>
            </a:prstGeom>
            <a:solidFill>
              <a:schemeClr val="accent2"/>
            </a:solidFill>
            <a:ln>
              <a:noFill/>
            </a:ln>
            <a:scene3d>
              <a:camera prst="orthographicFront">
                <a:rot lat="21301137" lon="301142" rev="21573781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84" name="사각형: 둥근 모서리 83">
              <a:extLst>
                <a:ext uri="{FF2B5EF4-FFF2-40B4-BE49-F238E27FC236}">
                  <a16:creationId xmlns:a16="http://schemas.microsoft.com/office/drawing/2014/main" id="{72C993EE-4ED4-FBF0-949F-E8FD8DB4BE87}"/>
                </a:ext>
              </a:extLst>
            </p:cNvPr>
            <p:cNvSpPr/>
            <p:nvPr/>
          </p:nvSpPr>
          <p:spPr>
            <a:xfrm>
              <a:off x="5228456" y="5594738"/>
              <a:ext cx="1532794" cy="311397"/>
            </a:xfrm>
            <a:prstGeom prst="roundRect">
              <a:avLst/>
            </a:prstGeom>
            <a:solidFill>
              <a:srgbClr val="00537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dirty="0"/>
                <a:t> </a:t>
              </a:r>
              <a:r>
                <a:rPr lang="en-US" altLang="ko-KR" sz="1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SnO</a:t>
              </a:r>
              <a:r>
                <a:rPr lang="en-US" altLang="ko-KR" sz="1200" b="1" baseline="-25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ko-KR" altLang="en-US" sz="1200" b="1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사각형: 둥근 모서리 84">
              <a:extLst>
                <a:ext uri="{FF2B5EF4-FFF2-40B4-BE49-F238E27FC236}">
                  <a16:creationId xmlns:a16="http://schemas.microsoft.com/office/drawing/2014/main" id="{4C6FFCB4-0AA9-6AC1-32B1-9467C9C80F16}"/>
                </a:ext>
              </a:extLst>
            </p:cNvPr>
            <p:cNvSpPr/>
            <p:nvPr/>
          </p:nvSpPr>
          <p:spPr>
            <a:xfrm>
              <a:off x="5228456" y="5295290"/>
              <a:ext cx="1532794" cy="311397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dirty="0">
                  <a:solidFill>
                    <a:schemeClr val="bg1"/>
                  </a:solidFill>
                </a:rPr>
                <a:t> </a:t>
              </a:r>
              <a:r>
                <a:rPr lang="en-US" altLang="ko-KR" sz="1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CsPbBr</a:t>
              </a:r>
              <a:r>
                <a:rPr lang="en-US" altLang="ko-KR" sz="1200" b="1" baseline="-25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ko-KR" altLang="en-US" sz="1200" b="1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86" name="직선 화살표 연결선 85">
              <a:extLst>
                <a:ext uri="{FF2B5EF4-FFF2-40B4-BE49-F238E27FC236}">
                  <a16:creationId xmlns:a16="http://schemas.microsoft.com/office/drawing/2014/main" id="{A612A439-105F-B586-5838-A6BFF91C6E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73302" y="5108772"/>
              <a:ext cx="1388561" cy="4661"/>
            </a:xfrm>
            <a:prstGeom prst="straightConnector1">
              <a:avLst/>
            </a:prstGeom>
            <a:solidFill>
              <a:schemeClr val="accent2"/>
            </a:solidFill>
            <a:ln w="57150">
              <a:solidFill>
                <a:schemeClr val="accent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그룹 86">
            <a:extLst>
              <a:ext uri="{FF2B5EF4-FFF2-40B4-BE49-F238E27FC236}">
                <a16:creationId xmlns:a16="http://schemas.microsoft.com/office/drawing/2014/main" id="{9866747E-FD63-4BE0-C054-A72573A8A405}"/>
              </a:ext>
            </a:extLst>
          </p:cNvPr>
          <p:cNvGrpSpPr/>
          <p:nvPr/>
        </p:nvGrpSpPr>
        <p:grpSpPr>
          <a:xfrm>
            <a:off x="7176845" y="1152944"/>
            <a:ext cx="3803056" cy="1613320"/>
            <a:chOff x="5803408" y="1033762"/>
            <a:chExt cx="4171498" cy="1769620"/>
          </a:xfrm>
        </p:grpSpPr>
        <p:grpSp>
          <p:nvGrpSpPr>
            <p:cNvPr id="88" name="그룹 87">
              <a:extLst>
                <a:ext uri="{FF2B5EF4-FFF2-40B4-BE49-F238E27FC236}">
                  <a16:creationId xmlns:a16="http://schemas.microsoft.com/office/drawing/2014/main" id="{482899D2-FA56-65BB-54F3-CAF5FED12C70}"/>
                </a:ext>
              </a:extLst>
            </p:cNvPr>
            <p:cNvGrpSpPr/>
            <p:nvPr/>
          </p:nvGrpSpPr>
          <p:grpSpPr>
            <a:xfrm>
              <a:off x="5803408" y="1033762"/>
              <a:ext cx="4171498" cy="1325435"/>
              <a:chOff x="5185786" y="1421693"/>
              <a:chExt cx="4062244" cy="1290721"/>
            </a:xfrm>
          </p:grpSpPr>
          <p:sp>
            <p:nvSpPr>
              <p:cNvPr id="90" name="직사각형 89">
                <a:extLst>
                  <a:ext uri="{FF2B5EF4-FFF2-40B4-BE49-F238E27FC236}">
                    <a16:creationId xmlns:a16="http://schemas.microsoft.com/office/drawing/2014/main" id="{11CC93B4-8B9F-BF21-F7D6-6CB7FFFC3AD9}"/>
                  </a:ext>
                </a:extLst>
              </p:cNvPr>
              <p:cNvSpPr/>
              <p:nvPr/>
            </p:nvSpPr>
            <p:spPr>
              <a:xfrm>
                <a:off x="5872686" y="1851037"/>
                <a:ext cx="2648353" cy="753919"/>
              </a:xfrm>
              <a:prstGeom prst="rect">
                <a:avLst/>
              </a:prstGeom>
              <a:gradFill flip="none" rotWithShape="1">
                <a:gsLst>
                  <a:gs pos="0">
                    <a:srgbClr val="C00000">
                      <a:alpha val="50000"/>
                    </a:srgbClr>
                  </a:gs>
                  <a:gs pos="50000">
                    <a:srgbClr val="C00000"/>
                  </a:gs>
                  <a:gs pos="100000">
                    <a:srgbClr val="C00000">
                      <a:alpha val="50000"/>
                    </a:srgb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1" name="자유형: 도형 90">
                <a:extLst>
                  <a:ext uri="{FF2B5EF4-FFF2-40B4-BE49-F238E27FC236}">
                    <a16:creationId xmlns:a16="http://schemas.microsoft.com/office/drawing/2014/main" id="{282DB0BD-2957-72B9-5215-71A11347BE72}"/>
                  </a:ext>
                </a:extLst>
              </p:cNvPr>
              <p:cNvSpPr/>
              <p:nvPr/>
            </p:nvSpPr>
            <p:spPr>
              <a:xfrm>
                <a:off x="5185786" y="1837965"/>
                <a:ext cx="4062244" cy="780065"/>
              </a:xfrm>
              <a:custGeom>
                <a:avLst/>
                <a:gdLst>
                  <a:gd name="connsiteX0" fmla="*/ 341328 w 3541727"/>
                  <a:gd name="connsiteY0" fmla="*/ 0 h 680111"/>
                  <a:gd name="connsiteX1" fmla="*/ 3227403 w 3541727"/>
                  <a:gd name="connsiteY1" fmla="*/ 0 h 680111"/>
                  <a:gd name="connsiteX2" fmla="*/ 3227403 w 3541727"/>
                  <a:gd name="connsiteY2" fmla="*/ 242866 h 680111"/>
                  <a:gd name="connsiteX3" fmla="*/ 3541727 w 3541727"/>
                  <a:gd name="connsiteY3" fmla="*/ 242866 h 680111"/>
                  <a:gd name="connsiteX4" fmla="*/ 3541727 w 3541727"/>
                  <a:gd name="connsiteY4" fmla="*/ 416390 h 680111"/>
                  <a:gd name="connsiteX5" fmla="*/ 3227403 w 3541727"/>
                  <a:gd name="connsiteY5" fmla="*/ 416390 h 680111"/>
                  <a:gd name="connsiteX6" fmla="*/ 3227403 w 3541727"/>
                  <a:gd name="connsiteY6" fmla="*/ 680111 h 680111"/>
                  <a:gd name="connsiteX7" fmla="*/ 341328 w 3541727"/>
                  <a:gd name="connsiteY7" fmla="*/ 680111 h 680111"/>
                  <a:gd name="connsiteX8" fmla="*/ 341328 w 3541727"/>
                  <a:gd name="connsiteY8" fmla="*/ 421697 h 680111"/>
                  <a:gd name="connsiteX9" fmla="*/ 0 w 3541727"/>
                  <a:gd name="connsiteY9" fmla="*/ 421697 h 680111"/>
                  <a:gd name="connsiteX10" fmla="*/ 0 w 3541727"/>
                  <a:gd name="connsiteY10" fmla="*/ 248173 h 680111"/>
                  <a:gd name="connsiteX11" fmla="*/ 341328 w 3541727"/>
                  <a:gd name="connsiteY11" fmla="*/ 248173 h 680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541727" h="680111">
                    <a:moveTo>
                      <a:pt x="341328" y="0"/>
                    </a:moveTo>
                    <a:lnTo>
                      <a:pt x="3227403" y="0"/>
                    </a:lnTo>
                    <a:lnTo>
                      <a:pt x="3227403" y="242866"/>
                    </a:lnTo>
                    <a:lnTo>
                      <a:pt x="3541727" y="242866"/>
                    </a:lnTo>
                    <a:lnTo>
                      <a:pt x="3541727" y="416390"/>
                    </a:lnTo>
                    <a:lnTo>
                      <a:pt x="3227403" y="416390"/>
                    </a:lnTo>
                    <a:lnTo>
                      <a:pt x="3227403" y="680111"/>
                    </a:lnTo>
                    <a:lnTo>
                      <a:pt x="341328" y="680111"/>
                    </a:lnTo>
                    <a:lnTo>
                      <a:pt x="341328" y="421697"/>
                    </a:lnTo>
                    <a:lnTo>
                      <a:pt x="0" y="421697"/>
                    </a:lnTo>
                    <a:lnTo>
                      <a:pt x="0" y="248173"/>
                    </a:lnTo>
                    <a:lnTo>
                      <a:pt x="341328" y="248173"/>
                    </a:lnTo>
                    <a:close/>
                  </a:path>
                </a:pathLst>
              </a:custGeom>
              <a:noFill/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/>
              </a:p>
            </p:txBody>
          </p:sp>
          <p:sp>
            <p:nvSpPr>
              <p:cNvPr id="92" name="직사각형 91">
                <a:extLst>
                  <a:ext uri="{FF2B5EF4-FFF2-40B4-BE49-F238E27FC236}">
                    <a16:creationId xmlns:a16="http://schemas.microsoft.com/office/drawing/2014/main" id="{55F06E41-3433-E69D-1C8E-F18BDE7345E9}"/>
                  </a:ext>
                </a:extLst>
              </p:cNvPr>
              <p:cNvSpPr/>
              <p:nvPr/>
            </p:nvSpPr>
            <p:spPr>
              <a:xfrm>
                <a:off x="6754647" y="2666695"/>
                <a:ext cx="1012370" cy="45719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27C9F58B-E9D4-409E-BF49-7C3B99366717}"/>
                  </a:ext>
                </a:extLst>
              </p:cNvPr>
              <p:cNvSpPr txBox="1"/>
              <p:nvPr/>
            </p:nvSpPr>
            <p:spPr>
              <a:xfrm>
                <a:off x="6689202" y="1421693"/>
                <a:ext cx="114326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Heating zone</a:t>
                </a:r>
                <a:endParaRPr lang="ko-KR" altLang="en-US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4" name="정육면체 93">
                <a:extLst>
                  <a:ext uri="{FF2B5EF4-FFF2-40B4-BE49-F238E27FC236}">
                    <a16:creationId xmlns:a16="http://schemas.microsoft.com/office/drawing/2014/main" id="{FD82600C-477F-B216-D34D-2C124B1C8ED2}"/>
                  </a:ext>
                </a:extLst>
              </p:cNvPr>
              <p:cNvSpPr/>
              <p:nvPr/>
            </p:nvSpPr>
            <p:spPr>
              <a:xfrm>
                <a:off x="6510984" y="2418303"/>
                <a:ext cx="1563458" cy="114639"/>
              </a:xfrm>
              <a:prstGeom prst="cube">
                <a:avLst>
                  <a:gd name="adj" fmla="val 66615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5" name="정육면체 94">
                <a:extLst>
                  <a:ext uri="{FF2B5EF4-FFF2-40B4-BE49-F238E27FC236}">
                    <a16:creationId xmlns:a16="http://schemas.microsoft.com/office/drawing/2014/main" id="{13A5F995-EC82-A10B-FC4D-6DC48E42B379}"/>
                  </a:ext>
                </a:extLst>
              </p:cNvPr>
              <p:cNvSpPr/>
              <p:nvPr/>
            </p:nvSpPr>
            <p:spPr>
              <a:xfrm>
                <a:off x="6994100" y="2377600"/>
                <a:ext cx="597226" cy="114639"/>
              </a:xfrm>
              <a:prstGeom prst="cube">
                <a:avLst>
                  <a:gd name="adj" fmla="val 59402"/>
                </a:avLst>
              </a:prstGeom>
              <a:solidFill>
                <a:srgbClr val="00537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336406B1-DDC5-AB6B-9349-20ECB77CD3D8}"/>
                  </a:ext>
                </a:extLst>
              </p:cNvPr>
              <p:cNvSpPr txBox="1"/>
              <p:nvPr/>
            </p:nvSpPr>
            <p:spPr>
              <a:xfrm>
                <a:off x="6889065" y="2082511"/>
                <a:ext cx="818541" cy="3177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sample</a:t>
                </a:r>
                <a:endParaRPr lang="ko-KR" altLang="en-US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485BB6C7-89DB-BA3D-CE0A-91C8D639A586}"/>
                  </a:ext>
                </a:extLst>
              </p:cNvPr>
              <p:cNvSpPr txBox="1"/>
              <p:nvPr/>
            </p:nvSpPr>
            <p:spPr>
              <a:xfrm>
                <a:off x="5820646" y="2259448"/>
                <a:ext cx="752352" cy="3177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holder</a:t>
                </a:r>
                <a:endParaRPr lang="ko-KR" altLang="en-US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0" name="직사각형 99">
                <a:extLst>
                  <a:ext uri="{FF2B5EF4-FFF2-40B4-BE49-F238E27FC236}">
                    <a16:creationId xmlns:a16="http://schemas.microsoft.com/office/drawing/2014/main" id="{646070FA-3A23-CDA6-DB13-798C9CDF0E8D}"/>
                  </a:ext>
                </a:extLst>
              </p:cNvPr>
              <p:cNvSpPr/>
              <p:nvPr/>
            </p:nvSpPr>
            <p:spPr>
              <a:xfrm>
                <a:off x="6754647" y="1741372"/>
                <a:ext cx="1012370" cy="45719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6A0550D0-C27F-5554-19F5-EAD6F59E0F2C}"/>
                </a:ext>
              </a:extLst>
            </p:cNvPr>
            <p:cNvSpPr txBox="1"/>
            <p:nvPr/>
          </p:nvSpPr>
          <p:spPr>
            <a:xfrm>
              <a:off x="6855664" y="2448908"/>
              <a:ext cx="2066991" cy="3544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500" b="1" dirty="0">
                  <a:latin typeface="Arial" panose="020B0604020202020204" pitchFamily="34" charset="0"/>
                  <a:cs typeface="Arial" panose="020B0604020202020204" pitchFamily="34" charset="0"/>
                </a:rPr>
                <a:t>873.15K, 2hour, air</a:t>
              </a:r>
              <a:endParaRPr lang="ko-KR" altLang="en-US" sz="15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1" name="직사각형 100">
            <a:extLst>
              <a:ext uri="{FF2B5EF4-FFF2-40B4-BE49-F238E27FC236}">
                <a16:creationId xmlns:a16="http://schemas.microsoft.com/office/drawing/2014/main" id="{CF29A647-C46C-42D0-FA35-6738776DA3A9}"/>
              </a:ext>
            </a:extLst>
          </p:cNvPr>
          <p:cNvSpPr/>
          <p:nvPr/>
        </p:nvSpPr>
        <p:spPr>
          <a:xfrm>
            <a:off x="8970250" y="6163606"/>
            <a:ext cx="131436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500" b="1" dirty="0">
                <a:latin typeface="Arial" panose="020B0604020202020204" pitchFamily="34" charset="0"/>
                <a:cs typeface="Arial" panose="020B0604020202020204" pitchFamily="34" charset="0"/>
              </a:rPr>
              <a:t>CsPbBr</a:t>
            </a:r>
            <a:r>
              <a:rPr lang="en-US" altLang="ko-KR" sz="15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ko-KR" altLang="en-US" sz="15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ko-KR" sz="15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ko-KR" sz="1500" b="1" dirty="0">
                <a:latin typeface="Arial" panose="020B0604020202020204" pitchFamily="34" charset="0"/>
                <a:cs typeface="Arial" panose="020B0604020202020204" pitchFamily="34" charset="0"/>
              </a:rPr>
              <a:t>NC</a:t>
            </a:r>
            <a:endParaRPr lang="ko-KR" altLang="en-US" sz="1500" dirty="0"/>
          </a:p>
        </p:txBody>
      </p:sp>
      <p:sp>
        <p:nvSpPr>
          <p:cNvPr id="102" name="자유형: 도형 101">
            <a:extLst>
              <a:ext uri="{FF2B5EF4-FFF2-40B4-BE49-F238E27FC236}">
                <a16:creationId xmlns:a16="http://schemas.microsoft.com/office/drawing/2014/main" id="{B1817348-1ED3-6E35-EF0E-0B0B30307046}"/>
              </a:ext>
            </a:extLst>
          </p:cNvPr>
          <p:cNvSpPr/>
          <p:nvPr/>
        </p:nvSpPr>
        <p:spPr>
          <a:xfrm>
            <a:off x="2085076" y="2743852"/>
            <a:ext cx="9749386" cy="1131977"/>
          </a:xfrm>
          <a:custGeom>
            <a:avLst/>
            <a:gdLst>
              <a:gd name="connsiteX0" fmla="*/ 0 w 9749386"/>
              <a:gd name="connsiteY0" fmla="*/ 0 h 1131977"/>
              <a:gd name="connsiteX1" fmla="*/ 3495838 w 9749386"/>
              <a:gd name="connsiteY1" fmla="*/ 0 h 1131977"/>
              <a:gd name="connsiteX2" fmla="*/ 3495838 w 9749386"/>
              <a:gd name="connsiteY2" fmla="*/ 3137 h 1131977"/>
              <a:gd name="connsiteX3" fmla="*/ 8870333 w 9749386"/>
              <a:gd name="connsiteY3" fmla="*/ 3137 h 1131977"/>
              <a:gd name="connsiteX4" fmla="*/ 9749386 w 9749386"/>
              <a:gd name="connsiteY4" fmla="*/ 882190 h 1131977"/>
              <a:gd name="connsiteX5" fmla="*/ 9749386 w 9749386"/>
              <a:gd name="connsiteY5" fmla="*/ 1131977 h 1131977"/>
              <a:gd name="connsiteX6" fmla="*/ 9247070 w 9749386"/>
              <a:gd name="connsiteY6" fmla="*/ 1131977 h 1131977"/>
              <a:gd name="connsiteX7" fmla="*/ 9247070 w 9749386"/>
              <a:gd name="connsiteY7" fmla="*/ 882190 h 1131977"/>
              <a:gd name="connsiteX8" fmla="*/ 8870333 w 9749386"/>
              <a:gd name="connsiteY8" fmla="*/ 505453 h 1131977"/>
              <a:gd name="connsiteX9" fmla="*/ 1848060 w 9749386"/>
              <a:gd name="connsiteY9" fmla="*/ 505453 h 1131977"/>
              <a:gd name="connsiteX10" fmla="*/ 1848060 w 9749386"/>
              <a:gd name="connsiteY10" fmla="*/ 495182 h 1131977"/>
              <a:gd name="connsiteX11" fmla="*/ 0 w 9749386"/>
              <a:gd name="connsiteY11" fmla="*/ 495182 h 1131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749386" h="1131977">
                <a:moveTo>
                  <a:pt x="0" y="0"/>
                </a:moveTo>
                <a:lnTo>
                  <a:pt x="3495838" y="0"/>
                </a:lnTo>
                <a:lnTo>
                  <a:pt x="3495838" y="3137"/>
                </a:lnTo>
                <a:lnTo>
                  <a:pt x="8870333" y="3137"/>
                </a:lnTo>
                <a:cubicBezTo>
                  <a:pt x="9355821" y="3137"/>
                  <a:pt x="9749386" y="396702"/>
                  <a:pt x="9749386" y="882190"/>
                </a:cubicBezTo>
                <a:lnTo>
                  <a:pt x="9749386" y="1131977"/>
                </a:lnTo>
                <a:lnTo>
                  <a:pt x="9247070" y="1131977"/>
                </a:lnTo>
                <a:lnTo>
                  <a:pt x="9247070" y="882190"/>
                </a:lnTo>
                <a:cubicBezTo>
                  <a:pt x="9247070" y="674124"/>
                  <a:pt x="9078399" y="505453"/>
                  <a:pt x="8870333" y="505453"/>
                </a:cubicBezTo>
                <a:lnTo>
                  <a:pt x="1848060" y="505453"/>
                </a:lnTo>
                <a:lnTo>
                  <a:pt x="1848060" y="495182"/>
                </a:lnTo>
                <a:lnTo>
                  <a:pt x="0" y="495182"/>
                </a:lnTo>
                <a:close/>
              </a:path>
            </a:pathLst>
          </a:custGeom>
          <a:gradFill>
            <a:gsLst>
              <a:gs pos="100000">
                <a:srgbClr val="FFDF7F">
                  <a:alpha val="50000"/>
                </a:srgbClr>
              </a:gs>
              <a:gs pos="0">
                <a:srgbClr val="FFDF7F">
                  <a:alpha val="1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3" name="자유형: 도형 102">
            <a:extLst>
              <a:ext uri="{FF2B5EF4-FFF2-40B4-BE49-F238E27FC236}">
                <a16:creationId xmlns:a16="http://schemas.microsoft.com/office/drawing/2014/main" id="{0DA54905-A162-A876-B491-32E230B6E907}"/>
              </a:ext>
            </a:extLst>
          </p:cNvPr>
          <p:cNvSpPr/>
          <p:nvPr/>
        </p:nvSpPr>
        <p:spPr>
          <a:xfrm>
            <a:off x="473448" y="3509127"/>
            <a:ext cx="11361014" cy="1506947"/>
          </a:xfrm>
          <a:custGeom>
            <a:avLst/>
            <a:gdLst>
              <a:gd name="connsiteX0" fmla="*/ 502316 w 11361014"/>
              <a:gd name="connsiteY0" fmla="*/ 0 h 1506947"/>
              <a:gd name="connsiteX1" fmla="*/ 1004631 w 11361014"/>
              <a:gd name="connsiteY1" fmla="*/ 502315 h 1506947"/>
              <a:gd name="connsiteX2" fmla="*/ 753474 w 11361014"/>
              <a:gd name="connsiteY2" fmla="*/ 502315 h 1506947"/>
              <a:gd name="connsiteX3" fmla="*/ 753474 w 11361014"/>
              <a:gd name="connsiteY3" fmla="*/ 627894 h 1506947"/>
              <a:gd name="connsiteX4" fmla="*/ 1130211 w 11361014"/>
              <a:gd name="connsiteY4" fmla="*/ 1004631 h 1506947"/>
              <a:gd name="connsiteX5" fmla="*/ 10481961 w 11361014"/>
              <a:gd name="connsiteY5" fmla="*/ 1004631 h 1506947"/>
              <a:gd name="connsiteX6" fmla="*/ 10858698 w 11361014"/>
              <a:gd name="connsiteY6" fmla="*/ 627894 h 1506947"/>
              <a:gd name="connsiteX7" fmla="*/ 10858698 w 11361014"/>
              <a:gd name="connsiteY7" fmla="*/ 361676 h 1506947"/>
              <a:gd name="connsiteX8" fmla="*/ 11361014 w 11361014"/>
              <a:gd name="connsiteY8" fmla="*/ 361676 h 1506947"/>
              <a:gd name="connsiteX9" fmla="*/ 11361014 w 11361014"/>
              <a:gd name="connsiteY9" fmla="*/ 627894 h 1506947"/>
              <a:gd name="connsiteX10" fmla="*/ 10481961 w 11361014"/>
              <a:gd name="connsiteY10" fmla="*/ 1506947 h 1506947"/>
              <a:gd name="connsiteX11" fmla="*/ 1130210 w 11361014"/>
              <a:gd name="connsiteY11" fmla="*/ 1506947 h 1506947"/>
              <a:gd name="connsiteX12" fmla="*/ 251157 w 11361014"/>
              <a:gd name="connsiteY12" fmla="*/ 627894 h 1506947"/>
              <a:gd name="connsiteX13" fmla="*/ 251158 w 11361014"/>
              <a:gd name="connsiteY13" fmla="*/ 502315 h 1506947"/>
              <a:gd name="connsiteX14" fmla="*/ 0 w 11361014"/>
              <a:gd name="connsiteY14" fmla="*/ 502315 h 1506947"/>
              <a:gd name="connsiteX15" fmla="*/ 502316 w 11361014"/>
              <a:gd name="connsiteY15" fmla="*/ 0 h 1506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361014" h="1506947">
                <a:moveTo>
                  <a:pt x="502316" y="0"/>
                </a:moveTo>
                <a:lnTo>
                  <a:pt x="1004631" y="502315"/>
                </a:lnTo>
                <a:lnTo>
                  <a:pt x="753474" y="502315"/>
                </a:lnTo>
                <a:lnTo>
                  <a:pt x="753474" y="627894"/>
                </a:lnTo>
                <a:cubicBezTo>
                  <a:pt x="753474" y="835960"/>
                  <a:pt x="922145" y="1004631"/>
                  <a:pt x="1130211" y="1004631"/>
                </a:cubicBezTo>
                <a:lnTo>
                  <a:pt x="10481961" y="1004631"/>
                </a:lnTo>
                <a:cubicBezTo>
                  <a:pt x="10690027" y="1004631"/>
                  <a:pt x="10858698" y="835960"/>
                  <a:pt x="10858698" y="627894"/>
                </a:cubicBezTo>
                <a:lnTo>
                  <a:pt x="10858698" y="361676"/>
                </a:lnTo>
                <a:lnTo>
                  <a:pt x="11361014" y="361676"/>
                </a:lnTo>
                <a:lnTo>
                  <a:pt x="11361014" y="627894"/>
                </a:lnTo>
                <a:cubicBezTo>
                  <a:pt x="11361014" y="1113382"/>
                  <a:pt x="10967449" y="1506947"/>
                  <a:pt x="10481961" y="1506947"/>
                </a:cubicBezTo>
                <a:lnTo>
                  <a:pt x="1130210" y="1506947"/>
                </a:lnTo>
                <a:cubicBezTo>
                  <a:pt x="644722" y="1506947"/>
                  <a:pt x="251157" y="1113382"/>
                  <a:pt x="251157" y="627894"/>
                </a:cubicBezTo>
                <a:cubicBezTo>
                  <a:pt x="251157" y="586034"/>
                  <a:pt x="251158" y="544175"/>
                  <a:pt x="251158" y="502315"/>
                </a:cubicBezTo>
                <a:lnTo>
                  <a:pt x="0" y="502315"/>
                </a:lnTo>
                <a:lnTo>
                  <a:pt x="502316" y="0"/>
                </a:lnTo>
                <a:close/>
              </a:path>
            </a:pathLst>
          </a:custGeom>
          <a:gradFill>
            <a:gsLst>
              <a:gs pos="100000">
                <a:srgbClr val="FFDF7F">
                  <a:alpha val="50000"/>
                </a:srgbClr>
              </a:gs>
              <a:gs pos="0">
                <a:srgbClr val="FFDF7F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4" name="직사각형 103">
            <a:extLst>
              <a:ext uri="{FF2B5EF4-FFF2-40B4-BE49-F238E27FC236}">
                <a16:creationId xmlns:a16="http://schemas.microsoft.com/office/drawing/2014/main" id="{794B5DE6-CED2-F55D-F205-2CF23EB1E5EE}"/>
              </a:ext>
            </a:extLst>
          </p:cNvPr>
          <p:cNvSpPr/>
          <p:nvPr/>
        </p:nvSpPr>
        <p:spPr>
          <a:xfrm>
            <a:off x="8470707" y="4500580"/>
            <a:ext cx="2544286" cy="4565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b="1" i="1" dirty="0">
                <a:solidFill>
                  <a:srgbClr val="0015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Colloidal synthesis</a:t>
            </a:r>
          </a:p>
        </p:txBody>
      </p:sp>
      <p:sp>
        <p:nvSpPr>
          <p:cNvPr id="105" name="직사각형 104">
            <a:extLst>
              <a:ext uri="{FF2B5EF4-FFF2-40B4-BE49-F238E27FC236}">
                <a16:creationId xmlns:a16="http://schemas.microsoft.com/office/drawing/2014/main" id="{AA0EFB4A-7A26-FB93-D09F-E5B9934025FA}"/>
              </a:ext>
            </a:extLst>
          </p:cNvPr>
          <p:cNvSpPr/>
          <p:nvPr/>
        </p:nvSpPr>
        <p:spPr>
          <a:xfrm>
            <a:off x="5320475" y="4479286"/>
            <a:ext cx="1826141" cy="4565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b="1" i="1" dirty="0">
                <a:solidFill>
                  <a:srgbClr val="0015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Spin coating</a:t>
            </a:r>
          </a:p>
        </p:txBody>
      </p:sp>
      <p:sp>
        <p:nvSpPr>
          <p:cNvPr id="106" name="직사각형 105">
            <a:extLst>
              <a:ext uri="{FF2B5EF4-FFF2-40B4-BE49-F238E27FC236}">
                <a16:creationId xmlns:a16="http://schemas.microsoft.com/office/drawing/2014/main" id="{96A9A96A-CE88-CDC6-0812-56C06ACDAE12}"/>
              </a:ext>
            </a:extLst>
          </p:cNvPr>
          <p:cNvSpPr/>
          <p:nvPr/>
        </p:nvSpPr>
        <p:spPr>
          <a:xfrm>
            <a:off x="2319464" y="4478033"/>
            <a:ext cx="1172116" cy="4565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b="1" i="1" dirty="0">
                <a:solidFill>
                  <a:srgbClr val="0015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Drying</a:t>
            </a:r>
          </a:p>
        </p:txBody>
      </p:sp>
      <p:sp>
        <p:nvSpPr>
          <p:cNvPr id="107" name="직사각형 106">
            <a:extLst>
              <a:ext uri="{FF2B5EF4-FFF2-40B4-BE49-F238E27FC236}">
                <a16:creationId xmlns:a16="http://schemas.microsoft.com/office/drawing/2014/main" id="{B8AC5910-98B5-4111-2328-1BFD7422947B}"/>
              </a:ext>
            </a:extLst>
          </p:cNvPr>
          <p:cNvSpPr/>
          <p:nvPr/>
        </p:nvSpPr>
        <p:spPr>
          <a:xfrm>
            <a:off x="4907125" y="2725710"/>
            <a:ext cx="1184940" cy="4565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ko-KR" b="1" i="1" dirty="0">
                <a:solidFill>
                  <a:srgbClr val="0015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GLAD</a:t>
            </a:r>
          </a:p>
        </p:txBody>
      </p:sp>
      <p:sp>
        <p:nvSpPr>
          <p:cNvPr id="108" name="직사각형 107">
            <a:extLst>
              <a:ext uri="{FF2B5EF4-FFF2-40B4-BE49-F238E27FC236}">
                <a16:creationId xmlns:a16="http://schemas.microsoft.com/office/drawing/2014/main" id="{99D260D2-818F-649F-D483-9410F6C92044}"/>
              </a:ext>
            </a:extLst>
          </p:cNvPr>
          <p:cNvSpPr/>
          <p:nvPr/>
        </p:nvSpPr>
        <p:spPr>
          <a:xfrm>
            <a:off x="8105211" y="2725710"/>
            <a:ext cx="2082621" cy="4565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b="1" i="1" dirty="0">
                <a:solidFill>
                  <a:srgbClr val="0015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Post annealing</a:t>
            </a:r>
          </a:p>
        </p:txBody>
      </p:sp>
      <p:pic>
        <p:nvPicPr>
          <p:cNvPr id="109" name="그림 108">
            <a:extLst>
              <a:ext uri="{FF2B5EF4-FFF2-40B4-BE49-F238E27FC236}">
                <a16:creationId xmlns:a16="http://schemas.microsoft.com/office/drawing/2014/main" id="{B5974961-6A60-0F3D-3AF7-49B1B59475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0456" y="5543614"/>
            <a:ext cx="2143674" cy="1020610"/>
          </a:xfrm>
          <a:prstGeom prst="rect">
            <a:avLst/>
          </a:prstGeom>
        </p:spPr>
      </p:pic>
      <p:sp>
        <p:nvSpPr>
          <p:cNvPr id="110" name="정육면체 109">
            <a:extLst>
              <a:ext uri="{FF2B5EF4-FFF2-40B4-BE49-F238E27FC236}">
                <a16:creationId xmlns:a16="http://schemas.microsoft.com/office/drawing/2014/main" id="{3C61A101-DB89-4A19-106A-A7FFC048843D}"/>
              </a:ext>
            </a:extLst>
          </p:cNvPr>
          <p:cNvSpPr/>
          <p:nvPr/>
        </p:nvSpPr>
        <p:spPr>
          <a:xfrm>
            <a:off x="2553495" y="5735526"/>
            <a:ext cx="785959" cy="275582"/>
          </a:xfrm>
          <a:prstGeom prst="cube">
            <a:avLst>
              <a:gd name="adj" fmla="val 72674"/>
            </a:avLst>
          </a:prstGeom>
          <a:solidFill>
            <a:srgbClr val="0053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1" name="정육면체 110">
            <a:extLst>
              <a:ext uri="{FF2B5EF4-FFF2-40B4-BE49-F238E27FC236}">
                <a16:creationId xmlns:a16="http://schemas.microsoft.com/office/drawing/2014/main" id="{D30C3012-0800-E6AC-0CB7-D5D4EFD4C8B0}"/>
              </a:ext>
            </a:extLst>
          </p:cNvPr>
          <p:cNvSpPr/>
          <p:nvPr/>
        </p:nvSpPr>
        <p:spPr>
          <a:xfrm>
            <a:off x="2553495" y="5662116"/>
            <a:ext cx="785959" cy="275582"/>
          </a:xfrm>
          <a:prstGeom prst="cube">
            <a:avLst>
              <a:gd name="adj" fmla="val 72674"/>
            </a:avLst>
          </a:prstGeom>
          <a:solidFill>
            <a:srgbClr val="3B7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9D522EB4-DDC8-8205-C65B-0592F40CFCC6}"/>
              </a:ext>
            </a:extLst>
          </p:cNvPr>
          <p:cNvSpPr txBox="1"/>
          <p:nvPr/>
        </p:nvSpPr>
        <p:spPr>
          <a:xfrm flipH="1">
            <a:off x="10375348" y="5488082"/>
            <a:ext cx="211250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300" b="1" u="sng" dirty="0">
                <a:latin typeface="Arial" panose="020B0604020202020204" pitchFamily="34" charset="0"/>
                <a:cs typeface="Arial" panose="020B0604020202020204" pitchFamily="34" charset="0"/>
              </a:rPr>
              <a:t>Collaborated with </a:t>
            </a:r>
          </a:p>
          <a:p>
            <a:r>
              <a:rPr lang="en-US" altLang="ko-KR" sz="1300" b="1" u="sng" dirty="0">
                <a:latin typeface="Arial" panose="020B0604020202020204" pitchFamily="34" charset="0"/>
                <a:cs typeface="Arial" panose="020B0604020202020204" pitchFamily="34" charset="0"/>
              </a:rPr>
              <a:t>Dr. Chang-</a:t>
            </a:r>
            <a:r>
              <a:rPr lang="en-US" altLang="ko-KR" sz="13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Lyoul</a:t>
            </a:r>
            <a:r>
              <a:rPr lang="en-US" altLang="ko-KR" sz="1300" b="1" u="sng" dirty="0">
                <a:latin typeface="Arial" panose="020B0604020202020204" pitchFamily="34" charset="0"/>
                <a:cs typeface="Arial" panose="020B0604020202020204" pitchFamily="34" charset="0"/>
              </a:rPr>
              <a:t> Lee(APRI) </a:t>
            </a:r>
            <a:endParaRPr lang="ko-KR" altLang="en-US" sz="13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9" name="그림 118">
            <a:extLst>
              <a:ext uri="{FF2B5EF4-FFF2-40B4-BE49-F238E27FC236}">
                <a16:creationId xmlns:a16="http://schemas.microsoft.com/office/drawing/2014/main" id="{0A05F7AA-F5BE-83C9-8F01-103F336840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996" y="1809150"/>
            <a:ext cx="1730550" cy="1644292"/>
          </a:xfrm>
          <a:prstGeom prst="rect">
            <a:avLst/>
          </a:prstGeom>
        </p:spPr>
      </p:pic>
      <p:sp>
        <p:nvSpPr>
          <p:cNvPr id="120" name="직사각형 119">
            <a:extLst>
              <a:ext uri="{FF2B5EF4-FFF2-40B4-BE49-F238E27FC236}">
                <a16:creationId xmlns:a16="http://schemas.microsoft.com/office/drawing/2014/main" id="{DC792C9E-6E4E-F2AF-2A66-4BFB41074F9B}"/>
              </a:ext>
            </a:extLst>
          </p:cNvPr>
          <p:cNvSpPr/>
          <p:nvPr/>
        </p:nvSpPr>
        <p:spPr>
          <a:xfrm>
            <a:off x="1069297" y="1321621"/>
            <a:ext cx="158494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500" b="1" i="1" dirty="0">
                <a:solidFill>
                  <a:srgbClr val="0015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 505nm</a:t>
            </a:r>
          </a:p>
        </p:txBody>
      </p:sp>
      <p:cxnSp>
        <p:nvCxnSpPr>
          <p:cNvPr id="121" name="직선 화살표 연결선 120">
            <a:extLst>
              <a:ext uri="{FF2B5EF4-FFF2-40B4-BE49-F238E27FC236}">
                <a16:creationId xmlns:a16="http://schemas.microsoft.com/office/drawing/2014/main" id="{9149E922-4E8C-C79D-40CD-DBA19E949DFF}"/>
              </a:ext>
            </a:extLst>
          </p:cNvPr>
          <p:cNvCxnSpPr/>
          <p:nvPr/>
        </p:nvCxnSpPr>
        <p:spPr>
          <a:xfrm>
            <a:off x="661603" y="1631295"/>
            <a:ext cx="0" cy="56144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직선 화살표 연결선 121">
            <a:extLst>
              <a:ext uri="{FF2B5EF4-FFF2-40B4-BE49-F238E27FC236}">
                <a16:creationId xmlns:a16="http://schemas.microsoft.com/office/drawing/2014/main" id="{5ACF3B7A-8999-E51A-34A0-1FC3936E07F2}"/>
              </a:ext>
            </a:extLst>
          </p:cNvPr>
          <p:cNvCxnSpPr>
            <a:cxnSpLocks/>
          </p:cNvCxnSpPr>
          <p:nvPr/>
        </p:nvCxnSpPr>
        <p:spPr>
          <a:xfrm>
            <a:off x="594914" y="2884640"/>
            <a:ext cx="358590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3" name="직사각형 122">
            <a:extLst>
              <a:ext uri="{FF2B5EF4-FFF2-40B4-BE49-F238E27FC236}">
                <a16:creationId xmlns:a16="http://schemas.microsoft.com/office/drawing/2014/main" id="{11E1E3C0-4692-C90E-836C-1341D2A891AB}"/>
              </a:ext>
            </a:extLst>
          </p:cNvPr>
          <p:cNvSpPr/>
          <p:nvPr/>
        </p:nvSpPr>
        <p:spPr>
          <a:xfrm>
            <a:off x="-134498" y="2610043"/>
            <a:ext cx="72941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500" b="1" i="1" dirty="0">
                <a:solidFill>
                  <a:srgbClr val="0015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 </a:t>
            </a:r>
          </a:p>
          <a:p>
            <a:pPr algn="ctr"/>
            <a:r>
              <a:rPr lang="en-US" altLang="ko-KR" sz="1500" b="1" i="1" dirty="0">
                <a:solidFill>
                  <a:srgbClr val="0015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</a:p>
        </p:txBody>
      </p:sp>
      <p:sp>
        <p:nvSpPr>
          <p:cNvPr id="3" name="슬라이드 번호 개체 틀 5">
            <a:extLst>
              <a:ext uri="{FF2B5EF4-FFF2-40B4-BE49-F238E27FC236}">
                <a16:creationId xmlns:a16="http://schemas.microsoft.com/office/drawing/2014/main" id="{45B30EA8-EFDD-EC9F-0769-55489C17AD0B}"/>
              </a:ext>
            </a:extLst>
          </p:cNvPr>
          <p:cNvSpPr txBox="1">
            <a:spLocks/>
          </p:cNvSpPr>
          <p:nvPr/>
        </p:nvSpPr>
        <p:spPr>
          <a:xfrm>
            <a:off x="9368626" y="644151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3A7477-1C1D-0C41-BF56-62341E8E2C19}" type="slidenum">
              <a:rPr kumimoji="1" lang="ko-Kore-KR" altLang="en-US" smtClean="0"/>
              <a:pPr/>
              <a:t>5</a:t>
            </a:fld>
            <a:r>
              <a:rPr kumimoji="1" lang="en-US" altLang="en-US" dirty="0"/>
              <a:t>/11</a:t>
            </a:r>
          </a:p>
        </p:txBody>
      </p:sp>
    </p:spTree>
    <p:extLst>
      <p:ext uri="{BB962C8B-B14F-4D97-AF65-F5344CB8AC3E}">
        <p14:creationId xmlns:p14="http://schemas.microsoft.com/office/powerpoint/2010/main" val="27524511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F4193C4-7198-503C-687D-DB65F1538CFA}"/>
              </a:ext>
            </a:extLst>
          </p:cNvPr>
          <p:cNvSpPr txBox="1"/>
          <p:nvPr/>
        </p:nvSpPr>
        <p:spPr>
          <a:xfrm>
            <a:off x="214569" y="476733"/>
            <a:ext cx="3640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morphology</a:t>
            </a:r>
            <a:r>
              <a:rPr lang="ko-KR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characterization</a:t>
            </a:r>
            <a:endParaRPr lang="en-US" altLang="ko-K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C8212C-1386-8E8B-B41D-31994BF7B357}"/>
              </a:ext>
            </a:extLst>
          </p:cNvPr>
          <p:cNvSpPr txBox="1"/>
          <p:nvPr/>
        </p:nvSpPr>
        <p:spPr>
          <a:xfrm flipH="1">
            <a:off x="996392" y="4888273"/>
            <a:ext cx="10797703" cy="1088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SEM images show that </a:t>
            </a:r>
            <a:r>
              <a:rPr lang="en-US" altLang="ko-KR" sz="1500" b="1" dirty="0">
                <a:solidFill>
                  <a:srgbClr val="143D6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vertically aligned 100 nm SnO</a:t>
            </a:r>
            <a:r>
              <a:rPr lang="en-US" altLang="ko-KR" sz="1500" b="1" baseline="-25000" dirty="0">
                <a:solidFill>
                  <a:srgbClr val="143D6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altLang="ko-KR" sz="1500" b="1" dirty="0">
                <a:solidFill>
                  <a:srgbClr val="143D6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nanorods array</a:t>
            </a:r>
            <a:r>
              <a:rPr lang="en-US" altLang="ko-KR" sz="1500" dirty="0">
                <a:solidFill>
                  <a:srgbClr val="143D6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ko-KR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was deposited </a:t>
            </a:r>
            <a:r>
              <a:rPr lang="en-US" altLang="ko-KR" sz="15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via</a:t>
            </a:r>
            <a:r>
              <a:rPr lang="en-US" altLang="ko-KR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GLAD.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TEM image reveals that </a:t>
            </a:r>
            <a:r>
              <a:rPr lang="en-US" altLang="ko-KR" sz="1500" b="1" dirty="0">
                <a:solidFill>
                  <a:srgbClr val="143D6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13 nm SiO</a:t>
            </a:r>
            <a:r>
              <a:rPr lang="en-US" altLang="ko-KR" sz="1500" b="1" baseline="-25000" dirty="0">
                <a:solidFill>
                  <a:srgbClr val="143D6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altLang="ko-KR" sz="1500" b="1" dirty="0">
                <a:solidFill>
                  <a:srgbClr val="143D6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@CsPbBr</a:t>
            </a:r>
            <a:r>
              <a:rPr lang="en-US" altLang="ko-KR" sz="1500" b="1" baseline="-25000" dirty="0">
                <a:solidFill>
                  <a:srgbClr val="143D6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altLang="ko-KR" sz="1500" b="1" dirty="0">
                <a:solidFill>
                  <a:srgbClr val="143D6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ko-KR" sz="1500" b="1" dirty="0" err="1">
                <a:solidFill>
                  <a:srgbClr val="143D6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nanocubes</a:t>
            </a:r>
            <a:r>
              <a:rPr lang="en-US" altLang="ko-KR" sz="1500" b="1" dirty="0">
                <a:solidFill>
                  <a:srgbClr val="143D6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array </a:t>
            </a:r>
            <a:r>
              <a:rPr lang="en-US" altLang="ko-KR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were synthesized </a:t>
            </a:r>
            <a:r>
              <a:rPr lang="en-US" altLang="ko-KR" sz="15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via</a:t>
            </a:r>
            <a:r>
              <a:rPr lang="en-US" altLang="ko-KR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colloidal method.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5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SiO</a:t>
            </a:r>
            <a:r>
              <a:rPr lang="en-US" altLang="ko-KR" sz="1500" b="1" baseline="-250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altLang="ko-KR" sz="15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@CsPbBr</a:t>
            </a:r>
            <a:r>
              <a:rPr lang="en-US" altLang="ko-KR" sz="1500" b="1" baseline="-250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altLang="ko-KR" sz="15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ko-KR" sz="15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nanocubes</a:t>
            </a:r>
            <a:r>
              <a:rPr lang="en-US" altLang="ko-KR" sz="15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was decorated on SnO</a:t>
            </a:r>
            <a:r>
              <a:rPr lang="en-US" altLang="ko-KR" sz="1500" b="1" baseline="-250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altLang="ko-KR" sz="15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nanorod </a:t>
            </a:r>
            <a:r>
              <a:rPr lang="en-US" altLang="ko-KR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without collapse of the structure.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302A1A5-F7AE-0808-F94A-1400643D8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970" y="1984993"/>
            <a:ext cx="3640740" cy="2560358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6D043A1B-5484-8F07-3318-92C4015EEB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8797" y="1993723"/>
            <a:ext cx="3617252" cy="2560358"/>
          </a:xfrm>
          <a:prstGeom prst="rect">
            <a:avLst/>
          </a:prstGeom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9AFE8E24-A5A2-A19A-646D-26FFE0515B5B}"/>
              </a:ext>
            </a:extLst>
          </p:cNvPr>
          <p:cNvSpPr/>
          <p:nvPr/>
        </p:nvSpPr>
        <p:spPr>
          <a:xfrm>
            <a:off x="266970" y="1165898"/>
            <a:ext cx="3640740" cy="609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chemeClr val="tx1"/>
                </a:solidFill>
                <a:highlight>
                  <a:srgbClr val="FFDF7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Scanning Electron Microscopy (SEM) cross image</a:t>
            </a:r>
            <a:endParaRPr lang="ko-KR" altLang="en-US" b="1" i="1" dirty="0">
              <a:solidFill>
                <a:schemeClr val="tx1"/>
              </a:solidFill>
              <a:highlight>
                <a:srgbClr val="FFDF7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BF2FE887-108C-D689-E732-2CEEF4F97A36}"/>
              </a:ext>
            </a:extLst>
          </p:cNvPr>
          <p:cNvSpPr/>
          <p:nvPr/>
        </p:nvSpPr>
        <p:spPr>
          <a:xfrm>
            <a:off x="4265784" y="1198381"/>
            <a:ext cx="4018507" cy="598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chemeClr val="tx1"/>
                </a:solidFill>
                <a:highlight>
                  <a:srgbClr val="FFDF7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Transmission Electron Microscopy </a:t>
            </a:r>
          </a:p>
          <a:p>
            <a:pPr algn="ctr"/>
            <a:r>
              <a:rPr lang="en-US" altLang="ko-KR" b="1" dirty="0">
                <a:solidFill>
                  <a:schemeClr val="tx1"/>
                </a:solidFill>
                <a:highlight>
                  <a:srgbClr val="FFDF7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(TEM) image</a:t>
            </a:r>
            <a:endParaRPr lang="ko-KR" altLang="en-US" b="1" i="1" dirty="0">
              <a:solidFill>
                <a:schemeClr val="tx1"/>
              </a:solidFill>
              <a:highlight>
                <a:srgbClr val="FFDF7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A0C0509C-CB98-263D-1C3A-E8A7AE20B074}"/>
              </a:ext>
            </a:extLst>
          </p:cNvPr>
          <p:cNvSpPr/>
          <p:nvPr/>
        </p:nvSpPr>
        <p:spPr>
          <a:xfrm>
            <a:off x="9126412" y="1364311"/>
            <a:ext cx="1979986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chemeClr val="tx1"/>
                </a:solidFill>
                <a:highlight>
                  <a:srgbClr val="FFDF7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SEM tilt image</a:t>
            </a:r>
            <a:endParaRPr lang="ko-KR" altLang="en-US" b="1" i="1" dirty="0">
              <a:solidFill>
                <a:schemeClr val="tx1"/>
              </a:solidFill>
              <a:highlight>
                <a:srgbClr val="FFDF7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855DD91E-4CE1-E5E3-6C5B-62484AB46142}"/>
              </a:ext>
            </a:extLst>
          </p:cNvPr>
          <p:cNvGrpSpPr/>
          <p:nvPr/>
        </p:nvGrpSpPr>
        <p:grpSpPr>
          <a:xfrm>
            <a:off x="8307779" y="1981947"/>
            <a:ext cx="3617252" cy="2560358"/>
            <a:chOff x="8505824" y="1899568"/>
            <a:chExt cx="3419403" cy="2420316"/>
          </a:xfrm>
        </p:grpSpPr>
        <p:pic>
          <p:nvPicPr>
            <p:cNvPr id="11" name="그림 10" descr="스크린샷, 그레이, 흑백, 모노크롬이(가) 표시된 사진&#10;&#10;자동 생성된 설명">
              <a:extLst>
                <a:ext uri="{FF2B5EF4-FFF2-40B4-BE49-F238E27FC236}">
                  <a16:creationId xmlns:a16="http://schemas.microsoft.com/office/drawing/2014/main" id="{1B78AD8F-F4F8-2126-2C5E-BB0041F82E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77" t="4264" r="2700" b="21345"/>
            <a:stretch/>
          </p:blipFill>
          <p:spPr>
            <a:xfrm>
              <a:off x="8505824" y="1899568"/>
              <a:ext cx="3419403" cy="2420316"/>
            </a:xfrm>
            <a:prstGeom prst="rect">
              <a:avLst/>
            </a:prstGeom>
          </p:spPr>
        </p:pic>
        <p:cxnSp>
          <p:nvCxnSpPr>
            <p:cNvPr id="12" name="직선 연결선 11">
              <a:extLst>
                <a:ext uri="{FF2B5EF4-FFF2-40B4-BE49-F238E27FC236}">
                  <a16:creationId xmlns:a16="http://schemas.microsoft.com/office/drawing/2014/main" id="{1B30CDE6-5ED9-494D-1D0D-20DB75AEF0B6}"/>
                </a:ext>
              </a:extLst>
            </p:cNvPr>
            <p:cNvCxnSpPr/>
            <p:nvPr/>
          </p:nvCxnSpPr>
          <p:spPr>
            <a:xfrm>
              <a:off x="11455852" y="4232275"/>
              <a:ext cx="3456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5FF50A8-81CF-C475-792E-454F00B8A9B0}"/>
                </a:ext>
              </a:extLst>
            </p:cNvPr>
            <p:cNvSpPr txBox="1"/>
            <p:nvPr/>
          </p:nvSpPr>
          <p:spPr>
            <a:xfrm>
              <a:off x="11235615" y="3930432"/>
              <a:ext cx="6896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bg1"/>
                  </a:solidFill>
                </a:rPr>
                <a:t>100nm</a:t>
              </a:r>
              <a:endParaRPr lang="ko-KR" alt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D393E5F-A781-BFF0-75BF-F2167A932624}"/>
                </a:ext>
              </a:extLst>
            </p:cNvPr>
            <p:cNvSpPr txBox="1"/>
            <p:nvPr/>
          </p:nvSpPr>
          <p:spPr>
            <a:xfrm>
              <a:off x="8505824" y="1911344"/>
              <a:ext cx="3120358" cy="2618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CsPbBr</a:t>
              </a:r>
              <a:r>
                <a:rPr lang="en-US" altLang="ko-KR" sz="1200" b="1" baseline="-25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altLang="ko-KR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@ SiO</a:t>
              </a:r>
              <a:r>
                <a:rPr lang="en-US" altLang="ko-KR" sz="1200" b="1" baseline="-25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altLang="ko-KR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12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nanocubes</a:t>
              </a:r>
              <a:r>
                <a:rPr lang="en-US" altLang="ko-KR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/SnO</a:t>
              </a:r>
              <a:r>
                <a:rPr lang="en-US" altLang="ko-KR" sz="1200" b="1" baseline="-25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altLang="ko-KR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nanorod</a:t>
              </a:r>
              <a:endParaRPr lang="ko-KR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슬라이드 번호 개체 틀 5">
            <a:extLst>
              <a:ext uri="{FF2B5EF4-FFF2-40B4-BE49-F238E27FC236}">
                <a16:creationId xmlns:a16="http://schemas.microsoft.com/office/drawing/2014/main" id="{B0605D33-C085-B64E-52D5-B348B274FDF5}"/>
              </a:ext>
            </a:extLst>
          </p:cNvPr>
          <p:cNvSpPr txBox="1">
            <a:spLocks/>
          </p:cNvSpPr>
          <p:nvPr/>
        </p:nvSpPr>
        <p:spPr>
          <a:xfrm>
            <a:off x="9368626" y="644151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3A7477-1C1D-0C41-BF56-62341E8E2C19}" type="slidenum">
              <a:rPr kumimoji="1" lang="ko-Kore-KR" altLang="en-US" smtClean="0"/>
              <a:pPr/>
              <a:t>6</a:t>
            </a:fld>
            <a:r>
              <a:rPr kumimoji="1" lang="en-US" altLang="en-US" dirty="0"/>
              <a:t>/11</a:t>
            </a:r>
          </a:p>
        </p:txBody>
      </p:sp>
    </p:spTree>
    <p:extLst>
      <p:ext uri="{BB962C8B-B14F-4D97-AF65-F5344CB8AC3E}">
        <p14:creationId xmlns:p14="http://schemas.microsoft.com/office/powerpoint/2010/main" val="40340252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62FED2E7-1E1D-7376-AD71-D9FCE1FE466C}"/>
              </a:ext>
            </a:extLst>
          </p:cNvPr>
          <p:cNvSpPr txBox="1"/>
          <p:nvPr/>
        </p:nvSpPr>
        <p:spPr>
          <a:xfrm>
            <a:off x="214569" y="476733"/>
            <a:ext cx="4666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Crystallinity &amp; optical characterization</a:t>
            </a:r>
            <a:endParaRPr lang="en-US" altLang="ko-K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7D7B643E-F1D1-7DD1-FB9D-692321FA94F3}"/>
              </a:ext>
            </a:extLst>
          </p:cNvPr>
          <p:cNvSpPr/>
          <p:nvPr/>
        </p:nvSpPr>
        <p:spPr>
          <a:xfrm>
            <a:off x="4583609" y="1117419"/>
            <a:ext cx="3118795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chemeClr val="tx1"/>
                </a:solidFill>
                <a:highlight>
                  <a:srgbClr val="FFDF7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Photoluminescence (PL)</a:t>
            </a:r>
            <a:endParaRPr lang="ko-KR" altLang="en-US" b="1" i="1" dirty="0">
              <a:solidFill>
                <a:schemeClr val="tx1"/>
              </a:solidFill>
              <a:highlight>
                <a:srgbClr val="FFDF7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BA5DB524-5510-894B-6596-E93E271BF1B3}"/>
              </a:ext>
            </a:extLst>
          </p:cNvPr>
          <p:cNvSpPr/>
          <p:nvPr/>
        </p:nvSpPr>
        <p:spPr>
          <a:xfrm>
            <a:off x="672108" y="1117419"/>
            <a:ext cx="3397527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chemeClr val="tx1"/>
                </a:solidFill>
                <a:highlight>
                  <a:srgbClr val="FFDF7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X-ray</a:t>
            </a:r>
            <a:r>
              <a:rPr lang="ko-KR" altLang="en-US" b="1" dirty="0">
                <a:solidFill>
                  <a:schemeClr val="tx1"/>
                </a:solidFill>
                <a:highlight>
                  <a:srgbClr val="FFDF7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b="1" dirty="0">
                <a:solidFill>
                  <a:schemeClr val="tx1"/>
                </a:solidFill>
                <a:highlight>
                  <a:srgbClr val="FFDF7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Diffraction</a:t>
            </a:r>
            <a:r>
              <a:rPr lang="ko-KR" altLang="en-US" b="1" dirty="0">
                <a:solidFill>
                  <a:schemeClr val="tx1"/>
                </a:solidFill>
                <a:highlight>
                  <a:srgbClr val="FFDF7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b="1" dirty="0">
                <a:solidFill>
                  <a:schemeClr val="tx1"/>
                </a:solidFill>
                <a:highlight>
                  <a:srgbClr val="FFDF7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(XRD)</a:t>
            </a:r>
            <a:endParaRPr lang="ko-KR" altLang="en-US" b="1" i="1" dirty="0">
              <a:solidFill>
                <a:schemeClr val="tx1"/>
              </a:solidFill>
              <a:highlight>
                <a:srgbClr val="FFDF7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D5587B7-6793-B558-2F9C-743B8970262F}"/>
              </a:ext>
            </a:extLst>
          </p:cNvPr>
          <p:cNvSpPr txBox="1"/>
          <p:nvPr/>
        </p:nvSpPr>
        <p:spPr>
          <a:xfrm>
            <a:off x="6591260" y="2572918"/>
            <a:ext cx="98270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500" b="1" dirty="0">
                <a:latin typeface="Arial" panose="020B0604020202020204" pitchFamily="34" charset="0"/>
                <a:cs typeface="Arial" panose="020B0604020202020204" pitchFamily="34" charset="0"/>
              </a:rPr>
              <a:t>PL peak:</a:t>
            </a:r>
          </a:p>
          <a:p>
            <a:pPr algn="ctr"/>
            <a:r>
              <a:rPr lang="en-US" altLang="ko-KR" sz="1500" b="1" dirty="0">
                <a:latin typeface="Arial" panose="020B0604020202020204" pitchFamily="34" charset="0"/>
                <a:cs typeface="Arial" panose="020B0604020202020204" pitchFamily="34" charset="0"/>
              </a:rPr>
              <a:t>513 nm</a:t>
            </a:r>
            <a:endParaRPr lang="ko-KR" alt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9FC5AA5-78DA-D6A8-3C92-16CC4FFD81B6}"/>
              </a:ext>
            </a:extLst>
          </p:cNvPr>
          <p:cNvSpPr txBox="1"/>
          <p:nvPr/>
        </p:nvSpPr>
        <p:spPr>
          <a:xfrm flipH="1">
            <a:off x="828702" y="5005434"/>
            <a:ext cx="10797703" cy="1780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XRD data reveals </a:t>
            </a:r>
            <a:r>
              <a:rPr lang="en-US" altLang="ko-KR" sz="1500" b="1" dirty="0">
                <a:solidFill>
                  <a:srgbClr val="143D6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SnO</a:t>
            </a:r>
            <a:r>
              <a:rPr lang="en-US" altLang="ko-KR" sz="1500" b="1" baseline="-25000" dirty="0">
                <a:solidFill>
                  <a:srgbClr val="143D6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altLang="ko-KR" sz="1500" b="1" dirty="0">
                <a:solidFill>
                  <a:srgbClr val="143D6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rutile phase and CsPbBr</a:t>
            </a:r>
            <a:r>
              <a:rPr lang="en-US" altLang="ko-KR" sz="1500" b="1" baseline="-25000" dirty="0">
                <a:solidFill>
                  <a:srgbClr val="143D6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altLang="ko-KR" sz="1500" b="1" dirty="0">
                <a:solidFill>
                  <a:srgbClr val="143D6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@SiO</a:t>
            </a:r>
            <a:r>
              <a:rPr lang="en-US" altLang="ko-KR" sz="1500" b="1" baseline="-25000" dirty="0">
                <a:solidFill>
                  <a:srgbClr val="143D6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altLang="ko-KR" sz="1500" b="1" dirty="0">
                <a:solidFill>
                  <a:srgbClr val="143D6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cubic phase </a:t>
            </a:r>
            <a:r>
              <a:rPr lang="en-US" altLang="ko-KR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are observable </a:t>
            </a:r>
            <a:r>
              <a:rPr lang="en-US" altLang="ko-KR" sz="15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without any phase change</a:t>
            </a:r>
            <a:r>
              <a:rPr lang="en-US" altLang="ko-KR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 data shows that </a:t>
            </a:r>
            <a:r>
              <a:rPr lang="en-US" altLang="ko-KR" sz="1500" b="1" dirty="0">
                <a:solidFill>
                  <a:srgbClr val="143D6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CsPbBr</a:t>
            </a:r>
            <a:r>
              <a:rPr lang="en-US" altLang="ko-KR" sz="1500" b="1" baseline="-25000" dirty="0">
                <a:solidFill>
                  <a:srgbClr val="143D6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altLang="ko-KR" sz="1500" b="1" dirty="0">
                <a:solidFill>
                  <a:srgbClr val="143D6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@SiO</a:t>
            </a:r>
            <a:r>
              <a:rPr lang="en-US" altLang="ko-KR" sz="1500" b="1" baseline="-25000" dirty="0">
                <a:solidFill>
                  <a:srgbClr val="143D6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altLang="ko-KR" sz="1500" b="1" dirty="0">
                <a:solidFill>
                  <a:srgbClr val="143D6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/SnO</a:t>
            </a:r>
            <a:r>
              <a:rPr lang="en-US" altLang="ko-KR" sz="1500" b="1" baseline="-25000" dirty="0">
                <a:solidFill>
                  <a:srgbClr val="143D6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altLang="ko-KR" sz="1500" b="1" dirty="0">
                <a:solidFill>
                  <a:srgbClr val="143D6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wavelength is same as CsPbBr</a:t>
            </a:r>
            <a:r>
              <a:rPr lang="en-US" altLang="ko-KR" sz="1500" b="1" baseline="-25000" dirty="0">
                <a:solidFill>
                  <a:srgbClr val="143D6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altLang="ko-KR" sz="1500" b="1" dirty="0">
                <a:solidFill>
                  <a:srgbClr val="143D6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@SiO</a:t>
            </a:r>
            <a:r>
              <a:rPr lang="en-US" altLang="ko-KR" sz="1500" b="1" baseline="-25000" dirty="0">
                <a:solidFill>
                  <a:srgbClr val="143D6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altLang="ko-KR" sz="1500" b="1" dirty="0">
                <a:solidFill>
                  <a:srgbClr val="143D6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ko-KR" sz="1500" b="1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bandgap decorated with </a:t>
            </a:r>
            <a:r>
              <a:rPr lang="en-US" altLang="ko-KR" sz="1500" b="1" dirty="0">
                <a:solidFill>
                  <a:srgbClr val="143D6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CsPbBr</a:t>
            </a:r>
            <a:r>
              <a:rPr lang="en-US" altLang="ko-KR" sz="1500" b="1" baseline="-25000" dirty="0">
                <a:solidFill>
                  <a:srgbClr val="143D6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altLang="ko-KR" sz="1500" b="1" dirty="0">
                <a:solidFill>
                  <a:srgbClr val="143D6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@SiO</a:t>
            </a:r>
            <a:r>
              <a:rPr lang="en-US" altLang="ko-KR" sz="1500" b="1" baseline="-25000" dirty="0">
                <a:solidFill>
                  <a:srgbClr val="143D6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altLang="ko-KR" sz="1500" b="1" dirty="0">
                <a:solidFill>
                  <a:srgbClr val="143D6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ko-KR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was found to be approximately </a:t>
            </a:r>
            <a:r>
              <a:rPr lang="en-US" altLang="ko-KR" sz="1500" b="1" dirty="0">
                <a:solidFill>
                  <a:srgbClr val="143D6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2.41 eV and 2.44 eV</a:t>
            </a:r>
            <a:r>
              <a:rPr lang="en-US" altLang="ko-KR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which</a:t>
            </a:r>
            <a:r>
              <a:rPr lang="ko-KR" altLang="en-US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ko-KR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</a:t>
            </a:r>
            <a:r>
              <a:rPr lang="ko-KR" altLang="en-US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ko-KR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</a:t>
            </a:r>
            <a:r>
              <a:rPr lang="ko-KR" altLang="en-US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ko-KR" sz="1500" b="1" dirty="0">
                <a:solidFill>
                  <a:srgbClr val="143D6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red</a:t>
            </a:r>
            <a:r>
              <a:rPr lang="ko-KR" altLang="en-US" sz="1500" b="1" dirty="0">
                <a:solidFill>
                  <a:srgbClr val="143D6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ko-KR" sz="1500" b="1" dirty="0">
                <a:solidFill>
                  <a:srgbClr val="143D6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shift</a:t>
            </a:r>
            <a:r>
              <a:rPr lang="ko-KR" altLang="en-US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ko-KR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from pristine </a:t>
            </a:r>
            <a:r>
              <a:rPr lang="en-US" altLang="ko-KR" sz="1500" b="1" dirty="0">
                <a:solidFill>
                  <a:srgbClr val="143D6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SnO</a:t>
            </a:r>
            <a:r>
              <a:rPr lang="en-US" altLang="ko-KR" sz="1500" b="1" baseline="-25000" dirty="0">
                <a:solidFill>
                  <a:srgbClr val="143D6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</a:t>
            </a:r>
            <a:r>
              <a:rPr lang="en-US" altLang="ko-KR" sz="1500" b="1" dirty="0">
                <a:solidFill>
                  <a:srgbClr val="143D6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altLang="ko-KR" sz="1500" b="1" dirty="0" err="1">
                <a:solidFill>
                  <a:srgbClr val="143D6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</a:t>
            </a:r>
            <a:r>
              <a:rPr lang="en-US" altLang="ko-KR" sz="1500" b="1" baseline="-25000" dirty="0" err="1">
                <a:solidFill>
                  <a:srgbClr val="143D6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</a:t>
            </a:r>
            <a:r>
              <a:rPr lang="en-US" altLang="ko-KR" sz="1500" b="1" dirty="0">
                <a:solidFill>
                  <a:srgbClr val="143D6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=2.67 eV</a:t>
            </a:r>
            <a:r>
              <a:rPr lang="en-US" altLang="ko-KR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</a:p>
          <a:p>
            <a:pPr>
              <a:lnSpc>
                <a:spcPct val="150000"/>
              </a:lnSpc>
            </a:pPr>
            <a:endParaRPr lang="en-US" altLang="ko-KR" sz="15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99357A14-6D73-2C2F-004E-3F8BCCD3EA11}"/>
              </a:ext>
            </a:extLst>
          </p:cNvPr>
          <p:cNvSpPr/>
          <p:nvPr/>
        </p:nvSpPr>
        <p:spPr>
          <a:xfrm>
            <a:off x="8124661" y="1117419"/>
            <a:ext cx="3397527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chemeClr val="tx1"/>
                </a:solidFill>
                <a:highlight>
                  <a:srgbClr val="FFDF7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b="1" dirty="0" err="1">
                <a:solidFill>
                  <a:schemeClr val="tx1"/>
                </a:solidFill>
                <a:highlight>
                  <a:srgbClr val="FFDF7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Tauc</a:t>
            </a:r>
            <a:r>
              <a:rPr lang="en-US" altLang="ko-KR" b="1" dirty="0">
                <a:solidFill>
                  <a:schemeClr val="tx1"/>
                </a:solidFill>
                <a:highlight>
                  <a:srgbClr val="FFDF7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plot</a:t>
            </a:r>
            <a:endParaRPr lang="ko-KR" altLang="en-US" b="1" i="1" dirty="0">
              <a:solidFill>
                <a:schemeClr val="tx1"/>
              </a:solidFill>
              <a:highlight>
                <a:srgbClr val="FFDF7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2DBBB95-8E1C-54F8-FB1F-9CE42D3FCA83}"/>
              </a:ext>
            </a:extLst>
          </p:cNvPr>
          <p:cNvSpPr txBox="1"/>
          <p:nvPr/>
        </p:nvSpPr>
        <p:spPr>
          <a:xfrm>
            <a:off x="9211773" y="2665902"/>
            <a:ext cx="96051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~2.44 eV</a:t>
            </a:r>
            <a:endParaRPr lang="ko-KR" altLang="en-US" sz="1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E47DC5A-97B1-5164-F355-AD56775A9356}"/>
              </a:ext>
            </a:extLst>
          </p:cNvPr>
          <p:cNvSpPr txBox="1"/>
          <p:nvPr/>
        </p:nvSpPr>
        <p:spPr>
          <a:xfrm>
            <a:off x="10288964" y="3840300"/>
            <a:ext cx="96052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500" b="1" dirty="0">
                <a:latin typeface="Arial" panose="020B0604020202020204" pitchFamily="34" charset="0"/>
                <a:cs typeface="Arial" panose="020B0604020202020204" pitchFamily="34" charset="0"/>
              </a:rPr>
              <a:t>~2.67 eV</a:t>
            </a:r>
            <a:endParaRPr lang="ko-KR" alt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984CCCC-8B16-16E1-3830-FF1A50FD63FF}"/>
              </a:ext>
            </a:extLst>
          </p:cNvPr>
          <p:cNvSpPr txBox="1"/>
          <p:nvPr/>
        </p:nvSpPr>
        <p:spPr>
          <a:xfrm>
            <a:off x="8473251" y="3593424"/>
            <a:ext cx="96052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500" b="1" dirty="0">
                <a:solidFill>
                  <a:srgbClr val="1A6F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~2.41 eV</a:t>
            </a:r>
            <a:endParaRPr lang="ko-KR" altLang="en-US" sz="1500" b="1" dirty="0">
              <a:solidFill>
                <a:srgbClr val="1A6FD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슬라이드 번호 개체 틀 5">
            <a:extLst>
              <a:ext uri="{FF2B5EF4-FFF2-40B4-BE49-F238E27FC236}">
                <a16:creationId xmlns:a16="http://schemas.microsoft.com/office/drawing/2014/main" id="{3563F3FD-06D0-C725-FF86-D7015084BD21}"/>
              </a:ext>
            </a:extLst>
          </p:cNvPr>
          <p:cNvSpPr txBox="1">
            <a:spLocks/>
          </p:cNvSpPr>
          <p:nvPr/>
        </p:nvSpPr>
        <p:spPr>
          <a:xfrm>
            <a:off x="9368626" y="644151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3A7477-1C1D-0C41-BF56-62341E8E2C19}" type="slidenum">
              <a:rPr kumimoji="1" lang="ko-Kore-KR" altLang="en-US" smtClean="0"/>
              <a:pPr/>
              <a:t>7</a:t>
            </a:fld>
            <a:r>
              <a:rPr kumimoji="1" lang="en-US" altLang="en-US" dirty="0"/>
              <a:t>/11</a:t>
            </a: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84D7BD77-F748-6C7B-BCE6-674389B31EFC}"/>
              </a:ext>
            </a:extLst>
          </p:cNvPr>
          <p:cNvGrpSpPr/>
          <p:nvPr/>
        </p:nvGrpSpPr>
        <p:grpSpPr>
          <a:xfrm>
            <a:off x="3731469" y="1268343"/>
            <a:ext cx="4769158" cy="3650400"/>
            <a:chOff x="3731469" y="1268343"/>
            <a:chExt cx="4769158" cy="3650400"/>
          </a:xfrm>
        </p:grpSpPr>
        <p:graphicFrame>
          <p:nvGraphicFramePr>
            <p:cNvPr id="16" name="개체 15">
              <a:extLst>
                <a:ext uri="{FF2B5EF4-FFF2-40B4-BE49-F238E27FC236}">
                  <a16:creationId xmlns:a16="http://schemas.microsoft.com/office/drawing/2014/main" id="{1B1E213A-25C7-ABD8-B51A-25E6D8BC1FF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27339939"/>
                </p:ext>
              </p:extLst>
            </p:nvPr>
          </p:nvGraphicFramePr>
          <p:xfrm>
            <a:off x="3731469" y="1268343"/>
            <a:ext cx="4769158" cy="3650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3" imgW="9802440" imgH="7502760" progId="Origin95.Graph">
                    <p:embed/>
                  </p:oleObj>
                </mc:Choice>
                <mc:Fallback>
                  <p:oleObj name="Graph" r:id="rId3" imgW="9802440" imgH="7502760" progId="Origin95.Graph">
                    <p:embed/>
                    <p:pic>
                      <p:nvPicPr>
                        <p:cNvPr id="16" name="개체 15">
                          <a:extLst>
                            <a:ext uri="{FF2B5EF4-FFF2-40B4-BE49-F238E27FC236}">
                              <a16:creationId xmlns:a16="http://schemas.microsoft.com/office/drawing/2014/main" id="{1B1E213A-25C7-ABD8-B51A-25E6D8BC1FF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3731469" y="1268343"/>
                          <a:ext cx="4769158" cy="3650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12EE1C3-5A06-1374-8420-AEBA5F2182DC}"/>
                </a:ext>
              </a:extLst>
            </p:cNvPr>
            <p:cNvSpPr txBox="1"/>
            <p:nvPr/>
          </p:nvSpPr>
          <p:spPr>
            <a:xfrm flipV="1">
              <a:off x="4100102" y="2015242"/>
              <a:ext cx="461665" cy="1947649"/>
            </a:xfrm>
            <a:prstGeom prst="rect">
              <a:avLst/>
            </a:prstGeom>
            <a:solidFill>
              <a:schemeClr val="bg1"/>
            </a:solidFill>
          </p:spPr>
          <p:txBody>
            <a:bodyPr vert="eaVert" wrap="none" rtlCol="0">
              <a:spAutoFit/>
            </a:bodyPr>
            <a:lstStyle/>
            <a:p>
              <a:r>
                <a:rPr lang="en-US" altLang="ko-KR" b="1" dirty="0">
                  <a:latin typeface="Arial" panose="020B0604020202020204" pitchFamily="34" charset="0"/>
                  <a:cs typeface="Arial" panose="020B0604020202020204" pitchFamily="34" charset="0"/>
                </a:rPr>
                <a:t>PL intensity (</a:t>
              </a:r>
              <a:r>
                <a:rPr lang="en-US" altLang="ko-KR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a.u</a:t>
              </a:r>
              <a:r>
                <a:rPr lang="en-US" altLang="ko-KR" b="1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ko-KR" alt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50CE22D-E43E-3B93-F931-1E808F86C3CC}"/>
                </a:ext>
              </a:extLst>
            </p:cNvPr>
            <p:cNvSpPr txBox="1"/>
            <p:nvPr/>
          </p:nvSpPr>
          <p:spPr>
            <a:xfrm rot="5400000" flipV="1">
              <a:off x="5996722" y="3716299"/>
              <a:ext cx="461665" cy="1943224"/>
            </a:xfrm>
            <a:prstGeom prst="rect">
              <a:avLst/>
            </a:prstGeom>
            <a:solidFill>
              <a:schemeClr val="bg1"/>
            </a:solidFill>
          </p:spPr>
          <p:txBody>
            <a:bodyPr vert="eaVert" wrap="none" rtlCol="0">
              <a:spAutoFit/>
            </a:bodyPr>
            <a:lstStyle/>
            <a:p>
              <a:r>
                <a:rPr lang="en-US" altLang="ko-KR" b="1" dirty="0">
                  <a:latin typeface="Arial" panose="020B0604020202020204" pitchFamily="34" charset="0"/>
                  <a:cs typeface="Arial" panose="020B0604020202020204" pitchFamily="34" charset="0"/>
                </a:rPr>
                <a:t>Wavelength (nm)</a:t>
              </a:r>
              <a:endParaRPr lang="ko-KR" alt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403CD171-44A3-84DF-6399-A8D0942F1A62}"/>
              </a:ext>
            </a:extLst>
          </p:cNvPr>
          <p:cNvGrpSpPr/>
          <p:nvPr/>
        </p:nvGrpSpPr>
        <p:grpSpPr>
          <a:xfrm>
            <a:off x="7484412" y="1268343"/>
            <a:ext cx="4769158" cy="3650400"/>
            <a:chOff x="7484412" y="1268343"/>
            <a:chExt cx="4769158" cy="3650400"/>
          </a:xfrm>
        </p:grpSpPr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25" name="개체 24">
                  <a:extLst>
                    <a:ext uri="{FF2B5EF4-FFF2-40B4-BE49-F238E27FC236}">
                      <a16:creationId xmlns:a16="http://schemas.microsoft.com/office/drawing/2014/main" id="{BB86AB36-CC30-3C78-2488-C0F777B5883F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582506033"/>
                    </p:ext>
                  </p:extLst>
                </p:nvPr>
              </p:nvGraphicFramePr>
              <p:xfrm>
                <a:off x="7484412" y="1268343"/>
                <a:ext cx="4769158" cy="36504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Graph" r:id="rId5" imgW="9802440" imgH="7502760" progId="Origin95.Graph">
                        <p:embed/>
                      </p:oleObj>
                    </mc:Choice>
                    <mc:Fallback>
                      <p:oleObj name="Graph" r:id="rId5" imgW="9802440" imgH="7502760" progId="Origin95.Graph">
                        <p:embed/>
                        <p:pic>
                          <p:nvPicPr>
                            <p:cNvPr id="25" name="개체 24">
                              <a:extLst>
                                <a:ext uri="{FF2B5EF4-FFF2-40B4-BE49-F238E27FC236}">
                                  <a16:creationId xmlns:a16="http://schemas.microsoft.com/office/drawing/2014/main" id="{BB86AB36-CC30-3C78-2488-C0F777B5883F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6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7484412" y="1268343"/>
                              <a:ext cx="4769158" cy="36504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25" name="개체 24">
                  <a:extLst>
                    <a:ext uri="{FF2B5EF4-FFF2-40B4-BE49-F238E27FC236}">
                      <a16:creationId xmlns:a16="http://schemas.microsoft.com/office/drawing/2014/main" id="{BB86AB36-CC30-3C78-2488-C0F777B5883F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93683737"/>
                    </p:ext>
                  </p:extLst>
                </p:nvPr>
              </p:nvGraphicFramePr>
              <p:xfrm>
                <a:off x="7484412" y="1268343"/>
                <a:ext cx="4769158" cy="36504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Graph" r:id="rId12" imgW="9802368" imgH="7502652" progId="Origin95.Graph">
                        <p:embed/>
                      </p:oleObj>
                    </mc:Choice>
                    <mc:Fallback>
                      <p:oleObj name="Graph" r:id="rId12" imgW="9802368" imgH="7502652" progId="Origin95.Graph">
                        <p:embed/>
                        <p:pic>
                          <p:nvPicPr>
                            <p:cNvPr id="25" name="개체 24">
                              <a:extLst>
                                <a:ext uri="{FF2B5EF4-FFF2-40B4-BE49-F238E27FC236}">
                                  <a16:creationId xmlns:a16="http://schemas.microsoft.com/office/drawing/2014/main" id="{BB86AB36-CC30-3C78-2488-C0F777B5883F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13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7484412" y="1268343"/>
                              <a:ext cx="4769158" cy="36504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9BE74FB-A2FF-9CB9-7798-42123C1D6E71}"/>
                </a:ext>
              </a:extLst>
            </p:cNvPr>
            <p:cNvSpPr txBox="1"/>
            <p:nvPr/>
          </p:nvSpPr>
          <p:spPr>
            <a:xfrm rot="5400000" flipV="1">
              <a:off x="9754209" y="3583762"/>
              <a:ext cx="461665" cy="2208297"/>
            </a:xfrm>
            <a:prstGeom prst="rect">
              <a:avLst/>
            </a:prstGeom>
            <a:solidFill>
              <a:schemeClr val="bg1"/>
            </a:solidFill>
          </p:spPr>
          <p:txBody>
            <a:bodyPr vert="eaVert" wrap="none" rtlCol="0">
              <a:spAutoFit/>
            </a:bodyPr>
            <a:lstStyle/>
            <a:p>
              <a:r>
                <a:rPr lang="en-US" altLang="ko-KR" b="1" dirty="0">
                  <a:latin typeface="Arial" panose="020B0604020202020204" pitchFamily="34" charset="0"/>
                  <a:cs typeface="Arial" panose="020B0604020202020204" pitchFamily="34" charset="0"/>
                </a:rPr>
                <a:t>Photon energy (eV)</a:t>
              </a:r>
              <a:endParaRPr lang="ko-KR" alt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1EF97884-4CF6-1BB1-1DBF-3A00E4847275}"/>
                    </a:ext>
                  </a:extLst>
                </p:cNvPr>
                <p:cNvSpPr txBox="1"/>
                <p:nvPr/>
              </p:nvSpPr>
              <p:spPr>
                <a:xfrm flipV="1">
                  <a:off x="7859210" y="2572918"/>
                  <a:ext cx="461665" cy="74635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vert="eaVert" wrap="none" rtlCol="0">
                  <a:spAutoFit/>
                </a:bodyPr>
                <a:lstStyle/>
                <a:p>
                  <a:r>
                    <a:rPr lang="en-US" altLang="ko-KR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(</a:t>
                  </a:r>
                  <a14:m>
                    <m:oMath xmlns:m="http://schemas.openxmlformats.org/officeDocument/2006/math">
                      <m:r>
                        <a:rPr lang="ko-KR" altLang="en-US" b="1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𝜶</m:t>
                      </m:r>
                      <m:r>
                        <a:rPr lang="en-US" altLang="ko-KR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h</m:t>
                      </m:r>
                      <m:r>
                        <a:rPr lang="ko-KR" altLang="en-US" b="1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𝝊</m:t>
                      </m:r>
                    </m:oMath>
                  </a14:m>
                  <a:r>
                    <a:rPr lang="en-US" altLang="ko-KR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)</a:t>
                  </a:r>
                  <a:r>
                    <a:rPr lang="en-US" altLang="ko-KR" b="1" baseline="30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  <a:endParaRPr lang="ko-KR" altLang="en-US" b="1" baseline="30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1EF97884-4CF6-1BB1-1DBF-3A00E48472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V="1">
                  <a:off x="7859210" y="2572918"/>
                  <a:ext cx="461665" cy="746358"/>
                </a:xfrm>
                <a:prstGeom prst="rect">
                  <a:avLst/>
                </a:prstGeom>
                <a:blipFill>
                  <a:blip r:embed="rId14"/>
                  <a:stretch>
                    <a:fillRect t="-5691" r="-11842" b="-12195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EAA86CF1-2EA1-FD42-3077-826444897302}"/>
              </a:ext>
            </a:extLst>
          </p:cNvPr>
          <p:cNvGrpSpPr/>
          <p:nvPr/>
        </p:nvGrpSpPr>
        <p:grpSpPr>
          <a:xfrm>
            <a:off x="-244087" y="1450440"/>
            <a:ext cx="4447430" cy="3564000"/>
            <a:chOff x="-244087" y="1450440"/>
            <a:chExt cx="4447430" cy="3564000"/>
          </a:xfrm>
        </p:grpSpPr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2" name="개체 1">
                  <a:extLst>
                    <a:ext uri="{FF2B5EF4-FFF2-40B4-BE49-F238E27FC236}">
                      <a16:creationId xmlns:a16="http://schemas.microsoft.com/office/drawing/2014/main" id="{4BCA94AD-FAFA-E9C8-E9B3-AE4F3F7FA145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059980928"/>
                    </p:ext>
                  </p:extLst>
                </p:nvPr>
              </p:nvGraphicFramePr>
              <p:xfrm>
                <a:off x="-244087" y="1450440"/>
                <a:ext cx="4447430" cy="35640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Graph" r:id="rId15" imgW="9000744" imgH="7213092" progId="Origin95.Graph">
                        <p:embed/>
                      </p:oleObj>
                    </mc:Choice>
                    <mc:Fallback>
                      <p:oleObj name="Graph" r:id="rId15" imgW="9000744" imgH="7213092" progId="Origin95.Graph">
                        <p:embed/>
                        <p:pic>
                          <p:nvPicPr>
                            <p:cNvPr id="2" name="개체 1">
                              <a:extLst>
                                <a:ext uri="{FF2B5EF4-FFF2-40B4-BE49-F238E27FC236}">
                                  <a16:creationId xmlns:a16="http://schemas.microsoft.com/office/drawing/2014/main" id="{4BCA94AD-FAFA-E9C8-E9B3-AE4F3F7FA145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16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-244087" y="1450440"/>
                              <a:ext cx="4447430" cy="35640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2" name="개체 1">
                  <a:extLst>
                    <a:ext uri="{FF2B5EF4-FFF2-40B4-BE49-F238E27FC236}">
                      <a16:creationId xmlns:a16="http://schemas.microsoft.com/office/drawing/2014/main" id="{4BCA94AD-FAFA-E9C8-E9B3-AE4F3F7FA145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059980928"/>
                    </p:ext>
                  </p:extLst>
                </p:nvPr>
              </p:nvGraphicFramePr>
              <p:xfrm>
                <a:off x="-244087" y="1450440"/>
                <a:ext cx="4447430" cy="35640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Graph" r:id="rId17" imgW="9000744" imgH="7213092" progId="Origin95.Graph">
                        <p:embed/>
                      </p:oleObj>
                    </mc:Choice>
                    <mc:Fallback>
                      <p:oleObj name="Graph" r:id="rId17" imgW="9000744" imgH="7213092" progId="Origin95.Graph">
                        <p:embed/>
                        <p:pic>
                          <p:nvPicPr>
                            <p:cNvPr id="2" name="개체 1">
                              <a:extLst>
                                <a:ext uri="{FF2B5EF4-FFF2-40B4-BE49-F238E27FC236}">
                                  <a16:creationId xmlns:a16="http://schemas.microsoft.com/office/drawing/2014/main" id="{4BCA94AD-FAFA-E9C8-E9B3-AE4F3F7FA145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18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-244087" y="1450440"/>
                              <a:ext cx="4447430" cy="35640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31D0AE5-91B6-C776-A961-75C374F7CB26}"/>
                </a:ext>
              </a:extLst>
            </p:cNvPr>
            <p:cNvSpPr txBox="1"/>
            <p:nvPr/>
          </p:nvSpPr>
          <p:spPr>
            <a:xfrm flipV="1">
              <a:off x="98046" y="2162262"/>
              <a:ext cx="461665" cy="1592744"/>
            </a:xfrm>
            <a:prstGeom prst="rect">
              <a:avLst/>
            </a:prstGeom>
            <a:solidFill>
              <a:schemeClr val="bg1"/>
            </a:solidFill>
          </p:spPr>
          <p:txBody>
            <a:bodyPr vert="eaVert" wrap="none" rtlCol="0">
              <a:spAutoFit/>
            </a:bodyPr>
            <a:lstStyle/>
            <a:p>
              <a:pPr algn="just"/>
              <a:r>
                <a:rPr lang="en-US" altLang="ko-KR" b="1" dirty="0">
                  <a:latin typeface="Arial" panose="020B0604020202020204" pitchFamily="34" charset="0"/>
                  <a:cs typeface="Arial" panose="020B0604020202020204" pitchFamily="34" charset="0"/>
                </a:rPr>
                <a:t>Intensity (</a:t>
              </a:r>
              <a:r>
                <a:rPr lang="en-US" altLang="ko-KR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a.u</a:t>
              </a:r>
              <a:r>
                <a:rPr lang="en-US" altLang="ko-KR" b="1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ko-KR" alt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E9891C23-405D-2E55-A742-DE5262938FA6}"/>
                    </a:ext>
                  </a:extLst>
                </p:cNvPr>
                <p:cNvSpPr txBox="1"/>
                <p:nvPr/>
              </p:nvSpPr>
              <p:spPr>
                <a:xfrm rot="5400000" flipV="1">
                  <a:off x="1985463" y="4362524"/>
                  <a:ext cx="461665" cy="66941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vert="eaVert" wrap="none" rtlCol="0">
                  <a:spAutoFit/>
                </a:bodyPr>
                <a:lstStyle/>
                <a:p>
                  <a:pPr algn="just"/>
                  <a:r>
                    <a:rPr lang="en-US" altLang="ko-KR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  <a14:m>
                    <m:oMath xmlns:m="http://schemas.openxmlformats.org/officeDocument/2006/math">
                      <m:r>
                        <a:rPr lang="ko-KR" altLang="en-US" b="1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𝜽</m:t>
                      </m:r>
                    </m:oMath>
                  </a14:m>
                  <a:r>
                    <a:rPr lang="en-US" altLang="ko-KR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(</a:t>
                  </a:r>
                  <a14:m>
                    <m:oMath xmlns:m="http://schemas.openxmlformats.org/officeDocument/2006/math">
                      <m:r>
                        <a:rPr lang="en-US" altLang="ko-KR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°</m:t>
                      </m:r>
                    </m:oMath>
                  </a14:m>
                  <a:r>
                    <a:rPr lang="en-US" altLang="ko-KR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)</a:t>
                  </a:r>
                  <a:endParaRPr lang="ko-KR" alt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E9891C23-405D-2E55-A742-DE5262938FA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 flipV="1">
                  <a:off x="1985463" y="4362524"/>
                  <a:ext cx="461665" cy="669414"/>
                </a:xfrm>
                <a:prstGeom prst="rect">
                  <a:avLst/>
                </a:prstGeom>
                <a:blipFill>
                  <a:blip r:embed="rId19"/>
                  <a:stretch>
                    <a:fillRect l="-14679" r="-14679" b="-10667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8486023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8E011A-7344-7C4E-0870-FFD28704AF8C}"/>
              </a:ext>
            </a:extLst>
          </p:cNvPr>
          <p:cNvSpPr txBox="1"/>
          <p:nvPr/>
        </p:nvSpPr>
        <p:spPr>
          <a:xfrm>
            <a:off x="214569" y="476733"/>
            <a:ext cx="3038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Gas sensing properties</a:t>
            </a:r>
            <a:endParaRPr lang="en-US" altLang="ko-K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개체 2">
            <a:extLst>
              <a:ext uri="{FF2B5EF4-FFF2-40B4-BE49-F238E27FC236}">
                <a16:creationId xmlns:a16="http://schemas.microsoft.com/office/drawing/2014/main" id="{1F6BEE34-DEAA-4A7D-79F0-B1C8E7627F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2197242"/>
              </p:ext>
            </p:extLst>
          </p:nvPr>
        </p:nvGraphicFramePr>
        <p:xfrm>
          <a:off x="433776" y="1153690"/>
          <a:ext cx="5378314" cy="41162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9802440" imgH="7502760" progId="Origin95.Graph">
                  <p:embed/>
                </p:oleObj>
              </mc:Choice>
              <mc:Fallback>
                <p:oleObj name="Graph" r:id="rId3" imgW="9802440" imgH="7502760" progId="Origin95.Graph">
                  <p:embed/>
                  <p:pic>
                    <p:nvPicPr>
                      <p:cNvPr id="3" name="개체 2">
                        <a:extLst>
                          <a:ext uri="{FF2B5EF4-FFF2-40B4-BE49-F238E27FC236}">
                            <a16:creationId xmlns:a16="http://schemas.microsoft.com/office/drawing/2014/main" id="{1F6BEE34-DEAA-4A7D-79F0-B1C8E7627F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3776" y="1153690"/>
                        <a:ext cx="5378314" cy="41162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직사각형 3">
            <a:extLst>
              <a:ext uri="{FF2B5EF4-FFF2-40B4-BE49-F238E27FC236}">
                <a16:creationId xmlns:a16="http://schemas.microsoft.com/office/drawing/2014/main" id="{E87C16E6-317F-D2EE-FE0D-B85B5E775790}"/>
              </a:ext>
            </a:extLst>
          </p:cNvPr>
          <p:cNvSpPr/>
          <p:nvPr/>
        </p:nvSpPr>
        <p:spPr>
          <a:xfrm>
            <a:off x="2752758" y="1018337"/>
            <a:ext cx="6645242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chemeClr val="tx1"/>
                </a:solidFill>
                <a:highlight>
                  <a:srgbClr val="FFDF7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CsPbBr</a:t>
            </a:r>
            <a:r>
              <a:rPr lang="en-US" altLang="ko-KR" b="1" baseline="-25000" dirty="0">
                <a:solidFill>
                  <a:schemeClr val="tx1"/>
                </a:solidFill>
                <a:highlight>
                  <a:srgbClr val="FFDF7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ko-KR" b="1" dirty="0">
                <a:solidFill>
                  <a:schemeClr val="tx1"/>
                </a:solidFill>
                <a:highlight>
                  <a:srgbClr val="FFDF7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@SiO</a:t>
            </a:r>
            <a:r>
              <a:rPr lang="en-US" altLang="ko-KR" b="1" baseline="-25000" dirty="0">
                <a:solidFill>
                  <a:schemeClr val="tx1"/>
                </a:solidFill>
                <a:highlight>
                  <a:srgbClr val="FFDF7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ko-KR" b="1" dirty="0">
                <a:solidFill>
                  <a:schemeClr val="tx1"/>
                </a:solidFill>
                <a:highlight>
                  <a:srgbClr val="FFDF7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/SnO</a:t>
            </a:r>
            <a:r>
              <a:rPr lang="en-US" altLang="ko-KR" b="1" baseline="-25000" dirty="0">
                <a:solidFill>
                  <a:schemeClr val="tx1"/>
                </a:solidFill>
                <a:highlight>
                  <a:srgbClr val="FFDF7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altLang="ko-KR" b="1" dirty="0">
                <a:solidFill>
                  <a:schemeClr val="tx1"/>
                </a:solidFill>
                <a:highlight>
                  <a:srgbClr val="FFDF7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NR under dark and Light 505nm</a:t>
            </a:r>
            <a:endParaRPr lang="ko-KR" altLang="en-US" b="1" i="1" dirty="0">
              <a:solidFill>
                <a:schemeClr val="tx1"/>
              </a:solidFill>
              <a:highlight>
                <a:srgbClr val="FFDF7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4C40FB-70D2-EB8A-86AF-77AE91E3CB87}"/>
              </a:ext>
            </a:extLst>
          </p:cNvPr>
          <p:cNvSpPr txBox="1"/>
          <p:nvPr/>
        </p:nvSpPr>
        <p:spPr>
          <a:xfrm flipH="1">
            <a:off x="1784729" y="5276167"/>
            <a:ext cx="10569059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500" b="1" dirty="0">
                <a:solidFill>
                  <a:srgbClr val="143D6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CsPbBr</a:t>
            </a:r>
            <a:r>
              <a:rPr lang="en-US" altLang="ko-KR" sz="1500" b="1" baseline="-25000" dirty="0">
                <a:solidFill>
                  <a:srgbClr val="143D6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altLang="ko-KR" sz="1500" b="1" dirty="0">
                <a:solidFill>
                  <a:srgbClr val="143D6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@SiO</a:t>
            </a:r>
            <a:r>
              <a:rPr lang="en-US" altLang="ko-KR" sz="1500" b="1" baseline="-25000" dirty="0">
                <a:solidFill>
                  <a:srgbClr val="143D6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altLang="ko-KR" sz="1500" b="1" dirty="0">
                <a:solidFill>
                  <a:srgbClr val="143D6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/SnO</a:t>
            </a:r>
            <a:r>
              <a:rPr lang="en-US" altLang="ko-KR" sz="1500" b="1" baseline="-25000" dirty="0">
                <a:solidFill>
                  <a:srgbClr val="143D6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altLang="ko-KR" sz="1500" b="1" dirty="0">
                <a:solidFill>
                  <a:srgbClr val="143D6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ko-KR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shows</a:t>
            </a:r>
            <a:r>
              <a:rPr lang="en-US" altLang="ko-KR" sz="1500" b="1" dirty="0">
                <a:solidFill>
                  <a:srgbClr val="143D6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n-type oxide semiconductor gas sensor </a:t>
            </a:r>
            <a:r>
              <a:rPr lang="en-US" altLang="ko-KR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mechanism.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500" b="1" dirty="0">
                <a:solidFill>
                  <a:srgbClr val="143D6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presence of CsPbBr</a:t>
            </a:r>
            <a:r>
              <a:rPr lang="en-US" altLang="ko-KR" sz="1500" b="1" baseline="-25000" dirty="0">
                <a:solidFill>
                  <a:srgbClr val="143D6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altLang="ko-KR" sz="1500" b="1" dirty="0">
                <a:solidFill>
                  <a:srgbClr val="143D6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@SiO</a:t>
            </a:r>
            <a:r>
              <a:rPr lang="en-US" altLang="ko-KR" sz="1500" b="1" baseline="-25000" dirty="0">
                <a:solidFill>
                  <a:srgbClr val="143D6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altLang="ko-KR" sz="1500" b="1" dirty="0">
                <a:solidFill>
                  <a:srgbClr val="143D6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ko-KR" sz="15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doesn’t affect response and recovery time </a:t>
            </a:r>
            <a:r>
              <a:rPr lang="en-US" altLang="ko-KR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under dark.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5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Sensitivity and response/recovery time </a:t>
            </a:r>
            <a:r>
              <a:rPr lang="en-US" altLang="ko-KR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 improved </a:t>
            </a:r>
            <a:r>
              <a:rPr lang="en-US" altLang="ko-KR" sz="1500" b="1" dirty="0">
                <a:solidFill>
                  <a:srgbClr val="143D6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under light 505nm</a:t>
            </a:r>
            <a:r>
              <a:rPr lang="en-US" altLang="ko-KR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A846F67-690C-5C14-5CF2-D6E0DDD6501A}"/>
              </a:ext>
            </a:extLst>
          </p:cNvPr>
          <p:cNvSpPr txBox="1"/>
          <p:nvPr/>
        </p:nvSpPr>
        <p:spPr>
          <a:xfrm>
            <a:off x="2992224" y="2318281"/>
            <a:ext cx="55976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500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2.09</a:t>
            </a:r>
            <a:endParaRPr lang="ko-KR" altLang="en-US" sz="1500" b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E464281-A3CC-8183-7585-E3726DDF074D}"/>
                  </a:ext>
                </a:extLst>
              </p:cNvPr>
              <p:cNvSpPr txBox="1"/>
              <p:nvPr/>
            </p:nvSpPr>
            <p:spPr>
              <a:xfrm>
                <a:off x="2520569" y="2807829"/>
                <a:ext cx="614272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500" b="1" i="1" smtClean="0">
                            <a:solidFill>
                              <a:srgbClr val="51515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ko-KR" altLang="en-US" sz="1500" b="1" i="0" smtClean="0">
                            <a:solidFill>
                              <a:srgbClr val="51515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𝛕</m:t>
                        </m:r>
                      </m:e>
                      <m:sub>
                        <m:r>
                          <a:rPr lang="en-US" altLang="ko-KR" sz="1500" b="1" i="0" smtClean="0">
                            <a:solidFill>
                              <a:srgbClr val="51515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𝐑𝐞𝐬</m:t>
                        </m:r>
                      </m:sub>
                    </m:sSub>
                  </m:oMath>
                </a14:m>
                <a:r>
                  <a:rPr lang="ko-KR" altLang="en-US" sz="1500" b="1" dirty="0">
                    <a:solidFill>
                      <a:srgbClr val="51515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altLang="ko-KR" sz="1500" b="1" dirty="0">
                  <a:solidFill>
                    <a:srgbClr val="51515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altLang="ko-KR" sz="1500" b="1" dirty="0">
                    <a:solidFill>
                      <a:srgbClr val="51515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269s</a:t>
                </a:r>
                <a:endParaRPr lang="ko-KR" altLang="en-US" sz="1500" b="1" dirty="0">
                  <a:solidFill>
                    <a:srgbClr val="51515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E464281-A3CC-8183-7585-E3726DDF07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0569" y="2807829"/>
                <a:ext cx="614272" cy="553998"/>
              </a:xfrm>
              <a:prstGeom prst="rect">
                <a:avLst/>
              </a:prstGeom>
              <a:blipFill>
                <a:blip r:embed="rId9"/>
                <a:stretch>
                  <a:fillRect l="-1980" r="-2970" b="-1222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2C5D8C1-3B99-9D53-F86F-1BF7200B7DB1}"/>
                  </a:ext>
                </a:extLst>
              </p:cNvPr>
              <p:cNvSpPr txBox="1"/>
              <p:nvPr/>
            </p:nvSpPr>
            <p:spPr>
              <a:xfrm>
                <a:off x="4515148" y="3178366"/>
                <a:ext cx="580608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500" b="1" i="1" smtClean="0">
                            <a:solidFill>
                              <a:srgbClr val="51515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ko-KR" altLang="en-US" sz="1500" b="1" i="0" smtClean="0">
                            <a:solidFill>
                              <a:srgbClr val="51515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𝛕</m:t>
                        </m:r>
                      </m:e>
                      <m:sub>
                        <m:r>
                          <a:rPr lang="en-US" altLang="ko-KR" sz="1500" b="1" i="0" smtClean="0">
                            <a:solidFill>
                              <a:srgbClr val="51515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𝐑𝐞𝐬</m:t>
                        </m:r>
                      </m:sub>
                    </m:sSub>
                  </m:oMath>
                </a14:m>
                <a:r>
                  <a:rPr lang="ko-KR" altLang="en-US" sz="1500" b="1" dirty="0">
                    <a:solidFill>
                      <a:srgbClr val="51515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altLang="ko-KR" sz="1500" b="1" dirty="0">
                  <a:solidFill>
                    <a:srgbClr val="51515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altLang="ko-KR" sz="1500" b="1" dirty="0">
                    <a:solidFill>
                      <a:srgbClr val="51515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-s</a:t>
                </a:r>
                <a:endParaRPr lang="ko-KR" altLang="en-US" sz="1500" b="1" dirty="0">
                  <a:solidFill>
                    <a:srgbClr val="51515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2C5D8C1-3B99-9D53-F86F-1BF7200B7D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5148" y="3178366"/>
                <a:ext cx="580608" cy="553998"/>
              </a:xfrm>
              <a:prstGeom prst="rect">
                <a:avLst/>
              </a:prstGeom>
              <a:blipFill>
                <a:blip r:embed="rId10"/>
                <a:stretch>
                  <a:fillRect b="-1208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슬라이드 번호 개체 틀 5">
            <a:extLst>
              <a:ext uri="{FF2B5EF4-FFF2-40B4-BE49-F238E27FC236}">
                <a16:creationId xmlns:a16="http://schemas.microsoft.com/office/drawing/2014/main" id="{10C69F17-A317-F918-C6A3-A8DA3BBCDC9E}"/>
              </a:ext>
            </a:extLst>
          </p:cNvPr>
          <p:cNvSpPr txBox="1">
            <a:spLocks/>
          </p:cNvSpPr>
          <p:nvPr/>
        </p:nvSpPr>
        <p:spPr>
          <a:xfrm>
            <a:off x="9368626" y="644151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3A7477-1C1D-0C41-BF56-62341E8E2C19}" type="slidenum">
              <a:rPr kumimoji="1" lang="ko-Kore-KR" altLang="en-US" smtClean="0"/>
              <a:pPr/>
              <a:t>8</a:t>
            </a:fld>
            <a:r>
              <a:rPr kumimoji="1" lang="en-US" altLang="en-US" dirty="0"/>
              <a:t>/11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C6634F-DFDB-AA03-51AD-C0CB6BDD9091}"/>
              </a:ext>
            </a:extLst>
          </p:cNvPr>
          <p:cNvSpPr txBox="1"/>
          <p:nvPr/>
        </p:nvSpPr>
        <p:spPr>
          <a:xfrm flipV="1">
            <a:off x="667252" y="2082993"/>
            <a:ext cx="461665" cy="1990288"/>
          </a:xfrm>
          <a:prstGeom prst="rect">
            <a:avLst/>
          </a:prstGeom>
          <a:solidFill>
            <a:schemeClr val="bg1"/>
          </a:solidFill>
        </p:spPr>
        <p:txBody>
          <a:bodyPr vert="eaVert" wrap="none" rtlCol="0">
            <a:spAutoFit/>
          </a:bodyPr>
          <a:lstStyle/>
          <a:p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Response (R</a:t>
            </a:r>
            <a:r>
              <a:rPr lang="en-US" altLang="ko-KR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altLang="ko-KR" b="1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altLang="ko-KR" b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ko-KR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4A14E3C5-3462-5941-59E2-CD2165ACD15E}"/>
              </a:ext>
            </a:extLst>
          </p:cNvPr>
          <p:cNvGrpSpPr/>
          <p:nvPr/>
        </p:nvGrpSpPr>
        <p:grpSpPr>
          <a:xfrm>
            <a:off x="5770833" y="1153690"/>
            <a:ext cx="5377814" cy="4116276"/>
            <a:chOff x="5770833" y="1153690"/>
            <a:chExt cx="5377814" cy="4116276"/>
          </a:xfrm>
        </p:grpSpPr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25" name="개체 24">
                  <a:extLst>
                    <a:ext uri="{FF2B5EF4-FFF2-40B4-BE49-F238E27FC236}">
                      <a16:creationId xmlns:a16="http://schemas.microsoft.com/office/drawing/2014/main" id="{AD110E35-0569-0FD5-3A56-7479E9A81ABB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146334194"/>
                    </p:ext>
                  </p:extLst>
                </p:nvPr>
              </p:nvGraphicFramePr>
              <p:xfrm>
                <a:off x="5770833" y="1153690"/>
                <a:ext cx="5377814" cy="4116276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Graph" r:id="rId11" imgW="9802368" imgH="7502652" progId="Origin95.Graph">
                        <p:embed/>
                      </p:oleObj>
                    </mc:Choice>
                    <mc:Fallback>
                      <p:oleObj name="Graph" r:id="rId11" imgW="9802368" imgH="7502652" progId="Origin95.Graph">
                        <p:embed/>
                        <p:pic>
                          <p:nvPicPr>
                            <p:cNvPr id="25" name="개체 24">
                              <a:extLst>
                                <a:ext uri="{FF2B5EF4-FFF2-40B4-BE49-F238E27FC236}">
                                  <a16:creationId xmlns:a16="http://schemas.microsoft.com/office/drawing/2014/main" id="{AD110E35-0569-0FD5-3A56-7479E9A81ABB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12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5770833" y="1153690"/>
                              <a:ext cx="5377814" cy="4116276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25" name="개체 24">
                  <a:extLst>
                    <a:ext uri="{FF2B5EF4-FFF2-40B4-BE49-F238E27FC236}">
                      <a16:creationId xmlns:a16="http://schemas.microsoft.com/office/drawing/2014/main" id="{AD110E35-0569-0FD5-3A56-7479E9A81ABB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146334194"/>
                    </p:ext>
                  </p:extLst>
                </p:nvPr>
              </p:nvGraphicFramePr>
              <p:xfrm>
                <a:off x="5770833" y="1153690"/>
                <a:ext cx="5377814" cy="4116276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Graph" r:id="rId13" imgW="9802368" imgH="7502652" progId="Origin95.Graph">
                        <p:embed/>
                      </p:oleObj>
                    </mc:Choice>
                    <mc:Fallback>
                      <p:oleObj name="Graph" r:id="rId13" imgW="9802368" imgH="7502652" progId="Origin95.Graph">
                        <p:embed/>
                        <p:pic>
                          <p:nvPicPr>
                            <p:cNvPr id="25" name="개체 24">
                              <a:extLst>
                                <a:ext uri="{FF2B5EF4-FFF2-40B4-BE49-F238E27FC236}">
                                  <a16:creationId xmlns:a16="http://schemas.microsoft.com/office/drawing/2014/main" id="{AD110E35-0569-0FD5-3A56-7479E9A81ABB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14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5770833" y="1153690"/>
                              <a:ext cx="5377814" cy="4116276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36851D7B-4AFF-50DB-8821-1F67531EB317}"/>
                    </a:ext>
                  </a:extLst>
                </p:cNvPr>
                <p:cNvSpPr txBox="1"/>
                <p:nvPr/>
              </p:nvSpPr>
              <p:spPr>
                <a:xfrm>
                  <a:off x="7793117" y="2620782"/>
                  <a:ext cx="603627" cy="5539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ko-KR" sz="1500" b="1" i="1" smtClean="0">
                              <a:solidFill>
                                <a:srgbClr val="F1404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ko-KR" altLang="en-US" sz="1500" b="1" i="0" smtClean="0">
                              <a:solidFill>
                                <a:srgbClr val="F1404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𝛕</m:t>
                          </m:r>
                        </m:e>
                        <m:sub>
                          <m:r>
                            <a:rPr lang="en-US" altLang="ko-KR" sz="1500" b="1" i="0" smtClean="0">
                              <a:solidFill>
                                <a:srgbClr val="F1404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𝐑𝐞𝐬</m:t>
                          </m:r>
                        </m:sub>
                      </m:sSub>
                    </m:oMath>
                  </a14:m>
                  <a:r>
                    <a:rPr lang="ko-KR" altLang="en-US" sz="1500" b="1" dirty="0">
                      <a:solidFill>
                        <a:srgbClr val="F1404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endParaRPr lang="en-US" altLang="ko-KR" sz="1500" b="1" dirty="0">
                    <a:solidFill>
                      <a:srgbClr val="F1404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/>
                  <a:r>
                    <a:rPr lang="en-US" altLang="ko-KR" sz="1500" b="1" dirty="0">
                      <a:solidFill>
                        <a:srgbClr val="F1404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116s</a:t>
                  </a:r>
                  <a:endParaRPr lang="ko-KR" altLang="en-US" sz="1500" b="1" dirty="0">
                    <a:solidFill>
                      <a:srgbClr val="F1404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36851D7B-4AFF-50DB-8821-1F67531EB3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93117" y="2620782"/>
                  <a:ext cx="603627" cy="553998"/>
                </a:xfrm>
                <a:prstGeom prst="rect">
                  <a:avLst/>
                </a:prstGeom>
                <a:blipFill>
                  <a:blip r:embed="rId15"/>
                  <a:stretch>
                    <a:fillRect l="-3030" r="-2020" b="-10989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75BC6755-6C30-92A0-6E76-E7948A70031B}"/>
                    </a:ext>
                  </a:extLst>
                </p:cNvPr>
                <p:cNvSpPr txBox="1"/>
                <p:nvPr/>
              </p:nvSpPr>
              <p:spPr>
                <a:xfrm>
                  <a:off x="9061490" y="3429000"/>
                  <a:ext cx="614271" cy="5539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ko-KR" sz="1500" b="1" i="1" smtClean="0">
                              <a:solidFill>
                                <a:srgbClr val="F1404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ko-KR" altLang="en-US" sz="1500" b="1" i="0" smtClean="0">
                              <a:solidFill>
                                <a:srgbClr val="F1404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𝛕</m:t>
                          </m:r>
                        </m:e>
                        <m:sub>
                          <m:r>
                            <a:rPr lang="en-US" altLang="ko-KR" sz="1500" b="1" i="0" smtClean="0">
                              <a:solidFill>
                                <a:srgbClr val="F1404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𝐑𝐞𝐜</m:t>
                          </m:r>
                        </m:sub>
                      </m:sSub>
                    </m:oMath>
                  </a14:m>
                  <a:r>
                    <a:rPr lang="ko-KR" altLang="en-US" sz="1500" b="1" dirty="0">
                      <a:solidFill>
                        <a:srgbClr val="F1404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endParaRPr lang="en-US" altLang="ko-KR" sz="1500" b="1" dirty="0">
                    <a:solidFill>
                      <a:srgbClr val="F1404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/>
                  <a:r>
                    <a:rPr lang="en-US" altLang="ko-KR" sz="1500" b="1" dirty="0">
                      <a:solidFill>
                        <a:srgbClr val="F1404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129s</a:t>
                  </a:r>
                  <a:endParaRPr lang="ko-KR" altLang="en-US" sz="1500" b="1" dirty="0">
                    <a:solidFill>
                      <a:srgbClr val="F1404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75BC6755-6C30-92A0-6E76-E7948A7003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61490" y="3429000"/>
                  <a:ext cx="614271" cy="553998"/>
                </a:xfrm>
                <a:prstGeom prst="rect">
                  <a:avLst/>
                </a:prstGeom>
                <a:blipFill>
                  <a:blip r:embed="rId16"/>
                  <a:stretch>
                    <a:fillRect l="-1980" r="-2970" b="-12222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99364AA-FE88-BAB1-DCC8-9572C9F8C882}"/>
                </a:ext>
              </a:extLst>
            </p:cNvPr>
            <p:cNvSpPr txBox="1"/>
            <p:nvPr/>
          </p:nvSpPr>
          <p:spPr>
            <a:xfrm>
              <a:off x="8244559" y="2082993"/>
              <a:ext cx="667170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500" b="1" dirty="0">
                  <a:solidFill>
                    <a:srgbClr val="F140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19.45</a:t>
              </a:r>
              <a:endParaRPr lang="ko-KR" altLang="en-US" sz="1500" b="1" dirty="0">
                <a:solidFill>
                  <a:srgbClr val="F1404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CD8A281-8952-938A-35DE-05666A08F28B}"/>
                </a:ext>
              </a:extLst>
            </p:cNvPr>
            <p:cNvSpPr txBox="1"/>
            <p:nvPr/>
          </p:nvSpPr>
          <p:spPr>
            <a:xfrm flipV="1">
              <a:off x="6045566" y="2089684"/>
              <a:ext cx="461665" cy="1990288"/>
            </a:xfrm>
            <a:prstGeom prst="rect">
              <a:avLst/>
            </a:prstGeom>
            <a:solidFill>
              <a:schemeClr val="bg1"/>
            </a:solidFill>
          </p:spPr>
          <p:txBody>
            <a:bodyPr vert="eaVert" wrap="none" rtlCol="0">
              <a:spAutoFit/>
            </a:bodyPr>
            <a:lstStyle/>
            <a:p>
              <a:r>
                <a:rPr lang="en-US" altLang="ko-KR" b="1" dirty="0">
                  <a:latin typeface="Arial" panose="020B0604020202020204" pitchFamily="34" charset="0"/>
                  <a:cs typeface="Arial" panose="020B0604020202020204" pitchFamily="34" charset="0"/>
                </a:rPr>
                <a:t>Response (R</a:t>
              </a:r>
              <a:r>
                <a:rPr lang="en-US" altLang="ko-KR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altLang="ko-KR" b="1" dirty="0"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en-US" altLang="ko-KR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en-US" altLang="ko-KR" b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  <a:r>
                <a:rPr lang="en-US" altLang="ko-KR" b="1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ko-KR" alt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3301291-A838-9376-795C-212DE14EEF99}"/>
              </a:ext>
            </a:extLst>
          </p:cNvPr>
          <p:cNvSpPr txBox="1"/>
          <p:nvPr/>
        </p:nvSpPr>
        <p:spPr>
          <a:xfrm rot="5400000" flipV="1">
            <a:off x="3041275" y="4308666"/>
            <a:ext cx="461665" cy="1319272"/>
          </a:xfrm>
          <a:prstGeom prst="rect">
            <a:avLst/>
          </a:prstGeom>
          <a:solidFill>
            <a:schemeClr val="bg1"/>
          </a:solidFill>
        </p:spPr>
        <p:txBody>
          <a:bodyPr vert="eaVert" wrap="none" rtlCol="0">
            <a:spAutoFit/>
          </a:bodyPr>
          <a:lstStyle/>
          <a:p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Time (min.)</a:t>
            </a:r>
            <a:endParaRPr lang="ko-KR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CDBD35-2D20-CCC7-C130-140F926D64A7}"/>
              </a:ext>
            </a:extLst>
          </p:cNvPr>
          <p:cNvSpPr txBox="1"/>
          <p:nvPr/>
        </p:nvSpPr>
        <p:spPr>
          <a:xfrm rot="5400000" flipV="1">
            <a:off x="8249536" y="4338910"/>
            <a:ext cx="461665" cy="1319272"/>
          </a:xfrm>
          <a:prstGeom prst="rect">
            <a:avLst/>
          </a:prstGeom>
          <a:solidFill>
            <a:schemeClr val="bg1"/>
          </a:solidFill>
        </p:spPr>
        <p:txBody>
          <a:bodyPr vert="eaVert" wrap="none" rtlCol="0">
            <a:spAutoFit/>
          </a:bodyPr>
          <a:lstStyle/>
          <a:p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Time (min.)</a:t>
            </a:r>
            <a:endParaRPr lang="ko-KR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490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개체 13">
            <a:extLst>
              <a:ext uri="{FF2B5EF4-FFF2-40B4-BE49-F238E27FC236}">
                <a16:creationId xmlns:a16="http://schemas.microsoft.com/office/drawing/2014/main" id="{4B48DD6C-804E-E30D-A7C6-045C497032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9379555"/>
              </p:ext>
            </p:extLst>
          </p:nvPr>
        </p:nvGraphicFramePr>
        <p:xfrm>
          <a:off x="3928224" y="1483505"/>
          <a:ext cx="4769158" cy="365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9802368" imgH="7502652" progId="Origin95.Graph">
                  <p:embed/>
                </p:oleObj>
              </mc:Choice>
              <mc:Fallback>
                <p:oleObj name="Graph" r:id="rId3" imgW="9802368" imgH="7502652" progId="Origin95.Graph">
                  <p:embed/>
                  <p:pic>
                    <p:nvPicPr>
                      <p:cNvPr id="14" name="개체 13">
                        <a:extLst>
                          <a:ext uri="{FF2B5EF4-FFF2-40B4-BE49-F238E27FC236}">
                            <a16:creationId xmlns:a16="http://schemas.microsoft.com/office/drawing/2014/main" id="{4B48DD6C-804E-E30D-A7C6-045C4970327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28224" y="1483505"/>
                        <a:ext cx="4769158" cy="3650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AC5131E8-FA3D-724D-B208-D6B695D3F475}"/>
              </a:ext>
            </a:extLst>
          </p:cNvPr>
          <p:cNvSpPr txBox="1"/>
          <p:nvPr/>
        </p:nvSpPr>
        <p:spPr>
          <a:xfrm>
            <a:off x="214569" y="476733"/>
            <a:ext cx="3038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Gas sensing properties</a:t>
            </a:r>
            <a:endParaRPr lang="en-US" altLang="ko-K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FD1BACDF-97BB-D70F-16C6-8D60C3F932D0}"/>
              </a:ext>
            </a:extLst>
          </p:cNvPr>
          <p:cNvSpPr/>
          <p:nvPr/>
        </p:nvSpPr>
        <p:spPr>
          <a:xfrm>
            <a:off x="739632" y="1174690"/>
            <a:ext cx="3397527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chemeClr val="tx1"/>
                </a:solidFill>
                <a:highlight>
                  <a:srgbClr val="FFDF7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Selectivity test</a:t>
            </a:r>
            <a:endParaRPr lang="ko-KR" altLang="en-US" b="1" i="1" dirty="0">
              <a:solidFill>
                <a:schemeClr val="tx1"/>
              </a:solidFill>
              <a:highlight>
                <a:srgbClr val="FFDF7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56C81BD3-49A9-A57F-8416-D1A166DCE193}"/>
              </a:ext>
            </a:extLst>
          </p:cNvPr>
          <p:cNvSpPr/>
          <p:nvPr/>
        </p:nvSpPr>
        <p:spPr>
          <a:xfrm>
            <a:off x="8525575" y="1174690"/>
            <a:ext cx="3397527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chemeClr val="tx1"/>
                </a:solidFill>
                <a:highlight>
                  <a:srgbClr val="FFDF7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Long stability test</a:t>
            </a:r>
            <a:endParaRPr lang="ko-KR" altLang="en-US" b="1" i="1" dirty="0">
              <a:solidFill>
                <a:schemeClr val="tx1"/>
              </a:solidFill>
              <a:highlight>
                <a:srgbClr val="FFDF7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3" name="개체 22">
            <a:extLst>
              <a:ext uri="{FF2B5EF4-FFF2-40B4-BE49-F238E27FC236}">
                <a16:creationId xmlns:a16="http://schemas.microsoft.com/office/drawing/2014/main" id="{8863483E-6EA5-1698-8796-374F945756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7287422"/>
              </p:ext>
            </p:extLst>
          </p:nvPr>
        </p:nvGraphicFramePr>
        <p:xfrm>
          <a:off x="7972079" y="1498600"/>
          <a:ext cx="4555246" cy="365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5" imgW="9000720" imgH="7212960" progId="Origin95.Graph">
                  <p:embed/>
                </p:oleObj>
              </mc:Choice>
              <mc:Fallback>
                <p:oleObj name="Graph" r:id="rId5" imgW="9000720" imgH="7212960" progId="Origin95.Graph">
                  <p:embed/>
                  <p:pic>
                    <p:nvPicPr>
                      <p:cNvPr id="23" name="개체 22">
                        <a:extLst>
                          <a:ext uri="{FF2B5EF4-FFF2-40B4-BE49-F238E27FC236}">
                            <a16:creationId xmlns:a16="http://schemas.microsoft.com/office/drawing/2014/main" id="{8863483E-6EA5-1698-8796-374F9457568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972079" y="1498600"/>
                        <a:ext cx="4555246" cy="3650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직사각형 24">
            <a:extLst>
              <a:ext uri="{FF2B5EF4-FFF2-40B4-BE49-F238E27FC236}">
                <a16:creationId xmlns:a16="http://schemas.microsoft.com/office/drawing/2014/main" id="{EBF11DC3-142E-468D-FB90-30E5BE5BDAF2}"/>
              </a:ext>
            </a:extLst>
          </p:cNvPr>
          <p:cNvSpPr/>
          <p:nvPr/>
        </p:nvSpPr>
        <p:spPr>
          <a:xfrm>
            <a:off x="4536453" y="1174690"/>
            <a:ext cx="3397527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chemeClr val="tx1"/>
                </a:solidFill>
                <a:highlight>
                  <a:srgbClr val="FFDF7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Reproducibility test</a:t>
            </a:r>
            <a:endParaRPr lang="ko-KR" altLang="en-US" b="1" i="1" dirty="0">
              <a:solidFill>
                <a:schemeClr val="tx1"/>
              </a:solidFill>
              <a:highlight>
                <a:srgbClr val="FFDF7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2671B0-E803-4307-8497-AE92CD37A0F2}"/>
              </a:ext>
            </a:extLst>
          </p:cNvPr>
          <p:cNvSpPr txBox="1"/>
          <p:nvPr/>
        </p:nvSpPr>
        <p:spPr>
          <a:xfrm flipH="1">
            <a:off x="1028273" y="5324280"/>
            <a:ext cx="10569059" cy="742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When compared to other reference gases, </a:t>
            </a:r>
            <a:r>
              <a:rPr lang="en-US" altLang="ko-KR" sz="1500" b="1" dirty="0">
                <a:solidFill>
                  <a:srgbClr val="143D6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SiO</a:t>
            </a:r>
            <a:r>
              <a:rPr lang="en-US" altLang="ko-KR" sz="1500" b="1" baseline="-25000" dirty="0">
                <a:solidFill>
                  <a:srgbClr val="143D6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altLang="ko-KR" sz="1500" b="1" dirty="0">
                <a:solidFill>
                  <a:srgbClr val="143D6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@CsPbBr</a:t>
            </a:r>
            <a:r>
              <a:rPr lang="en-US" altLang="ko-KR" sz="1500" b="1" baseline="-25000" dirty="0">
                <a:solidFill>
                  <a:srgbClr val="143D6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altLang="ko-KR" sz="1500" b="1" dirty="0">
                <a:solidFill>
                  <a:srgbClr val="143D6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/SnO</a:t>
            </a:r>
            <a:r>
              <a:rPr lang="en-US" altLang="ko-KR" sz="1500" b="1" baseline="-25000" dirty="0">
                <a:solidFill>
                  <a:srgbClr val="143D6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altLang="ko-KR" sz="1500" b="1" dirty="0">
                <a:solidFill>
                  <a:srgbClr val="143D6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ko-KR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shows </a:t>
            </a:r>
            <a:r>
              <a:rPr lang="en-US" altLang="ko-KR" sz="15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excellent NO</a:t>
            </a:r>
            <a:r>
              <a:rPr lang="en-US" altLang="ko-KR" sz="1500" b="1" baseline="-250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altLang="ko-KR" sz="15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Selectivity</a:t>
            </a:r>
            <a:r>
              <a:rPr lang="en-US" altLang="ko-KR" sz="15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 exhibited stable performance over </a:t>
            </a:r>
            <a:r>
              <a:rPr lang="en-US" altLang="ko-KR" sz="15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 cycle and 3 days </a:t>
            </a:r>
            <a:r>
              <a:rPr lang="en-US" altLang="ko-KR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through </a:t>
            </a:r>
            <a:r>
              <a:rPr lang="en-US" altLang="ko-KR" sz="1500" b="1" dirty="0">
                <a:solidFill>
                  <a:srgbClr val="143D6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reproducibility and long stability test.</a:t>
            </a:r>
          </a:p>
        </p:txBody>
      </p:sp>
      <p:graphicFrame>
        <p:nvGraphicFramePr>
          <p:cNvPr id="6" name="개체 5">
            <a:extLst>
              <a:ext uri="{FF2B5EF4-FFF2-40B4-BE49-F238E27FC236}">
                <a16:creationId xmlns:a16="http://schemas.microsoft.com/office/drawing/2014/main" id="{FFB4B1C0-AD81-64A2-AACE-029A8238442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1767973"/>
              </p:ext>
            </p:extLst>
          </p:nvPr>
        </p:nvGraphicFramePr>
        <p:xfrm>
          <a:off x="-244619" y="1618339"/>
          <a:ext cx="4555246" cy="365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7" imgW="9000720" imgH="7212960" progId="Origin95.Graph">
                  <p:embed/>
                </p:oleObj>
              </mc:Choice>
              <mc:Fallback>
                <p:oleObj name="Graph" r:id="rId7" imgW="9000720" imgH="7212960" progId="Origin95.Graph">
                  <p:embed/>
                  <p:pic>
                    <p:nvPicPr>
                      <p:cNvPr id="6" name="개체 5">
                        <a:extLst>
                          <a:ext uri="{FF2B5EF4-FFF2-40B4-BE49-F238E27FC236}">
                            <a16:creationId xmlns:a16="http://schemas.microsoft.com/office/drawing/2014/main" id="{FFB4B1C0-AD81-64A2-AACE-029A823844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-244619" y="1618339"/>
                        <a:ext cx="4555246" cy="3650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슬라이드 번호 개체 틀 5">
            <a:extLst>
              <a:ext uri="{FF2B5EF4-FFF2-40B4-BE49-F238E27FC236}">
                <a16:creationId xmlns:a16="http://schemas.microsoft.com/office/drawing/2014/main" id="{90E88162-8F6D-EA9F-97D5-0E565D2E9789}"/>
              </a:ext>
            </a:extLst>
          </p:cNvPr>
          <p:cNvSpPr txBox="1">
            <a:spLocks/>
          </p:cNvSpPr>
          <p:nvPr/>
        </p:nvSpPr>
        <p:spPr>
          <a:xfrm>
            <a:off x="9368626" y="644151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3A7477-1C1D-0C41-BF56-62341E8E2C19}" type="slidenum">
              <a:rPr kumimoji="1" lang="ko-Kore-KR" altLang="en-US" smtClean="0"/>
              <a:pPr/>
              <a:t>9</a:t>
            </a:fld>
            <a:r>
              <a:rPr kumimoji="1" lang="en-US" altLang="en-US" dirty="0"/>
              <a:t>/11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EEA0EE-1AB5-8475-837D-E759A824D337}"/>
              </a:ext>
            </a:extLst>
          </p:cNvPr>
          <p:cNvSpPr txBox="1"/>
          <p:nvPr/>
        </p:nvSpPr>
        <p:spPr>
          <a:xfrm>
            <a:off x="5791266" y="4160837"/>
            <a:ext cx="6559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Gas in</a:t>
            </a:r>
            <a:endParaRPr lang="ko-KR" alt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549C09-0E15-BB2C-8AAA-261FA2366CEF}"/>
              </a:ext>
            </a:extLst>
          </p:cNvPr>
          <p:cNvSpPr txBox="1"/>
          <p:nvPr/>
        </p:nvSpPr>
        <p:spPr>
          <a:xfrm>
            <a:off x="6486461" y="2411743"/>
            <a:ext cx="7585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Gas out</a:t>
            </a:r>
            <a:endParaRPr lang="ko-KR" alt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직선 화살표 연결선 9">
            <a:extLst>
              <a:ext uri="{FF2B5EF4-FFF2-40B4-BE49-F238E27FC236}">
                <a16:creationId xmlns:a16="http://schemas.microsoft.com/office/drawing/2014/main" id="{B2BD94A5-893B-545D-30DE-5419440561F0}"/>
              </a:ext>
            </a:extLst>
          </p:cNvPr>
          <p:cNvCxnSpPr/>
          <p:nvPr/>
        </p:nvCxnSpPr>
        <p:spPr>
          <a:xfrm>
            <a:off x="6051344" y="4173537"/>
            <a:ext cx="29051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직선 화살표 연결선 10">
            <a:extLst>
              <a:ext uri="{FF2B5EF4-FFF2-40B4-BE49-F238E27FC236}">
                <a16:creationId xmlns:a16="http://schemas.microsoft.com/office/drawing/2014/main" id="{FEB60535-DA1A-CD98-F2AE-B6D27EC63080}"/>
              </a:ext>
            </a:extLst>
          </p:cNvPr>
          <p:cNvCxnSpPr>
            <a:cxnSpLocks/>
          </p:cNvCxnSpPr>
          <p:nvPr/>
        </p:nvCxnSpPr>
        <p:spPr>
          <a:xfrm flipH="1">
            <a:off x="6575219" y="2697163"/>
            <a:ext cx="29051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69D8EE2-2B93-9E65-1822-FEC011D2B151}"/>
              </a:ext>
            </a:extLst>
          </p:cNvPr>
          <p:cNvSpPr txBox="1"/>
          <p:nvPr/>
        </p:nvSpPr>
        <p:spPr>
          <a:xfrm rot="5400000" flipV="1">
            <a:off x="8939711" y="4503698"/>
            <a:ext cx="415498" cy="553998"/>
          </a:xfrm>
          <a:prstGeom prst="rect">
            <a:avLst/>
          </a:prstGeom>
          <a:solidFill>
            <a:schemeClr val="bg1"/>
          </a:solidFill>
        </p:spPr>
        <p:txBody>
          <a:bodyPr vert="eaVert" wrap="none" rtlCol="0">
            <a:spAutoFit/>
          </a:bodyPr>
          <a:lstStyle/>
          <a:p>
            <a:r>
              <a:rPr lang="en-US" altLang="ko-KR" sz="1500" b="1" dirty="0">
                <a:latin typeface="Arial" panose="020B0604020202020204" pitchFamily="34" charset="0"/>
                <a:cs typeface="Arial" panose="020B0604020202020204" pitchFamily="34" charset="0"/>
              </a:rPr>
              <a:t>Day1</a:t>
            </a:r>
            <a:endParaRPr lang="ko-KR" alt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61119F1B-0F2A-61EE-68E4-1007E47535AD}"/>
              </a:ext>
            </a:extLst>
          </p:cNvPr>
          <p:cNvSpPr/>
          <p:nvPr/>
        </p:nvSpPr>
        <p:spPr>
          <a:xfrm>
            <a:off x="9671538" y="4572948"/>
            <a:ext cx="2121877" cy="528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F74FF65-CF43-B9C6-D268-83D9DE49C898}"/>
              </a:ext>
            </a:extLst>
          </p:cNvPr>
          <p:cNvSpPr txBox="1"/>
          <p:nvPr/>
        </p:nvSpPr>
        <p:spPr>
          <a:xfrm rot="5400000" flipV="1">
            <a:off x="10101598" y="4503698"/>
            <a:ext cx="415498" cy="553998"/>
          </a:xfrm>
          <a:prstGeom prst="rect">
            <a:avLst/>
          </a:prstGeom>
          <a:solidFill>
            <a:schemeClr val="bg1"/>
          </a:solidFill>
        </p:spPr>
        <p:txBody>
          <a:bodyPr vert="eaVert" wrap="none" rtlCol="0">
            <a:spAutoFit/>
          </a:bodyPr>
          <a:lstStyle/>
          <a:p>
            <a:r>
              <a:rPr lang="en-US" altLang="ko-KR" sz="1500" b="1" dirty="0">
                <a:latin typeface="Arial" panose="020B0604020202020204" pitchFamily="34" charset="0"/>
                <a:cs typeface="Arial" panose="020B0604020202020204" pitchFamily="34" charset="0"/>
              </a:rPr>
              <a:t>Day2</a:t>
            </a:r>
            <a:endParaRPr lang="ko-KR" alt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81D36EE-D84B-DF26-19A0-87DB8A5F334C}"/>
              </a:ext>
            </a:extLst>
          </p:cNvPr>
          <p:cNvSpPr txBox="1"/>
          <p:nvPr/>
        </p:nvSpPr>
        <p:spPr>
          <a:xfrm rot="5400000" flipV="1">
            <a:off x="11332521" y="4503698"/>
            <a:ext cx="415498" cy="553998"/>
          </a:xfrm>
          <a:prstGeom prst="rect">
            <a:avLst/>
          </a:prstGeom>
          <a:solidFill>
            <a:schemeClr val="bg1"/>
          </a:solidFill>
        </p:spPr>
        <p:txBody>
          <a:bodyPr vert="eaVert" wrap="none" rtlCol="0">
            <a:spAutoFit/>
          </a:bodyPr>
          <a:lstStyle/>
          <a:p>
            <a:r>
              <a:rPr lang="en-US" altLang="ko-KR" sz="1500" b="1" dirty="0">
                <a:latin typeface="Arial" panose="020B0604020202020204" pitchFamily="34" charset="0"/>
                <a:cs typeface="Arial" panose="020B0604020202020204" pitchFamily="34" charset="0"/>
              </a:rPr>
              <a:t>Day3</a:t>
            </a:r>
            <a:endParaRPr lang="ko-KR" alt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도형 11">
            <a:extLst>
              <a:ext uri="{FF2B5EF4-FFF2-40B4-BE49-F238E27FC236}">
                <a16:creationId xmlns:a16="http://schemas.microsoft.com/office/drawing/2014/main" id="{C523C4E5-2CDB-21D7-4574-521265E4D71F}"/>
              </a:ext>
            </a:extLst>
          </p:cNvPr>
          <p:cNvSpPr/>
          <p:nvPr/>
        </p:nvSpPr>
        <p:spPr>
          <a:xfrm rot="12561695" flipV="1">
            <a:off x="1225052" y="2611256"/>
            <a:ext cx="1321842" cy="932291"/>
          </a:xfrm>
          <a:prstGeom prst="swooshArrow">
            <a:avLst>
              <a:gd name="adj1" fmla="val 12818"/>
              <a:gd name="adj2" fmla="val 31370"/>
            </a:avLst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0DE338-BF66-FC88-CDFC-5A496A2C9316}"/>
              </a:ext>
            </a:extLst>
          </p:cNvPr>
          <p:cNvSpPr txBox="1"/>
          <p:nvPr/>
        </p:nvSpPr>
        <p:spPr>
          <a:xfrm>
            <a:off x="2199447" y="2801815"/>
            <a:ext cx="97494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500" b="1" dirty="0">
                <a:latin typeface="Arial" panose="020B0604020202020204" pitchFamily="34" charset="0"/>
                <a:cs typeface="Arial" panose="020B0604020202020204" pitchFamily="34" charset="0"/>
              </a:rPr>
              <a:t>13.8-fold</a:t>
            </a:r>
            <a:endParaRPr lang="ko-KR" alt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E976AE-F0EE-DDAD-2DA9-D90A39E43A9F}"/>
              </a:ext>
            </a:extLst>
          </p:cNvPr>
          <p:cNvSpPr txBox="1"/>
          <p:nvPr/>
        </p:nvSpPr>
        <p:spPr>
          <a:xfrm flipV="1">
            <a:off x="8086379" y="2129836"/>
            <a:ext cx="461665" cy="1990288"/>
          </a:xfrm>
          <a:prstGeom prst="rect">
            <a:avLst/>
          </a:prstGeom>
          <a:solidFill>
            <a:schemeClr val="bg1"/>
          </a:solidFill>
        </p:spPr>
        <p:txBody>
          <a:bodyPr vert="eaVert" wrap="none" rtlCol="0">
            <a:spAutoFit/>
          </a:bodyPr>
          <a:lstStyle/>
          <a:p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Response (R</a:t>
            </a:r>
            <a:r>
              <a:rPr lang="en-US" altLang="ko-KR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altLang="ko-KR" b="1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altLang="ko-KR" b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ko-KR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570110-6BB1-8AB2-6B42-A1643B8DB8F4}"/>
              </a:ext>
            </a:extLst>
          </p:cNvPr>
          <p:cNvSpPr txBox="1"/>
          <p:nvPr/>
        </p:nvSpPr>
        <p:spPr>
          <a:xfrm flipV="1">
            <a:off x="4132295" y="2129836"/>
            <a:ext cx="461665" cy="1990288"/>
          </a:xfrm>
          <a:prstGeom prst="rect">
            <a:avLst/>
          </a:prstGeom>
          <a:solidFill>
            <a:schemeClr val="bg1"/>
          </a:solidFill>
        </p:spPr>
        <p:txBody>
          <a:bodyPr vert="eaVert" wrap="none" rtlCol="0">
            <a:spAutoFit/>
          </a:bodyPr>
          <a:lstStyle/>
          <a:p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Response (R</a:t>
            </a:r>
            <a:r>
              <a:rPr lang="en-US" altLang="ko-KR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altLang="ko-KR" b="1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altLang="ko-KR" b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ko-KR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C863ED3-CC13-8D42-E66A-C6AEC6981DEB}"/>
              </a:ext>
            </a:extLst>
          </p:cNvPr>
          <p:cNvSpPr txBox="1"/>
          <p:nvPr/>
        </p:nvSpPr>
        <p:spPr>
          <a:xfrm flipV="1">
            <a:off x="35939" y="2129836"/>
            <a:ext cx="461665" cy="1990288"/>
          </a:xfrm>
          <a:prstGeom prst="rect">
            <a:avLst/>
          </a:prstGeom>
          <a:solidFill>
            <a:schemeClr val="bg1"/>
          </a:solidFill>
        </p:spPr>
        <p:txBody>
          <a:bodyPr vert="eaVert" wrap="none" rtlCol="0">
            <a:spAutoFit/>
          </a:bodyPr>
          <a:lstStyle/>
          <a:p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Response (R</a:t>
            </a:r>
            <a:r>
              <a:rPr lang="en-US" altLang="ko-KR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altLang="ko-KR" b="1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altLang="ko-KR" b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ko-KR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F53BBB9-645C-23B7-3330-613A797ACDBF}"/>
              </a:ext>
            </a:extLst>
          </p:cNvPr>
          <p:cNvSpPr txBox="1"/>
          <p:nvPr/>
        </p:nvSpPr>
        <p:spPr>
          <a:xfrm rot="5400000" flipV="1">
            <a:off x="6163934" y="4258532"/>
            <a:ext cx="461665" cy="1319272"/>
          </a:xfrm>
          <a:prstGeom prst="rect">
            <a:avLst/>
          </a:prstGeom>
          <a:solidFill>
            <a:schemeClr val="bg1"/>
          </a:solidFill>
        </p:spPr>
        <p:txBody>
          <a:bodyPr vert="eaVert" wrap="none" rtlCol="0">
            <a:spAutoFit/>
          </a:bodyPr>
          <a:lstStyle/>
          <a:p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Time (min.)</a:t>
            </a:r>
            <a:endParaRPr lang="ko-KR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E3374EC-D557-0A0C-6E0C-D2CF1E19513E}"/>
              </a:ext>
            </a:extLst>
          </p:cNvPr>
          <p:cNvSpPr txBox="1"/>
          <p:nvPr/>
        </p:nvSpPr>
        <p:spPr>
          <a:xfrm rot="5400000" flipV="1">
            <a:off x="782502" y="4533191"/>
            <a:ext cx="353943" cy="356829"/>
          </a:xfrm>
          <a:prstGeom prst="rect">
            <a:avLst/>
          </a:prstGeom>
          <a:solidFill>
            <a:schemeClr val="bg1"/>
          </a:solidFill>
        </p:spPr>
        <p:txBody>
          <a:bodyPr vert="eaVert" wrap="none" rtlCol="0">
            <a:spAutoFit/>
          </a:bodyPr>
          <a:lstStyle/>
          <a:p>
            <a:r>
              <a:rPr lang="en-US" altLang="ko-KR" sz="1100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altLang="ko-KR" sz="11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ko-KR" altLang="en-US" sz="11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9DB46AD-89E8-4900-A086-ABEBC8D23A32}"/>
              </a:ext>
            </a:extLst>
          </p:cNvPr>
          <p:cNvSpPr txBox="1"/>
          <p:nvPr/>
        </p:nvSpPr>
        <p:spPr>
          <a:xfrm rot="5400000" flipV="1">
            <a:off x="1351482" y="4536398"/>
            <a:ext cx="353943" cy="350417"/>
          </a:xfrm>
          <a:prstGeom prst="rect">
            <a:avLst/>
          </a:prstGeom>
          <a:solidFill>
            <a:schemeClr val="bg1"/>
          </a:solidFill>
        </p:spPr>
        <p:txBody>
          <a:bodyPr vert="eaVert" wrap="none" rtlCol="0">
            <a:spAutoFit/>
          </a:bodyPr>
          <a:lstStyle/>
          <a:p>
            <a:r>
              <a:rPr lang="en-US" altLang="ko-KR" sz="1100" dirty="0"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altLang="ko-KR" sz="11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ko-KR" altLang="en-US" sz="11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9369B4D-68E8-79E5-4C56-F96500FC1C64}"/>
              </a:ext>
            </a:extLst>
          </p:cNvPr>
          <p:cNvSpPr txBox="1"/>
          <p:nvPr/>
        </p:nvSpPr>
        <p:spPr>
          <a:xfrm rot="5400000" flipV="1">
            <a:off x="1930618" y="4552626"/>
            <a:ext cx="353943" cy="342401"/>
          </a:xfrm>
          <a:prstGeom prst="rect">
            <a:avLst/>
          </a:prstGeom>
          <a:solidFill>
            <a:schemeClr val="bg1"/>
          </a:solidFill>
        </p:spPr>
        <p:txBody>
          <a:bodyPr vert="eaVert" wrap="none" rtlCol="0">
            <a:spAutoFit/>
          </a:bodyPr>
          <a:lstStyle/>
          <a:p>
            <a:r>
              <a:rPr lang="en-US" altLang="ko-KR" sz="11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ko-KR" sz="11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ko-KR" sz="11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ko-KR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3B1C0A5-1348-ACAF-4C27-DCD51FDE35B7}"/>
              </a:ext>
            </a:extLst>
          </p:cNvPr>
          <p:cNvSpPr txBox="1"/>
          <p:nvPr/>
        </p:nvSpPr>
        <p:spPr>
          <a:xfrm rot="5400000" flipV="1">
            <a:off x="2534369" y="4567524"/>
            <a:ext cx="353943" cy="303929"/>
          </a:xfrm>
          <a:prstGeom prst="rect">
            <a:avLst/>
          </a:prstGeom>
          <a:solidFill>
            <a:schemeClr val="bg1"/>
          </a:solidFill>
        </p:spPr>
        <p:txBody>
          <a:bodyPr vert="eaVert" wrap="none" rtlCol="0">
            <a:spAutoFit/>
          </a:bodyPr>
          <a:lstStyle/>
          <a:p>
            <a:r>
              <a:rPr lang="en-US" altLang="ko-KR" sz="1100" dirty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endParaRPr lang="ko-KR" altLang="en-US" sz="11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9108F67-2D6E-D0DA-F78D-4B2DA4FF78A5}"/>
              </a:ext>
            </a:extLst>
          </p:cNvPr>
          <p:cNvSpPr txBox="1"/>
          <p:nvPr/>
        </p:nvSpPr>
        <p:spPr>
          <a:xfrm rot="5400000" flipV="1">
            <a:off x="3093277" y="4598165"/>
            <a:ext cx="353943" cy="247825"/>
          </a:xfrm>
          <a:prstGeom prst="rect">
            <a:avLst/>
          </a:prstGeom>
          <a:solidFill>
            <a:schemeClr val="bg1"/>
          </a:solidFill>
        </p:spPr>
        <p:txBody>
          <a:bodyPr vert="eaVert" wrap="none" rtlCol="0">
            <a:spAutoFit/>
          </a:bodyPr>
          <a:lstStyle/>
          <a:p>
            <a:r>
              <a:rPr lang="en-US" altLang="ko-KR" sz="11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ko-KR" sz="11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ko-KR" altLang="en-US" sz="11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8E1B520-1DF4-876E-710C-268D9B54C5A8}"/>
              </a:ext>
            </a:extLst>
          </p:cNvPr>
          <p:cNvSpPr txBox="1"/>
          <p:nvPr/>
        </p:nvSpPr>
        <p:spPr>
          <a:xfrm rot="5400000" flipV="1">
            <a:off x="3626533" y="4411906"/>
            <a:ext cx="353943" cy="610103"/>
          </a:xfrm>
          <a:prstGeom prst="rect">
            <a:avLst/>
          </a:prstGeom>
          <a:solidFill>
            <a:schemeClr val="bg1"/>
          </a:solidFill>
        </p:spPr>
        <p:txBody>
          <a:bodyPr vert="eaVert" wrap="none" rtlCol="0">
            <a:spAutoFit/>
          </a:bodyPr>
          <a:lstStyle/>
          <a:p>
            <a:r>
              <a:rPr lang="en-US" altLang="ko-KR" sz="1100" dirty="0">
                <a:latin typeface="Arial" panose="020B0604020202020204" pitchFamily="34" charset="0"/>
                <a:cs typeface="Arial" panose="020B0604020202020204" pitchFamily="34" charset="0"/>
              </a:rPr>
              <a:t>Acetone</a:t>
            </a:r>
            <a:endParaRPr lang="ko-KR" altLang="en-US" sz="11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1E2157F4-334E-7ED4-8600-A2573FFCCB7F}"/>
              </a:ext>
            </a:extLst>
          </p:cNvPr>
          <p:cNvGrpSpPr/>
          <p:nvPr/>
        </p:nvGrpSpPr>
        <p:grpSpPr>
          <a:xfrm>
            <a:off x="1957240" y="4734168"/>
            <a:ext cx="1054135" cy="505343"/>
            <a:chOff x="1944569" y="4756783"/>
            <a:chExt cx="1054135" cy="505343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C3D770E-9896-F1BF-672A-0624990FA4A3}"/>
                </a:ext>
              </a:extLst>
            </p:cNvPr>
            <p:cNvSpPr txBox="1"/>
            <p:nvPr/>
          </p:nvSpPr>
          <p:spPr>
            <a:xfrm rot="5400000" flipV="1">
              <a:off x="2240804" y="4504226"/>
              <a:ext cx="461665" cy="1054135"/>
            </a:xfrm>
            <a:prstGeom prst="rect">
              <a:avLst/>
            </a:prstGeom>
            <a:solidFill>
              <a:schemeClr val="bg1"/>
            </a:solidFill>
          </p:spPr>
          <p:txBody>
            <a:bodyPr vert="eaVert" wrap="none" rtlCol="0">
              <a:spAutoFit/>
            </a:bodyPr>
            <a:lstStyle/>
            <a:p>
              <a:r>
                <a:rPr lang="en-US" altLang="ko-KR" b="1" dirty="0">
                  <a:latin typeface="Arial" panose="020B0604020202020204" pitchFamily="34" charset="0"/>
                  <a:cs typeface="Arial" panose="020B0604020202020204" pitchFamily="34" charset="0"/>
                </a:rPr>
                <a:t>Analytes</a:t>
              </a:r>
              <a:endParaRPr lang="ko-KR" alt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직사각형 34">
              <a:extLst>
                <a:ext uri="{FF2B5EF4-FFF2-40B4-BE49-F238E27FC236}">
                  <a16:creationId xmlns:a16="http://schemas.microsoft.com/office/drawing/2014/main" id="{2FB27A4A-6CDD-4C2D-3205-8FD9D8A4BE26}"/>
                </a:ext>
              </a:extLst>
            </p:cNvPr>
            <p:cNvSpPr/>
            <p:nvPr/>
          </p:nvSpPr>
          <p:spPr>
            <a:xfrm>
              <a:off x="2316561" y="4756783"/>
              <a:ext cx="282528" cy="722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9144524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1866</TotalTime>
  <Words>1884</Words>
  <Application>Microsoft Office PowerPoint</Application>
  <PresentationFormat>와이드스크린</PresentationFormat>
  <Paragraphs>345</Paragraphs>
  <Slides>20</Slides>
  <Notes>11</Notes>
  <HiddenSlides>0</HiddenSlides>
  <MMClips>0</MMClips>
  <ScaleCrop>false</ScaleCrop>
  <HeadingPairs>
    <vt:vector size="8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포함된 OLE 서버</vt:lpstr>
      </vt:variant>
      <vt:variant>
        <vt:i4>1</vt:i4>
      </vt:variant>
      <vt:variant>
        <vt:lpstr>슬라이드 제목</vt:lpstr>
      </vt:variant>
      <vt:variant>
        <vt:i4>20</vt:i4>
      </vt:variant>
    </vt:vector>
  </HeadingPairs>
  <TitlesOfParts>
    <vt:vector size="29" baseType="lpstr">
      <vt:lpstr>맑은 고딕</vt:lpstr>
      <vt:lpstr>Arial</vt:lpstr>
      <vt:lpstr>Calibri</vt:lpstr>
      <vt:lpstr>Cambria Math</vt:lpstr>
      <vt:lpstr>Segoe UI</vt:lpstr>
      <vt:lpstr>Times New Roman</vt:lpstr>
      <vt:lpstr>Wingdings</vt:lpstr>
      <vt:lpstr>Office 테마</vt:lpstr>
      <vt:lpstr>Graph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Yeonji Yuk</dc:creator>
  <cp:lastModifiedBy>Yeonji Yuk</cp:lastModifiedBy>
  <cp:revision>5</cp:revision>
  <dcterms:created xsi:type="dcterms:W3CDTF">2024-10-07T04:59:11Z</dcterms:created>
  <dcterms:modified xsi:type="dcterms:W3CDTF">2024-10-12T01:50:12Z</dcterms:modified>
</cp:coreProperties>
</file>