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notesMasterIdLst>
    <p:notesMasterId r:id="rId6"/>
  </p:notesMasterIdLst>
  <p:handoutMasterIdLst>
    <p:handoutMasterId r:id="rId7"/>
  </p:handoutMasterIdLst>
  <p:sldIdLst>
    <p:sldId id="259" r:id="rId5"/>
  </p:sldIdLst>
  <p:sldSz cx="32399288" cy="43200638"/>
  <p:notesSz cx="6864350" cy="99964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7" userDrawn="1">
          <p15:clr>
            <a:srgbClr val="A4A3A4"/>
          </p15:clr>
        </p15:guide>
        <p15:guide id="2" pos="10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h Inhyeok" initials="OI" lastIdx="2" clrIdx="0">
    <p:extLst>
      <p:ext uri="{19B8F6BF-5375-455C-9EA6-DF929625EA0E}">
        <p15:presenceInfo xmlns:p15="http://schemas.microsoft.com/office/powerpoint/2012/main" userId="S::bami1025@gm.gist.ac.kr::b65e085d-1d51-4baf-95fd-2b3ccb41d8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0000FF"/>
    <a:srgbClr val="DB2415"/>
    <a:srgbClr val="1B4F7F"/>
    <a:srgbClr val="7F7F7F"/>
    <a:srgbClr val="3B7D23"/>
    <a:srgbClr val="4343FF"/>
    <a:srgbClr val="D20000"/>
    <a:srgbClr val="FFABAB"/>
    <a:srgbClr val="9DF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 autoAdjust="0"/>
    <p:restoredTop sz="97485" autoAdjust="0"/>
  </p:normalViewPr>
  <p:slideViewPr>
    <p:cSldViewPr>
      <p:cViewPr varScale="1">
        <p:scale>
          <a:sx n="26" d="100"/>
          <a:sy n="26" d="100"/>
        </p:scale>
        <p:origin x="4468" y="72"/>
      </p:cViewPr>
      <p:guideLst>
        <p:guide orient="horz" pos="13607"/>
        <p:guide pos="10205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400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15291BE-0300-B513-DF09-94003EA5CC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0D68F41-29A1-881F-C78C-683FDE094E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38DC-6965-4123-9F5D-A1412715D082}" type="datetimeFigureOut">
              <a:rPr lang="ko-KR" altLang="en-US" smtClean="0"/>
              <a:t>2024-12-16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90DFA58-42F1-C6AC-AF7C-85CD141254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773D462-2728-7B4D-6B66-DD3DDF8069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8F395-A891-4A63-A9C2-A1DE40045A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22532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48" userDrawn="1">
          <p15:clr>
            <a:srgbClr val="F26B43"/>
          </p15:clr>
        </p15:guide>
        <p15:guide id="2" pos="216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4551" cy="499825"/>
          </a:xfrm>
          <a:prstGeom prst="rect">
            <a:avLst/>
          </a:prstGeom>
        </p:spPr>
        <p:txBody>
          <a:bodyPr vert="horz" lIns="92175" tIns="46087" rIns="92175" bIns="46087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8212" y="1"/>
            <a:ext cx="2974551" cy="499825"/>
          </a:xfrm>
          <a:prstGeom prst="rect">
            <a:avLst/>
          </a:prstGeom>
        </p:spPr>
        <p:txBody>
          <a:bodyPr vert="horz" lIns="92175" tIns="46087" rIns="92175" bIns="46087" rtlCol="0"/>
          <a:lstStyle>
            <a:lvl1pPr algn="r">
              <a:defRPr sz="1200"/>
            </a:lvl1pPr>
          </a:lstStyle>
          <a:p>
            <a:fld id="{C1FBF831-CA20-4135-82E7-033C2499C023}" type="datetimeFigureOut">
              <a:rPr lang="ko-KR" altLang="en-US" smtClean="0"/>
              <a:pPr/>
              <a:t>2024-12-16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25650" y="749300"/>
            <a:ext cx="28130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5" tIns="46087" rIns="92175" bIns="46087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436" y="4748334"/>
            <a:ext cx="5491480" cy="4498419"/>
          </a:xfrm>
          <a:prstGeom prst="rect">
            <a:avLst/>
          </a:prstGeom>
        </p:spPr>
        <p:txBody>
          <a:bodyPr vert="horz" lIns="92175" tIns="46087" rIns="92175" bIns="46087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94929"/>
            <a:ext cx="2974551" cy="499825"/>
          </a:xfrm>
          <a:prstGeom prst="rect">
            <a:avLst/>
          </a:prstGeom>
        </p:spPr>
        <p:txBody>
          <a:bodyPr vert="horz" lIns="92175" tIns="46087" rIns="92175" bIns="46087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8212" y="9494929"/>
            <a:ext cx="2974551" cy="499825"/>
          </a:xfrm>
          <a:prstGeom prst="rect">
            <a:avLst/>
          </a:prstGeom>
        </p:spPr>
        <p:txBody>
          <a:bodyPr vert="horz" lIns="92175" tIns="46087" rIns="92175" bIns="46087" rtlCol="0" anchor="b"/>
          <a:lstStyle>
            <a:lvl1pPr algn="r">
              <a:defRPr sz="1200"/>
            </a:lvl1pPr>
          </a:lstStyle>
          <a:p>
            <a:fld id="{97393572-D6B9-41AA-A405-8ABBFE986BC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10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1pPr>
    <a:lvl2pPr marL="461981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2pPr>
    <a:lvl3pPr marL="923960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3pPr>
    <a:lvl4pPr marL="1385939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4pPr>
    <a:lvl5pPr marL="1847919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5pPr>
    <a:lvl6pPr marL="2309897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6pPr>
    <a:lvl7pPr marL="2771878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7pPr>
    <a:lvl8pPr marL="3233857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8pPr>
    <a:lvl9pPr marL="3695838" algn="l" defTabSz="923960" rtl="0" eaLnBrk="1" latinLnBrk="1" hangingPunct="1">
      <a:defRPr sz="12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25650" y="749300"/>
            <a:ext cx="2813050" cy="37496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VSe2</a:t>
            </a:r>
            <a:r>
              <a:rPr lang="ko-KR" altLang="en-US" dirty="0"/>
              <a:t>는 상온에서</a:t>
            </a:r>
            <a:r>
              <a:rPr lang="en-US" altLang="ko-KR" dirty="0"/>
              <a:t> ferromagnetism</a:t>
            </a:r>
            <a:r>
              <a:rPr lang="ko-KR" altLang="en-US" dirty="0"/>
              <a:t> 특성이 발현되는 </a:t>
            </a:r>
            <a:r>
              <a:rPr lang="en-US" altLang="ko-KR" dirty="0"/>
              <a:t>2D </a:t>
            </a:r>
            <a:r>
              <a:rPr lang="ko-KR" altLang="en-US" dirty="0"/>
              <a:t>물질입니다</a:t>
            </a:r>
            <a:r>
              <a:rPr lang="en-US" altLang="ko-KR" dirty="0"/>
              <a:t>. 18</a:t>
            </a:r>
            <a:r>
              <a:rPr lang="ko-KR" altLang="en-US" dirty="0"/>
              <a:t>년도에 </a:t>
            </a:r>
            <a:r>
              <a:rPr lang="en-US" altLang="ko-KR" dirty="0"/>
              <a:t>monolayer 1T phase</a:t>
            </a:r>
            <a:r>
              <a:rPr lang="ko-KR" altLang="en-US" dirty="0"/>
              <a:t> </a:t>
            </a:r>
            <a:r>
              <a:rPr lang="en-US" altLang="ko-KR" dirty="0"/>
              <a:t>flake</a:t>
            </a:r>
            <a:r>
              <a:rPr lang="ko-KR" altLang="en-US" dirty="0"/>
              <a:t>에서의 상온 </a:t>
            </a:r>
            <a:r>
              <a:rPr lang="en-US" altLang="ko-KR" dirty="0"/>
              <a:t>ferromagnetism </a:t>
            </a:r>
            <a:r>
              <a:rPr lang="ko-KR" altLang="en-US" dirty="0"/>
              <a:t>이 보고가 되었으나</a:t>
            </a:r>
            <a:r>
              <a:rPr lang="en-US" altLang="ko-KR" dirty="0"/>
              <a:t>, </a:t>
            </a:r>
            <a:r>
              <a:rPr lang="ko-KR" altLang="en-US" dirty="0"/>
              <a:t>이후로 </a:t>
            </a:r>
            <a:r>
              <a:rPr lang="en-US" altLang="ko-KR" dirty="0"/>
              <a:t>VSe2</a:t>
            </a:r>
            <a:r>
              <a:rPr lang="ko-KR" altLang="en-US" dirty="0"/>
              <a:t>의 상온 강자성의 기원에 대한 논쟁이 지속되고 있습니다</a:t>
            </a:r>
            <a:r>
              <a:rPr lang="en-US" altLang="ko-KR" dirty="0"/>
              <a:t>. </a:t>
            </a:r>
            <a:r>
              <a:rPr lang="ko-KR" altLang="en-US" dirty="0"/>
              <a:t>이에 대한 원인으로는 기판과의 상호작용</a:t>
            </a:r>
            <a:r>
              <a:rPr lang="en-US" altLang="ko-KR" dirty="0"/>
              <a:t>, phase, </a:t>
            </a:r>
            <a:r>
              <a:rPr lang="ko-KR" altLang="en-US" dirty="0"/>
              <a:t>레이어 수</a:t>
            </a:r>
            <a:r>
              <a:rPr lang="en-US" altLang="ko-KR" dirty="0"/>
              <a:t>, </a:t>
            </a:r>
            <a:r>
              <a:rPr lang="ko-KR" altLang="en-US" dirty="0"/>
              <a:t>그리고 가장 대두되는 요소는 </a:t>
            </a:r>
            <a:r>
              <a:rPr lang="ko-KR" altLang="en-US" dirty="0" err="1"/>
              <a:t>칼코겐</a:t>
            </a:r>
            <a:r>
              <a:rPr lang="ko-KR" altLang="en-US" dirty="0"/>
              <a:t> </a:t>
            </a:r>
            <a:r>
              <a:rPr lang="en-US" altLang="ko-KR" dirty="0"/>
              <a:t>vacancy</a:t>
            </a:r>
            <a:r>
              <a:rPr lang="ko-KR" altLang="en-US" dirty="0"/>
              <a:t> 가 있습니다</a:t>
            </a:r>
            <a:r>
              <a:rPr lang="en-US" altLang="ko-KR" dirty="0"/>
              <a:t>. </a:t>
            </a:r>
            <a:r>
              <a:rPr lang="ko-KR" altLang="en-US" dirty="0" err="1"/>
              <a:t>칼코겐</a:t>
            </a:r>
            <a:r>
              <a:rPr lang="ko-KR" altLang="en-US" dirty="0"/>
              <a:t> </a:t>
            </a:r>
            <a:r>
              <a:rPr lang="en-US" altLang="ko-KR" dirty="0"/>
              <a:t>vacancy</a:t>
            </a:r>
            <a:r>
              <a:rPr lang="ko-KR" altLang="en-US" dirty="0"/>
              <a:t> 는 </a:t>
            </a:r>
            <a:r>
              <a:rPr lang="en-US" altLang="ko-KR" dirty="0"/>
              <a:t>2D </a:t>
            </a:r>
            <a:r>
              <a:rPr lang="ko-KR" altLang="en-US" dirty="0" err="1"/>
              <a:t>칼코게나이드의</a:t>
            </a:r>
            <a:r>
              <a:rPr lang="ko-KR" altLang="en-US" dirty="0"/>
              <a:t> 여러 물성에 연관되어 있는 </a:t>
            </a:r>
            <a:r>
              <a:rPr lang="en-US" altLang="ko-KR" dirty="0"/>
              <a:t>factor</a:t>
            </a:r>
            <a:r>
              <a:rPr lang="ko-KR" altLang="en-US" dirty="0"/>
              <a:t> 입니다</a:t>
            </a:r>
            <a:r>
              <a:rPr lang="en-US" altLang="ko-KR" dirty="0"/>
              <a:t>. </a:t>
            </a:r>
            <a:r>
              <a:rPr lang="ko-KR" altLang="en-US" dirty="0"/>
              <a:t>하지만 이를 적절히 제어하는 방법에는 제한 사항이 있습니다</a:t>
            </a:r>
            <a:r>
              <a:rPr lang="en-US" altLang="ko-KR" dirty="0"/>
              <a:t>. </a:t>
            </a:r>
            <a:r>
              <a:rPr lang="ko-KR" altLang="en-US" dirty="0"/>
              <a:t>보통 후처리를 통하여 제어하는 방식이 많고</a:t>
            </a:r>
            <a:r>
              <a:rPr lang="en-US" altLang="ko-KR" dirty="0"/>
              <a:t>, </a:t>
            </a:r>
            <a:r>
              <a:rPr lang="ko-KR" altLang="en-US" dirty="0"/>
              <a:t>특히 </a:t>
            </a:r>
            <a:r>
              <a:rPr lang="en-US" altLang="ko-KR" dirty="0"/>
              <a:t>vacancy </a:t>
            </a:r>
            <a:r>
              <a:rPr lang="ko-KR" altLang="en-US" dirty="0"/>
              <a:t>를 형성시키는 방법이 더 많고</a:t>
            </a:r>
            <a:r>
              <a:rPr lang="en-US" altLang="ko-KR" dirty="0"/>
              <a:t>, vacancy </a:t>
            </a:r>
            <a:r>
              <a:rPr lang="ko-KR" altLang="en-US" dirty="0"/>
              <a:t>를 채우는 방법은 상당히 제한적입니다</a:t>
            </a:r>
            <a:r>
              <a:rPr lang="en-US" altLang="ko-KR" dirty="0"/>
              <a:t>. </a:t>
            </a:r>
            <a:r>
              <a:rPr lang="ko-KR" altLang="en-US" dirty="0"/>
              <a:t>특히 박막 형태로의 성장 환경에서 직접적으로 컨트롤 하는 것은 거의 없습니다</a:t>
            </a:r>
            <a:r>
              <a:rPr lang="en-US" altLang="ko-KR" dirty="0"/>
              <a:t>. </a:t>
            </a:r>
            <a:r>
              <a:rPr lang="ko-KR" altLang="en-US" dirty="0"/>
              <a:t>따라서 이러한 </a:t>
            </a:r>
            <a:r>
              <a:rPr lang="en-US" altLang="ko-KR" dirty="0"/>
              <a:t>VSe2</a:t>
            </a:r>
            <a:r>
              <a:rPr lang="ko-KR" altLang="en-US" dirty="0"/>
              <a:t>의 상온 강자성 거동에 대한 원인을 밝히기 위해서는 성장 환경에서의 </a:t>
            </a:r>
            <a:r>
              <a:rPr lang="en-US" altLang="ko-KR" dirty="0"/>
              <a:t>vacancy </a:t>
            </a:r>
            <a:r>
              <a:rPr lang="ko-KR" altLang="en-US" dirty="0"/>
              <a:t>컨트롤이 가능한 합성 방법이 필요합니다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저희는 이러한 점을 토대로</a:t>
            </a:r>
            <a:r>
              <a:rPr lang="en-US" altLang="ko-KR" dirty="0"/>
              <a:t>, </a:t>
            </a:r>
            <a:r>
              <a:rPr lang="ko-KR" altLang="en-US" dirty="0"/>
              <a:t>새로운 방식의 </a:t>
            </a:r>
            <a:r>
              <a:rPr lang="en-US" altLang="ko-KR" dirty="0"/>
              <a:t>2D TMD </a:t>
            </a:r>
            <a:r>
              <a:rPr lang="ko-KR" altLang="en-US" dirty="0"/>
              <a:t>박막 합성법을 개발하였습니다</a:t>
            </a:r>
            <a:r>
              <a:rPr lang="en-US" altLang="ko-KR" dirty="0"/>
              <a:t>.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열 </a:t>
            </a:r>
            <a:r>
              <a:rPr lang="ko-KR" altLang="ko-KR" sz="1800" kern="100" dirty="0" err="1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증발법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(thermal evaporation)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과 펄스레이저 </a:t>
            </a:r>
            <a:r>
              <a:rPr lang="ko-KR" altLang="ko-KR" sz="1800" kern="100" dirty="0" err="1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증착법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(pulsed laser deposition)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을 결합하여 독창적인 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2D TMD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박막 합성을 위한 프로토타입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증착 시스템을 성공적으로 구축</a:t>
            </a:r>
            <a:r>
              <a:rPr lang="ko-KR" altLang="en-US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하였습니다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.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전이금속과 </a:t>
            </a:r>
            <a:r>
              <a:rPr lang="ko-KR" altLang="ko-KR" sz="1800" kern="100" dirty="0" err="1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칼코겐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원소의 큰 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vapor pressure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차이에 착안하여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, 2D TMD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박막의 합성 온도 및 각 원소의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flux</a:t>
            </a:r>
            <a:r>
              <a:rPr lang="ko-KR" altLang="en-US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를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적절히 설정하면 박막 성장 속도는 금속 원소의 공급에만 의존하게 되며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,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이는 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adsorption-controlled growth reaction mechanism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을 따르게 </a:t>
            </a:r>
            <a:r>
              <a:rPr lang="ko-KR" altLang="en-US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됩니다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.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높은 기판 온도로 인해 </a:t>
            </a:r>
            <a:r>
              <a:rPr lang="ko-KR" altLang="ko-KR" sz="1800" kern="100" dirty="0" err="1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칼코겐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원소는 많은 양이 공급되어도 흡착되지 않고 상대적으로 높은 녹는점을 갖는 금속 원소만 기판에 흡착되며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,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기체 상태로 존재하는 </a:t>
            </a:r>
            <a:r>
              <a:rPr lang="ko-KR" altLang="ko-KR" sz="1800" kern="100" dirty="0" err="1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칼코겐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원소의 상대적인 양에 따라 기판 표면에서 금속 원소와의 특정 화학 반응이 유도되며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,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이를 통해 원하는 조성이 정밀하게 제어된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2D TMD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박막 합성이 가능</a:t>
            </a:r>
            <a:r>
              <a:rPr lang="ko-KR" altLang="en-US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합니다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.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기존의 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CVD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는 박막 성장 시에 복잡한 화학반응이 수반되고 성장 환경에서의 직접적인 조성 제어가 어려운 데에 비해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,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제안</a:t>
            </a:r>
            <a:r>
              <a:rPr lang="ko-KR" altLang="en-US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된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새로운 합성법은 순수한 금속과 </a:t>
            </a:r>
            <a:r>
              <a:rPr lang="ko-KR" altLang="ko-KR" sz="1800" kern="100" dirty="0" err="1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칼코겐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 원소를 전구체로 사용하여 보다 직관적인 열역학적 해석에 의한 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vacancy </a:t>
            </a:r>
            <a:r>
              <a:rPr lang="ko-KR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제어가 가능</a:t>
            </a:r>
            <a:r>
              <a:rPr lang="ko-KR" altLang="en-US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합니다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  <a:cs typeface="바탕체" panose="02030609000101010101" pitchFamily="17" charset="-127"/>
              </a:rPr>
              <a:t>. </a:t>
            </a:r>
          </a:p>
          <a:p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이 합성방법을 이용하여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1T phase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의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VSe2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박막을 합성하였고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post annealing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을 통해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1T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에서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2H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로의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phase transition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을 유도하였습니다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.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이에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기존에 보고된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monolayer 1T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VSe2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에서가 아닌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few layer 2H VSe2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 박막에서 상온 강자성 특성을 확인하였습니다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. C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컷 사파이어 기판위에서 합성된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2H-VSe2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박막은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300K~400K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에서 강자성을 유지하였고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이에 대한 추가적인 분석을 계획 중입니다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.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합성된 박막의 결정성 및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phase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는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XRD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와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Raman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을 통해 확인하였습니다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.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XRD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를 통해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C-axis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로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oriented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된 것을 확인하였고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in-plane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방면으로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3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개의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domain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으로 존재함을 확인하였습니다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.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이러한 결과를 기반으로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Si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기판 위에 직접 합성을 하였을 때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상온 강자성 특성을 확인하였으며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추가로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Se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과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V </a:t>
            </a:r>
            <a:r>
              <a:rPr lang="ko-KR" altLang="en-US" sz="1800" kern="100" dirty="0" err="1">
                <a:effectLst/>
                <a:ea typeface="돋움" panose="020B0600000101010101" pitchFamily="50" charset="-127"/>
              </a:rPr>
              <a:t>플럭스의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 비율에 따라 결정성이 달라지지 않고 유지되지만 강자성은 특정 비율에서만 발현된다는 점을 확인하였습니다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.</a:t>
            </a:r>
          </a:p>
          <a:p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이후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XPS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등의 조성 분석을 통해 강자성과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chalcogen vacancy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 와의 상관관계에 대한 분석을 진행할 예정이며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, growth rate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및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Se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과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V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의 </a:t>
            </a:r>
            <a:r>
              <a:rPr lang="ko-KR" altLang="en-US" sz="1800" kern="100" dirty="0" err="1">
                <a:effectLst/>
                <a:ea typeface="돋움" panose="020B0600000101010101" pitchFamily="50" charset="-127"/>
              </a:rPr>
              <a:t>플럭스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 비율 등의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growth parameter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를 적절히 조절하여 </a:t>
            </a:r>
            <a:r>
              <a:rPr lang="en-US" altLang="ko-KR" sz="1800" kern="100" dirty="0">
                <a:effectLst/>
                <a:ea typeface="돋움" panose="020B0600000101010101" pitchFamily="50" charset="-127"/>
              </a:rPr>
              <a:t>phase, </a:t>
            </a:r>
            <a:r>
              <a:rPr lang="ko-KR" altLang="en-US" sz="1800" kern="100" dirty="0">
                <a:effectLst/>
                <a:ea typeface="돋움" panose="020B0600000101010101" pitchFamily="50" charset="-127"/>
              </a:rPr>
              <a:t>레이어 수에 따른 영향도 추가적으로 확인할 계획입니다</a:t>
            </a:r>
            <a:r>
              <a:rPr lang="en-US" altLang="ko-KR" sz="1800" kern="100">
                <a:effectLst/>
                <a:ea typeface="돋움" panose="020B0600000101010101" pitchFamily="50" charset="-127"/>
              </a:rPr>
              <a:t>.</a:t>
            </a:r>
            <a:endParaRPr lang="en-US" altLang="ko-KR" sz="1800" kern="100" dirty="0">
              <a:effectLst/>
              <a:ea typeface="돋움" panose="020B060000010101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3572-D6B9-41AA-A405-8ABBFE986BC3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39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5476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3606">
          <p15:clr>
            <a:srgbClr val="FBAE40"/>
          </p15:clr>
        </p15:guide>
        <p15:guide id="2" pos="1020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93E5D9-DCB9-CCF6-130B-91883F45EB2B}"/>
              </a:ext>
            </a:extLst>
          </p:cNvPr>
          <p:cNvSpPr txBox="1"/>
          <p:nvPr userDrawn="1"/>
        </p:nvSpPr>
        <p:spPr>
          <a:xfrm>
            <a:off x="1653232" y="2733391"/>
            <a:ext cx="290912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66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Growth of Epitaxial Thin Films on Self-Assembled Nanocrystal Arrays via Pulsed Laser</a:t>
            </a:r>
            <a:r>
              <a:rPr lang="en-US" altLang="ko-KR" sz="6600" b="1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 Deposition</a:t>
            </a:r>
            <a:r>
              <a:rPr lang="en-US" altLang="ko-KR" sz="66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 and Their Characterization</a:t>
            </a:r>
            <a:endParaRPr lang="ko-KR" altLang="ko-KR" sz="6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바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0C470-F401-B822-4255-4BC06FF56F35}"/>
              </a:ext>
            </a:extLst>
          </p:cNvPr>
          <p:cNvSpPr txBox="1"/>
          <p:nvPr userDrawn="1"/>
        </p:nvSpPr>
        <p:spPr>
          <a:xfrm>
            <a:off x="8760754" y="5330777"/>
            <a:ext cx="14876188" cy="2144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4000" b="1" u="sng" kern="1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Jun </a:t>
            </a:r>
            <a:r>
              <a:rPr lang="en-US" altLang="ko-KR" sz="4000" b="1" u="sng" kern="1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Beom</a:t>
            </a:r>
            <a:r>
              <a:rPr lang="en-US" altLang="ko-KR" sz="4000" b="1" u="sng" kern="1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 Hwang</a:t>
            </a:r>
            <a:r>
              <a:rPr lang="en-US" altLang="ko-KR" sz="4000" b="1" u="sng" kern="100" baseline="30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1</a:t>
            </a:r>
            <a:r>
              <a:rPr lang="en-US" altLang="ko-KR" sz="4000" b="1" u="sng" kern="1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, Inhyeok </a:t>
            </a:r>
            <a:r>
              <a:rPr lang="en-US" altLang="ko-KR" sz="4000" b="1" u="sng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Oh</a:t>
            </a:r>
            <a:r>
              <a:rPr lang="en-US" altLang="ko-KR" sz="4000" b="1" u="sng" kern="1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1</a:t>
            </a:r>
            <a:r>
              <a:rPr lang="en-US" altLang="ko-KR" sz="40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  <a:r>
              <a:rPr lang="en-US" altLang="ko-KR" sz="4000" b="1" kern="1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and </a:t>
            </a:r>
            <a:r>
              <a:rPr lang="en-US" altLang="ko-KR" sz="40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Sanghan Lee</a:t>
            </a:r>
            <a:r>
              <a:rPr lang="en-US" altLang="ko-KR" sz="4000" b="1" kern="1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1*</a:t>
            </a:r>
          </a:p>
          <a:p>
            <a:pPr algn="ctr">
              <a:lnSpc>
                <a:spcPct val="100000"/>
              </a:lnSpc>
            </a:pPr>
            <a:r>
              <a:rPr lang="en-US" altLang="ko-KR" sz="2000" b="1" kern="1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>25</a:t>
            </a:r>
            <a:r>
              <a:rPr lang="en-US" altLang="ko-KR" sz="4000" b="1" kern="1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000" b="1" kern="1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바탕" panose="02030600000101010101" pitchFamily="18" charset="-127"/>
                <a:cs typeface="Arial" panose="020B0604020202020204" pitchFamily="34" charset="0"/>
              </a:rPr>
            </a:br>
            <a:r>
              <a:rPr lang="en-US" altLang="ko-KR" sz="4000" b="1" i="1" kern="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jmhvci"/>
                <a:cs typeface="Arial" panose="020B0604020202020204" pitchFamily="34" charset="0"/>
              </a:rPr>
              <a:t>1</a:t>
            </a:r>
            <a:r>
              <a:rPr lang="en-US" altLang="ko-KR" sz="4000" b="1" i="1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jmhvci"/>
                <a:cs typeface="Arial" panose="020B0604020202020204" pitchFamily="34" charset="0"/>
              </a:rPr>
              <a:t>Gwangju Institute of Science and Technology (GIST), </a:t>
            </a:r>
            <a:r>
              <a:rPr lang="en-US" altLang="ko-KR" sz="4000" b="1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jmhvci"/>
                <a:cs typeface="Arial" panose="020B0604020202020204" pitchFamily="34" charset="0"/>
              </a:rPr>
              <a:t>Korea</a:t>
            </a:r>
            <a:endParaRPr lang="ko-KR" altLang="ko-KR" sz="36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ko-KR" sz="4000" b="1" i="1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jmhvci"/>
                <a:cs typeface="Arial" panose="020B0604020202020204" pitchFamily="34" charset="0"/>
              </a:rPr>
              <a:t>*E-mail: </a:t>
            </a:r>
            <a:r>
              <a:rPr lang="en-US" altLang="ko-KR" sz="4000" b="1" i="1" kern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jmhvci"/>
                <a:cs typeface="Arial" panose="020B0604020202020204" pitchFamily="34" charset="0"/>
              </a:rPr>
              <a:t>sanghan@gist.ac.kr</a:t>
            </a:r>
            <a:endParaRPr lang="ko-KR" altLang="ko-KR" sz="36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40A0C-758C-8C7F-977B-E7F88DE90F14}"/>
              </a:ext>
            </a:extLst>
          </p:cNvPr>
          <p:cNvSpPr txBox="1"/>
          <p:nvPr userDrawn="1"/>
        </p:nvSpPr>
        <p:spPr>
          <a:xfrm>
            <a:off x="501900" y="279660"/>
            <a:ext cx="1602233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tabLst>
                <a:tab pos="2865755" algn="ctr"/>
                <a:tab pos="5731510" algn="r"/>
              </a:tabLst>
            </a:pPr>
            <a:r>
              <a:rPr lang="en-US" altLang="ko-KR" sz="4400" b="1" kern="10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Quantum Conversion Research (QCR) </a:t>
            </a:r>
            <a:r>
              <a:rPr lang="en-US" altLang="ko-KR" sz="4400" b="1" kern="100" dirty="0">
                <a:solidFill>
                  <a:srgbClr val="DB2415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Kick-off Symposium</a:t>
            </a:r>
            <a:endParaRPr lang="ko-KR" altLang="ko-KR" sz="4400" b="1" kern="100" dirty="0">
              <a:solidFill>
                <a:srgbClr val="DB2415"/>
              </a:solidFill>
              <a:effectLst/>
              <a:latin typeface="Century" panose="020406040505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2E7CCC8-B705-987D-C764-459AF5EB5D83}"/>
              </a:ext>
            </a:extLst>
          </p:cNvPr>
          <p:cNvGrpSpPr/>
          <p:nvPr userDrawn="1"/>
        </p:nvGrpSpPr>
        <p:grpSpPr>
          <a:xfrm>
            <a:off x="24573363" y="386314"/>
            <a:ext cx="7451558" cy="1873350"/>
            <a:chOff x="15695588" y="19584095"/>
            <a:chExt cx="14607609" cy="3672408"/>
          </a:xfrm>
        </p:grpSpPr>
        <p:pic>
          <p:nvPicPr>
            <p:cNvPr id="6" name="그림 5" descr="텍스트, 스크린샷, 폰트, 번호이(가) 표시된 사진&#10;&#10;자동 생성된 설명">
              <a:extLst>
                <a:ext uri="{FF2B5EF4-FFF2-40B4-BE49-F238E27FC236}">
                  <a16:creationId xmlns:a16="http://schemas.microsoft.com/office/drawing/2014/main" id="{10C7A537-1037-7008-D086-54DA689B9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06" t="37300" r="20817" b="27072"/>
            <a:stretch/>
          </p:blipFill>
          <p:spPr>
            <a:xfrm>
              <a:off x="15695588" y="19584095"/>
              <a:ext cx="4968552" cy="3672408"/>
            </a:xfrm>
            <a:prstGeom prst="rect">
              <a:avLst/>
            </a:prstGeom>
          </p:spPr>
        </p:pic>
        <p:pic>
          <p:nvPicPr>
            <p:cNvPr id="9" name="그림 8" descr="로고, 폰트, 그래픽, 상징이(가) 표시된 사진&#10;&#10;자동 생성된 설명">
              <a:extLst>
                <a:ext uri="{FF2B5EF4-FFF2-40B4-BE49-F238E27FC236}">
                  <a16:creationId xmlns:a16="http://schemas.microsoft.com/office/drawing/2014/main" id="{EBC5B0F7-4C58-C07B-2177-E3831A716F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8236" y="20186035"/>
              <a:ext cx="8774961" cy="2684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4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txStyles>
    <p:titleStyle>
      <a:lvl1pPr algn="l" defTabSz="2429927" rtl="0" eaLnBrk="1" latinLnBrk="1" hangingPunct="1">
        <a:lnSpc>
          <a:spcPct val="90000"/>
        </a:lnSpc>
        <a:spcBef>
          <a:spcPct val="0"/>
        </a:spcBef>
        <a:buNone/>
        <a:defRPr sz="11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7482" indent="-607482" algn="l" defTabSz="2429927" rtl="0" eaLnBrk="1" latinLnBrk="1" hangingPunct="1">
        <a:lnSpc>
          <a:spcPct val="90000"/>
        </a:lnSpc>
        <a:spcBef>
          <a:spcPts val="265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1pPr>
      <a:lvl2pPr marL="1822445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037408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5315" kern="1200">
          <a:solidFill>
            <a:schemeClr val="tx1"/>
          </a:solidFill>
          <a:latin typeface="+mn-lt"/>
          <a:ea typeface="+mn-ea"/>
          <a:cs typeface="+mn-cs"/>
        </a:defRPr>
      </a:lvl3pPr>
      <a:lvl4pPr marL="4252371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4pPr>
      <a:lvl5pPr marL="5467335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5pPr>
      <a:lvl6pPr marL="6682298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6pPr>
      <a:lvl7pPr marL="7897261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7pPr>
      <a:lvl8pPr marL="9112225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8pPr>
      <a:lvl9pPr marL="10327188" indent="-607482" algn="l" defTabSz="2429927" rtl="0" eaLnBrk="1" latinLnBrk="1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47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1pPr>
      <a:lvl2pPr marL="1214963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2pPr>
      <a:lvl3pPr marL="2429927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3pPr>
      <a:lvl4pPr marL="3644890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4pPr>
      <a:lvl5pPr marL="4859853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5pPr>
      <a:lvl6pPr marL="6074816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6pPr>
      <a:lvl7pPr marL="7289780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7pPr>
      <a:lvl8pPr marL="8504743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8pPr>
      <a:lvl9pPr marL="9719706" algn="l" defTabSz="2429927" rtl="0" eaLnBrk="1" latinLnBrk="1" hangingPunct="1">
        <a:defRPr sz="47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561">
          <p15:clr>
            <a:srgbClr val="F26B43"/>
          </p15:clr>
        </p15:guide>
        <p15:guide id="4" pos="102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2.emf"/><Relationship Id="rId25" Type="http://schemas.openxmlformats.org/officeDocument/2006/relationships/image" Target="../media/image19.png"/><Relationship Id="rId33" Type="http://schemas.openxmlformats.org/officeDocument/2006/relationships/image" Target="../media/image3.wmf"/><Relationship Id="rId2" Type="http://schemas.openxmlformats.org/officeDocument/2006/relationships/slideLayout" Target="../slideLayouts/slideLayout1.xml"/><Relationship Id="rId16" Type="http://schemas.microsoft.com/office/2007/relationships/hdphoto" Target="../media/hdphoto1.wdp"/><Relationship Id="rId20" Type="http://schemas.openxmlformats.org/officeDocument/2006/relationships/image" Target="../media/image14.emf"/><Relationship Id="rId29" Type="http://schemas.openxmlformats.org/officeDocument/2006/relationships/image" Target="../media/image23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microsoft.com/office/2007/relationships/hdphoto" Target="../media/hdphoto2.wdp"/><Relationship Id="rId31" Type="http://schemas.openxmlformats.org/officeDocument/2006/relationships/image" Target="../media/image25.tiff"/><Relationship Id="rId4" Type="http://schemas.openxmlformats.org/officeDocument/2006/relationships/image" Target="../media/image4.tiff"/><Relationship Id="rId9" Type="http://schemas.openxmlformats.org/officeDocument/2006/relationships/image" Target="../media/image7.png"/><Relationship Id="rId14" Type="http://schemas.openxmlformats.org/officeDocument/2006/relationships/image" Target="../media/image10.jpe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tiff"/><Relationship Id="rId8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그림 4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2" b="6342"/>
          <a:stretch/>
        </p:blipFill>
        <p:spPr>
          <a:xfrm>
            <a:off x="16823943" y="27251040"/>
            <a:ext cx="3768189" cy="2683854"/>
          </a:xfrm>
          <a:prstGeom prst="rect">
            <a:avLst/>
          </a:prstGeom>
        </p:spPr>
      </p:pic>
      <p:grpSp>
        <p:nvGrpSpPr>
          <p:cNvPr id="57" name="그룹 56">
            <a:extLst>
              <a:ext uri="{FF2B5EF4-FFF2-40B4-BE49-F238E27FC236}">
                <a16:creationId xmlns:a16="http://schemas.microsoft.com/office/drawing/2014/main" id="{03748C68-4387-1471-6DF5-2D236575E953}"/>
              </a:ext>
            </a:extLst>
          </p:cNvPr>
          <p:cNvGrpSpPr/>
          <p:nvPr/>
        </p:nvGrpSpPr>
        <p:grpSpPr>
          <a:xfrm>
            <a:off x="16343660" y="39734251"/>
            <a:ext cx="15913768" cy="3180436"/>
            <a:chOff x="16343660" y="39734251"/>
            <a:chExt cx="15913768" cy="3180436"/>
          </a:xfrm>
        </p:grpSpPr>
        <p:sp>
          <p:nvSpPr>
            <p:cNvPr id="157" name="사각형: 둥근 모서리 156">
              <a:extLst>
                <a:ext uri="{FF2B5EF4-FFF2-40B4-BE49-F238E27FC236}">
                  <a16:creationId xmlns:a16="http://schemas.microsoft.com/office/drawing/2014/main" id="{4FDD7A5C-BCC7-57AD-DC31-DDCDB9E5A33B}"/>
                </a:ext>
              </a:extLst>
            </p:cNvPr>
            <p:cNvSpPr/>
            <p:nvPr/>
          </p:nvSpPr>
          <p:spPr>
            <a:xfrm>
              <a:off x="16343660" y="39775365"/>
              <a:ext cx="15913768" cy="31393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68D4C251-6ACD-3D6F-0B33-2F1D3F0F78DF}"/>
                </a:ext>
              </a:extLst>
            </p:cNvPr>
            <p:cNvGrpSpPr/>
            <p:nvPr/>
          </p:nvGrpSpPr>
          <p:grpSpPr>
            <a:xfrm>
              <a:off x="21515216" y="39734251"/>
              <a:ext cx="8032968" cy="3103414"/>
              <a:chOff x="21009101" y="39806143"/>
              <a:chExt cx="8032968" cy="3103414"/>
            </a:xfrm>
          </p:grpSpPr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7B07CDA8-D37F-BD24-3F7A-4E9AB0CCFB85}"/>
                  </a:ext>
                </a:extLst>
              </p:cNvPr>
              <p:cNvSpPr txBox="1"/>
              <p:nvPr userDrawn="1"/>
            </p:nvSpPr>
            <p:spPr>
              <a:xfrm>
                <a:off x="21009101" y="39806143"/>
                <a:ext cx="8032968" cy="310341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Jun </a:t>
                </a:r>
                <a:r>
                  <a:rPr lang="en-US" altLang="ko-KR" sz="36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Beom</a:t>
                </a:r>
                <a:r>
                  <a:rPr lang="en-US" altLang="ko-KR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Hwang </a:t>
                </a:r>
                <a:r>
                  <a:rPr lang="en-US" altLang="ko-KR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(Ph.D. Candidate)</a:t>
                </a:r>
                <a:endParaRPr lang="en-US" altLang="ko-KR" sz="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ts val="3400"/>
                  </a:lnSpc>
                </a:pPr>
                <a:r>
                  <a:rPr lang="en-US" altLang="ko-KR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altLang="ko-KR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pluto134340@gm.gist.ac.kr</a:t>
                </a:r>
                <a:endParaRPr lang="en-US" altLang="ko-KR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ts val="3400"/>
                  </a:lnSpc>
                </a:pPr>
                <a:r>
                  <a:rPr lang="en-US" altLang="ko-KR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+</a:t>
                </a:r>
                <a:r>
                  <a:rPr lang="en-US" altLang="ko-KR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82-10-6354-4556</a:t>
                </a:r>
                <a:endParaRPr lang="en-US" altLang="ko-KR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lnSpc>
                    <a:spcPts val="3400"/>
                  </a:lnSpc>
                </a:pPr>
                <a:r>
                  <a:rPr lang="en-US" altLang="ko-KR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+82-62-715-2723</a:t>
                </a:r>
              </a:p>
              <a:p>
                <a:pPr algn="l">
                  <a:lnSpc>
                    <a:spcPts val="3400"/>
                  </a:lnSpc>
                </a:pPr>
                <a:r>
                  <a:rPr lang="en-US" altLang="ko-KR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https://mse.gist.ac.kr/sanghan/index.do</a:t>
                </a:r>
                <a:br>
                  <a:rPr lang="en-US" altLang="ko-KR" sz="2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ko-KR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altLang="ko-KR" sz="2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@</a:t>
                </a:r>
                <a:r>
                  <a:rPr lang="en-US" altLang="ko-KR" sz="2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ghkdwnsqja</a:t>
                </a:r>
                <a:endParaRPr lang="en-US" altLang="ko-KR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62" name="그래픽 161" descr="수신기 단색으로 채워진">
                <a:extLst>
                  <a:ext uri="{FF2B5EF4-FFF2-40B4-BE49-F238E27FC236}">
                    <a16:creationId xmlns:a16="http://schemas.microsoft.com/office/drawing/2014/main" id="{B9738AB2-D433-20B4-AAC8-B220740C53F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091473" y="41624592"/>
                <a:ext cx="354001" cy="354001"/>
              </a:xfrm>
              <a:prstGeom prst="rect">
                <a:avLst/>
              </a:prstGeom>
            </p:spPr>
          </p:pic>
          <p:pic>
            <p:nvPicPr>
              <p:cNvPr id="163" name="그래픽 162" descr="스마트폰 단색으로 채워진">
                <a:extLst>
                  <a:ext uri="{FF2B5EF4-FFF2-40B4-BE49-F238E27FC236}">
                    <a16:creationId xmlns:a16="http://schemas.microsoft.com/office/drawing/2014/main" id="{4EAAA295-10C0-DD32-3883-EA8698058C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91473" y="41171980"/>
                <a:ext cx="354001" cy="354001"/>
              </a:xfrm>
              <a:prstGeom prst="rect">
                <a:avLst/>
              </a:prstGeom>
            </p:spPr>
          </p:pic>
          <p:pic>
            <p:nvPicPr>
              <p:cNvPr id="164" name="그래픽 163" descr="봉투 단색으로 채워진">
                <a:extLst>
                  <a:ext uri="{FF2B5EF4-FFF2-40B4-BE49-F238E27FC236}">
                    <a16:creationId xmlns:a16="http://schemas.microsoft.com/office/drawing/2014/main" id="{D5C7CE3B-BD8C-07C4-920F-7BF6547D36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091473" y="40719368"/>
                <a:ext cx="354001" cy="354001"/>
              </a:xfrm>
              <a:prstGeom prst="rect">
                <a:avLst/>
              </a:prstGeom>
            </p:spPr>
          </p:pic>
          <p:sp>
            <p:nvSpPr>
              <p:cNvPr id="165" name="그래픽 68" descr="세계 단색으로 채워진">
                <a:extLst>
                  <a:ext uri="{FF2B5EF4-FFF2-40B4-BE49-F238E27FC236}">
                    <a16:creationId xmlns:a16="http://schemas.microsoft.com/office/drawing/2014/main" id="{CBFDBA3E-B3B7-B6E0-5F17-E2C4B52BA1CA}"/>
                  </a:ext>
                </a:extLst>
              </p:cNvPr>
              <p:cNvSpPr/>
              <p:nvPr/>
            </p:nvSpPr>
            <p:spPr>
              <a:xfrm>
                <a:off x="21128348" y="42077204"/>
                <a:ext cx="280251" cy="280251"/>
              </a:xfrm>
              <a:custGeom>
                <a:avLst/>
                <a:gdLst>
                  <a:gd name="connsiteX0" fmla="*/ 414338 w 723900"/>
                  <a:gd name="connsiteY0" fmla="*/ 661988 h 723900"/>
                  <a:gd name="connsiteX1" fmla="*/ 551498 w 723900"/>
                  <a:gd name="connsiteY1" fmla="*/ 381000 h 723900"/>
                  <a:gd name="connsiteX2" fmla="*/ 665798 w 723900"/>
                  <a:gd name="connsiteY2" fmla="*/ 381000 h 723900"/>
                  <a:gd name="connsiteX3" fmla="*/ 414338 w 723900"/>
                  <a:gd name="connsiteY3" fmla="*/ 661988 h 723900"/>
                  <a:gd name="connsiteX4" fmla="*/ 58103 w 723900"/>
                  <a:gd name="connsiteY4" fmla="*/ 381000 h 723900"/>
                  <a:gd name="connsiteX5" fmla="*/ 172403 w 723900"/>
                  <a:gd name="connsiteY5" fmla="*/ 381000 h 723900"/>
                  <a:gd name="connsiteX6" fmla="*/ 309563 w 723900"/>
                  <a:gd name="connsiteY6" fmla="*/ 661988 h 723900"/>
                  <a:gd name="connsiteX7" fmla="*/ 58103 w 723900"/>
                  <a:gd name="connsiteY7" fmla="*/ 381000 h 723900"/>
                  <a:gd name="connsiteX8" fmla="*/ 309563 w 723900"/>
                  <a:gd name="connsiteY8" fmla="*/ 61913 h 723900"/>
                  <a:gd name="connsiteX9" fmla="*/ 172403 w 723900"/>
                  <a:gd name="connsiteY9" fmla="*/ 342900 h 723900"/>
                  <a:gd name="connsiteX10" fmla="*/ 58103 w 723900"/>
                  <a:gd name="connsiteY10" fmla="*/ 342900 h 723900"/>
                  <a:gd name="connsiteX11" fmla="*/ 309563 w 723900"/>
                  <a:gd name="connsiteY11" fmla="*/ 61913 h 723900"/>
                  <a:gd name="connsiteX12" fmla="*/ 381000 w 723900"/>
                  <a:gd name="connsiteY12" fmla="*/ 381000 h 723900"/>
                  <a:gd name="connsiteX13" fmla="*/ 513398 w 723900"/>
                  <a:gd name="connsiteY13" fmla="*/ 381000 h 723900"/>
                  <a:gd name="connsiteX14" fmla="*/ 381000 w 723900"/>
                  <a:gd name="connsiteY14" fmla="*/ 642938 h 723900"/>
                  <a:gd name="connsiteX15" fmla="*/ 381000 w 723900"/>
                  <a:gd name="connsiteY15" fmla="*/ 381000 h 723900"/>
                  <a:gd name="connsiteX16" fmla="*/ 342900 w 723900"/>
                  <a:gd name="connsiteY16" fmla="*/ 381000 h 723900"/>
                  <a:gd name="connsiteX17" fmla="*/ 342900 w 723900"/>
                  <a:gd name="connsiteY17" fmla="*/ 642938 h 723900"/>
                  <a:gd name="connsiteX18" fmla="*/ 210502 w 723900"/>
                  <a:gd name="connsiteY18" fmla="*/ 381000 h 723900"/>
                  <a:gd name="connsiteX19" fmla="*/ 342900 w 723900"/>
                  <a:gd name="connsiteY19" fmla="*/ 381000 h 723900"/>
                  <a:gd name="connsiteX20" fmla="*/ 381000 w 723900"/>
                  <a:gd name="connsiteY20" fmla="*/ 80963 h 723900"/>
                  <a:gd name="connsiteX21" fmla="*/ 513398 w 723900"/>
                  <a:gd name="connsiteY21" fmla="*/ 342900 h 723900"/>
                  <a:gd name="connsiteX22" fmla="*/ 381000 w 723900"/>
                  <a:gd name="connsiteY22" fmla="*/ 342900 h 723900"/>
                  <a:gd name="connsiteX23" fmla="*/ 381000 w 723900"/>
                  <a:gd name="connsiteY23" fmla="*/ 80963 h 723900"/>
                  <a:gd name="connsiteX24" fmla="*/ 342900 w 723900"/>
                  <a:gd name="connsiteY24" fmla="*/ 342900 h 723900"/>
                  <a:gd name="connsiteX25" fmla="*/ 210502 w 723900"/>
                  <a:gd name="connsiteY25" fmla="*/ 342900 h 723900"/>
                  <a:gd name="connsiteX26" fmla="*/ 342900 w 723900"/>
                  <a:gd name="connsiteY26" fmla="*/ 80963 h 723900"/>
                  <a:gd name="connsiteX27" fmla="*/ 342900 w 723900"/>
                  <a:gd name="connsiteY27" fmla="*/ 342900 h 723900"/>
                  <a:gd name="connsiteX28" fmla="*/ 665798 w 723900"/>
                  <a:gd name="connsiteY28" fmla="*/ 342900 h 723900"/>
                  <a:gd name="connsiteX29" fmla="*/ 551498 w 723900"/>
                  <a:gd name="connsiteY29" fmla="*/ 342900 h 723900"/>
                  <a:gd name="connsiteX30" fmla="*/ 414338 w 723900"/>
                  <a:gd name="connsiteY30" fmla="*/ 61913 h 723900"/>
                  <a:gd name="connsiteX31" fmla="*/ 665798 w 723900"/>
                  <a:gd name="connsiteY31" fmla="*/ 342900 h 723900"/>
                  <a:gd name="connsiteX32" fmla="*/ 361950 w 723900"/>
                  <a:gd name="connsiteY32" fmla="*/ 0 h 723900"/>
                  <a:gd name="connsiteX33" fmla="*/ 0 w 723900"/>
                  <a:gd name="connsiteY33" fmla="*/ 361950 h 723900"/>
                  <a:gd name="connsiteX34" fmla="*/ 361950 w 723900"/>
                  <a:gd name="connsiteY34" fmla="*/ 723900 h 723900"/>
                  <a:gd name="connsiteX35" fmla="*/ 723900 w 723900"/>
                  <a:gd name="connsiteY35" fmla="*/ 361950 h 723900"/>
                  <a:gd name="connsiteX36" fmla="*/ 361950 w 723900"/>
                  <a:gd name="connsiteY36" fmla="*/ 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23900" h="723900">
                    <a:moveTo>
                      <a:pt x="414338" y="661988"/>
                    </a:moveTo>
                    <a:cubicBezTo>
                      <a:pt x="476250" y="585788"/>
                      <a:pt x="544830" y="489585"/>
                      <a:pt x="551498" y="381000"/>
                    </a:cubicBezTo>
                    <a:lnTo>
                      <a:pt x="665798" y="381000"/>
                    </a:lnTo>
                    <a:cubicBezTo>
                      <a:pt x="657225" y="522923"/>
                      <a:pt x="551498" y="638175"/>
                      <a:pt x="414338" y="661988"/>
                    </a:cubicBezTo>
                    <a:close/>
                    <a:moveTo>
                      <a:pt x="58103" y="381000"/>
                    </a:moveTo>
                    <a:lnTo>
                      <a:pt x="172403" y="381000"/>
                    </a:lnTo>
                    <a:cubicBezTo>
                      <a:pt x="180023" y="489585"/>
                      <a:pt x="247650" y="585788"/>
                      <a:pt x="309563" y="661988"/>
                    </a:cubicBezTo>
                    <a:cubicBezTo>
                      <a:pt x="172403" y="638175"/>
                      <a:pt x="66675" y="522923"/>
                      <a:pt x="58103" y="381000"/>
                    </a:cubicBezTo>
                    <a:close/>
                    <a:moveTo>
                      <a:pt x="309563" y="61913"/>
                    </a:moveTo>
                    <a:cubicBezTo>
                      <a:pt x="247650" y="138113"/>
                      <a:pt x="179070" y="234315"/>
                      <a:pt x="172403" y="342900"/>
                    </a:cubicBezTo>
                    <a:lnTo>
                      <a:pt x="58103" y="342900"/>
                    </a:lnTo>
                    <a:cubicBezTo>
                      <a:pt x="66675" y="200978"/>
                      <a:pt x="172403" y="85725"/>
                      <a:pt x="309563" y="61913"/>
                    </a:cubicBezTo>
                    <a:close/>
                    <a:moveTo>
                      <a:pt x="381000" y="381000"/>
                    </a:moveTo>
                    <a:lnTo>
                      <a:pt x="513398" y="381000"/>
                    </a:lnTo>
                    <a:cubicBezTo>
                      <a:pt x="505778" y="479108"/>
                      <a:pt x="441960" y="567690"/>
                      <a:pt x="381000" y="642938"/>
                    </a:cubicBezTo>
                    <a:lnTo>
                      <a:pt x="381000" y="381000"/>
                    </a:lnTo>
                    <a:close/>
                    <a:moveTo>
                      <a:pt x="342900" y="381000"/>
                    </a:moveTo>
                    <a:lnTo>
                      <a:pt x="342900" y="642938"/>
                    </a:lnTo>
                    <a:cubicBezTo>
                      <a:pt x="281940" y="567690"/>
                      <a:pt x="218123" y="479108"/>
                      <a:pt x="210502" y="381000"/>
                    </a:cubicBezTo>
                    <a:lnTo>
                      <a:pt x="342900" y="381000"/>
                    </a:lnTo>
                    <a:close/>
                    <a:moveTo>
                      <a:pt x="381000" y="80963"/>
                    </a:moveTo>
                    <a:cubicBezTo>
                      <a:pt x="441960" y="156210"/>
                      <a:pt x="505778" y="243840"/>
                      <a:pt x="513398" y="342900"/>
                    </a:cubicBezTo>
                    <a:lnTo>
                      <a:pt x="381000" y="342900"/>
                    </a:lnTo>
                    <a:lnTo>
                      <a:pt x="381000" y="80963"/>
                    </a:lnTo>
                    <a:close/>
                    <a:moveTo>
                      <a:pt x="342900" y="342900"/>
                    </a:moveTo>
                    <a:lnTo>
                      <a:pt x="210502" y="342900"/>
                    </a:lnTo>
                    <a:cubicBezTo>
                      <a:pt x="218123" y="244793"/>
                      <a:pt x="281940" y="156210"/>
                      <a:pt x="342900" y="80963"/>
                    </a:cubicBezTo>
                    <a:lnTo>
                      <a:pt x="342900" y="342900"/>
                    </a:lnTo>
                    <a:close/>
                    <a:moveTo>
                      <a:pt x="665798" y="342900"/>
                    </a:moveTo>
                    <a:lnTo>
                      <a:pt x="551498" y="342900"/>
                    </a:lnTo>
                    <a:cubicBezTo>
                      <a:pt x="544830" y="234315"/>
                      <a:pt x="476250" y="138113"/>
                      <a:pt x="414338" y="61913"/>
                    </a:cubicBezTo>
                    <a:cubicBezTo>
                      <a:pt x="551498" y="85725"/>
                      <a:pt x="657225" y="200978"/>
                      <a:pt x="665798" y="342900"/>
                    </a:cubicBezTo>
                    <a:close/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wrap="none" rtlCol="0" anchor="ctr"/>
              <a:lstStyle/>
              <a:p>
                <a:endParaRPr lang="ko-KR" altLang="en-US"/>
              </a:p>
            </p:txBody>
          </p:sp>
          <p:pic>
            <p:nvPicPr>
              <p:cNvPr id="166" name="그래픽 165" descr="보내다 단색으로 채워진">
                <a:extLst>
                  <a:ext uri="{FF2B5EF4-FFF2-40B4-BE49-F238E27FC236}">
                    <a16:creationId xmlns:a16="http://schemas.microsoft.com/office/drawing/2014/main" id="{DA9DB577-04A1-3163-8FAC-7C8CB1D6DEE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1091473" y="42456065"/>
                <a:ext cx="354001" cy="354001"/>
              </a:xfrm>
              <a:prstGeom prst="rect">
                <a:avLst/>
              </a:prstGeom>
            </p:spPr>
          </p:pic>
        </p:grpSp>
        <p:pic>
          <p:nvPicPr>
            <p:cNvPr id="167" name="그림 166" descr="그래픽, 텍스트, 그래픽 디자인, 폰트이(가) 표시된 사진&#10;&#10;자동 생성된 설명">
              <a:extLst>
                <a:ext uri="{FF2B5EF4-FFF2-40B4-BE49-F238E27FC236}">
                  <a16:creationId xmlns:a16="http://schemas.microsoft.com/office/drawing/2014/main" id="{C0C3A66B-1DCE-A4CB-22D6-589A2AFB5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5752" y="40580572"/>
              <a:ext cx="4700822" cy="1747034"/>
            </a:xfrm>
            <a:prstGeom prst="rect">
              <a:avLst/>
            </a:prstGeom>
          </p:spPr>
        </p:pic>
      </p:grpSp>
      <p:grpSp>
        <p:nvGrpSpPr>
          <p:cNvPr id="448" name="그룹 447">
            <a:extLst>
              <a:ext uri="{FF2B5EF4-FFF2-40B4-BE49-F238E27FC236}">
                <a16:creationId xmlns:a16="http://schemas.microsoft.com/office/drawing/2014/main" id="{BE27578D-2E6F-8221-D160-12A1A698E051}"/>
              </a:ext>
            </a:extLst>
          </p:cNvPr>
          <p:cNvGrpSpPr/>
          <p:nvPr/>
        </p:nvGrpSpPr>
        <p:grpSpPr>
          <a:xfrm>
            <a:off x="298576" y="7477546"/>
            <a:ext cx="31801902" cy="8514041"/>
            <a:chOff x="298576" y="7625794"/>
            <a:chExt cx="31801902" cy="5565762"/>
          </a:xfrm>
        </p:grpSpPr>
        <p:sp>
          <p:nvSpPr>
            <p:cNvPr id="177" name="사각형: 둥근 모서리 176">
              <a:extLst>
                <a:ext uri="{FF2B5EF4-FFF2-40B4-BE49-F238E27FC236}">
                  <a16:creationId xmlns:a16="http://schemas.microsoft.com/office/drawing/2014/main" id="{73A3C35D-13B7-E0AF-7A18-687921BD4A16}"/>
                </a:ext>
              </a:extLst>
            </p:cNvPr>
            <p:cNvSpPr/>
            <p:nvPr/>
          </p:nvSpPr>
          <p:spPr>
            <a:xfrm>
              <a:off x="298576" y="8401385"/>
              <a:ext cx="31801902" cy="4790171"/>
            </a:xfrm>
            <a:prstGeom prst="roundRect">
              <a:avLst>
                <a:gd name="adj" fmla="val 16137"/>
              </a:avLst>
            </a:prstGeom>
            <a:noFill/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0" rIns="288000" bIns="180000" rtlCol="0" anchor="ctr"/>
            <a:lstStyle/>
            <a:p>
              <a:pPr lvl="0" algn="just" defTabSz="4215874">
                <a:lnSpc>
                  <a:spcPct val="150000"/>
                </a:lnSpc>
                <a:defRPr/>
              </a:pP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crystallographic orientation of materials significantly influences charge mobility, charge carrier concentration, charge diffusion length, and charge transport mechanisms within the material. In particular, metal oxide single-crystalline thin films offer advantages over polycrystalline films, such as lower defect densities, higher electron mobility, and superior mechanical stability, making them ideal for high-performance oxide-based device development. To fabricate single-crystalline films, various principles (homo, hetero, metamorphic epitaxy and lateral overgrowth) must be considered in the substrate-film interaction. </a:t>
              </a:r>
              <a:r>
                <a:rPr lang="en-US" altLang="ko-KR" sz="2400" b="1" kern="1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However, substrates that satisfy these conditions are typically costly single-crystal materials, which present significant challenges in terms of cost-effectiveness and scalability for on-field applications.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tackle this issue, </a:t>
              </a:r>
              <a:r>
                <a:rPr lang="en-US" altLang="ko-KR" sz="2400" b="1" kern="1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utilized colloidal synthesis and evaporation-driven self-assembly techniques to fabricate 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altLang="ko-KR" sz="2400" b="1" kern="1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ko-KR" sz="2400" b="1" kern="1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2400" b="1" kern="1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nanocrystal arrays on conventional silicon substrates.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We then </a:t>
              </a:r>
              <a:r>
                <a:rPr lang="en-US" altLang="ko-KR" sz="2400" b="1" kern="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adopted Pulsed Laser Deposition (PLD) technique 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achieve epitaxial growth of metal oxide thin films on these nanocrystal arrays. Notably, X-ray diffraction (XRD) analysis confirmed that </a:t>
              </a:r>
              <a:r>
                <a:rPr lang="en-US" altLang="ko-KR" sz="2400" b="1" kern="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self-assembled </a:t>
              </a:r>
              <a:r>
                <a:rPr lang="en-US" altLang="ko-KR" sz="2400" b="1" kern="1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Co₃O</a:t>
              </a:r>
              <a:r>
                <a:rPr lang="en-US" altLang="ko-KR" sz="2400" b="1" kern="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₄ </a:t>
              </a:r>
              <a:r>
                <a:rPr lang="en-US" altLang="ko-KR" sz="2400" b="1" kern="1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nanocube</a:t>
              </a:r>
              <a:r>
                <a:rPr lang="en-US" altLang="ko-KR" sz="2400" b="1" kern="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arrays and epitaxial thin films were aligned along the c-axis, matching the cubic lattice symmetry of </a:t>
              </a:r>
              <a:r>
                <a:rPr lang="en-US" altLang="ko-KR" sz="2400" b="1" kern="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altLang="ko-KR" sz="2400" b="1" kern="100" baseline="-25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2400" b="1" kern="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ko-KR" sz="2400" b="1" kern="100" baseline="-25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ko-KR" sz="2400" b="1" kern="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2400" b="1" kern="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(400)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We also tested </a:t>
              </a:r>
              <a:r>
                <a:rPr lang="en-US" altLang="ko-KR" sz="2400" b="1" kern="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heteroepitaxy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successfully demonstrating </a:t>
              </a:r>
              <a:r>
                <a:rPr lang="en-US" altLang="ko-KR" sz="2400" b="1" kern="1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epitaxial growth of 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Mn</a:t>
              </a:r>
              <a:r>
                <a:rPr lang="en-US" altLang="ko-KR" sz="2400" b="1" kern="1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ko-KR" sz="2400" b="1" kern="1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2400" b="1" kern="1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 films on 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altLang="ko-KR" sz="2400" b="1" kern="1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ko-KR" sz="2400" b="1" kern="1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ko-KR" sz="2400" b="1" kern="1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2400" b="1" kern="1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nanocube</a:t>
              </a:r>
              <a:r>
                <a:rPr lang="en-US" altLang="ko-KR" sz="2400" b="1" kern="1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arrays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which was accompanied by peak shifting due to the Jan-Taylor distortion. Furthermore, to examine the surface morphologies, field emission scanning electron microscopy (</a:t>
              </a:r>
              <a:r>
                <a:rPr lang="en-US" altLang="ko-KR" sz="2400" b="1" kern="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FE-SEM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analysis was performed. This revealed temperature-dependent differences in surface morphology, inter-linking between nanocrystal arrays, and the presence of mixed-grain boundaries at the interfaces. Utilizing this approach enables the creation of miniaturized devices, followed by the transfer of nanocrystal thin films onto TEM grids. Subsequent in-situ transmission electron microscopy (TEM) analysis provides an opportunity to observe unique phenomena at the nanoscale, including phase transitions in </a:t>
              </a:r>
              <a:r>
                <a:rPr lang="en-US" altLang="ko-KR" sz="2400" b="1" kern="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nanocrystalline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materials or previously unexplored electrochemical reaction mechanisms.</a:t>
              </a:r>
              <a:endParaRPr lang="ko-KR" altLang="ko-KR" sz="2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9702C3FD-CD3F-261D-31F3-E19371ACD95F}"/>
                </a:ext>
              </a:extLst>
            </p:cNvPr>
            <p:cNvSpPr txBox="1"/>
            <p:nvPr/>
          </p:nvSpPr>
          <p:spPr>
            <a:xfrm>
              <a:off x="1449628" y="7625794"/>
              <a:ext cx="5580000" cy="919401"/>
            </a:xfrm>
            <a:prstGeom prst="roundRect">
              <a:avLst/>
            </a:prstGeom>
            <a:solidFill>
              <a:srgbClr val="E8E8E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21587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4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Abstract</a:t>
              </a:r>
              <a:endParaRPr lang="en-US" altLang="ko-KR" sz="5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04" name="그룹 1203">
            <a:extLst>
              <a:ext uri="{FF2B5EF4-FFF2-40B4-BE49-F238E27FC236}">
                <a16:creationId xmlns:a16="http://schemas.microsoft.com/office/drawing/2014/main" id="{0957EB6A-6F59-AD4F-213D-1849A4AA400C}"/>
              </a:ext>
            </a:extLst>
          </p:cNvPr>
          <p:cNvGrpSpPr/>
          <p:nvPr/>
        </p:nvGrpSpPr>
        <p:grpSpPr>
          <a:xfrm>
            <a:off x="16324501" y="34799250"/>
            <a:ext cx="15778062" cy="4795873"/>
            <a:chOff x="16326075" y="13323801"/>
            <a:chExt cx="15778062" cy="4668315"/>
          </a:xfrm>
        </p:grpSpPr>
        <p:sp>
          <p:nvSpPr>
            <p:cNvPr id="1205" name="사각형: 둥근 모서리 1204">
              <a:extLst>
                <a:ext uri="{FF2B5EF4-FFF2-40B4-BE49-F238E27FC236}">
                  <a16:creationId xmlns:a16="http://schemas.microsoft.com/office/drawing/2014/main" id="{2CD3BF5D-A8F8-53AB-6D60-FD9C8FF429A1}"/>
                </a:ext>
              </a:extLst>
            </p:cNvPr>
            <p:cNvSpPr/>
            <p:nvPr/>
          </p:nvSpPr>
          <p:spPr>
            <a:xfrm>
              <a:off x="16326075" y="14080923"/>
              <a:ext cx="15778062" cy="3911193"/>
            </a:xfrm>
            <a:prstGeom prst="roundRect">
              <a:avLst>
                <a:gd name="adj" fmla="val 19074"/>
              </a:avLst>
            </a:prstGeom>
            <a:noFill/>
            <a:ln w="57150">
              <a:solidFill>
                <a:srgbClr val="7F7F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0" rIns="288000" bIns="180000" rtlCol="0" anchor="ctr"/>
            <a:lstStyle/>
            <a:p>
              <a:pPr marL="457200" marR="0" lvl="0" indent="-457200" algn="just" defTabSz="4215874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We successfully </a:t>
              </a:r>
              <a:r>
                <a:rPr lang="en-US" altLang="ko-KR" sz="2400" b="1" kern="1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prepared well-defined Co</a:t>
              </a:r>
              <a:r>
                <a:rPr lang="en-US" altLang="ko-KR" sz="2400" b="1" kern="100" baseline="-250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3</a:t>
              </a:r>
              <a:r>
                <a:rPr lang="en-US" altLang="ko-KR" sz="2400" b="1" kern="1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O</a:t>
              </a:r>
              <a:r>
                <a:rPr lang="en-US" altLang="ko-KR" sz="2400" b="1" kern="100" baseline="-250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4</a:t>
              </a:r>
              <a:r>
                <a:rPr lang="en-US" altLang="ko-KR" sz="2400" b="1" kern="1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 nanocrystals (NC) and self-assembled NC arrays via colloidal synthesis and evaporation driven self-assembly method. </a:t>
              </a:r>
              <a:endParaRPr lang="en-US" altLang="ko-KR" sz="2400" b="1" kern="100" dirty="0">
                <a:solidFill>
                  <a:schemeClr val="tx1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  <a:p>
              <a:pPr marL="457200" lvl="0" indent="-457200" algn="just" defTabSz="4215874">
                <a:lnSpc>
                  <a:spcPct val="150000"/>
                </a:lnSpc>
                <a:buFontTx/>
                <a:buAutoNum type="arabicPeriod"/>
                <a:defRPr/>
              </a:pP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Epitaxial growth that strictly follows the (400) crystallographic plane, with no additional peaks present</a:t>
              </a:r>
              <a:r>
                <a:rPr lang="en-US" altLang="ko-KR" sz="2400" b="1" kern="1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.</a:t>
              </a:r>
            </a:p>
            <a:p>
              <a:pPr marL="457200" lvl="0" indent="-457200" algn="just" defTabSz="4215874">
                <a:lnSpc>
                  <a:spcPct val="150000"/>
                </a:lnSpc>
                <a:buFontTx/>
                <a:buAutoNum type="arabicPeriod"/>
                <a:defRPr/>
              </a:pPr>
              <a:r>
                <a:rPr lang="en-US" altLang="ko-KR" sz="2400" b="1" kern="1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This </a:t>
              </a:r>
              <a:r>
                <a:rPr lang="en-US" altLang="ko-KR" sz="2400" b="1" kern="100" dirty="0">
                  <a:solidFill>
                    <a:schemeClr val="tx1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Arial" panose="020B0604020202020204" pitchFamily="34" charset="0"/>
                </a:rPr>
                <a:t>revealed distinct growth behaviors, various grain boundaries, and new epitaxial growth principles on NC arrays, with in-situ TEM analysis enabling the observation of nanoscale phenomena such as phase transitions and unexplored electrochemical mechanisms.</a:t>
              </a:r>
              <a:endParaRPr lang="ko-KR" altLang="ko-KR" sz="2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206" name="TextBox 1205">
              <a:extLst>
                <a:ext uri="{FF2B5EF4-FFF2-40B4-BE49-F238E27FC236}">
                  <a16:creationId xmlns:a16="http://schemas.microsoft.com/office/drawing/2014/main" id="{DDAC34D0-3404-061D-1961-153461A03069}"/>
                </a:ext>
              </a:extLst>
            </p:cNvPr>
            <p:cNvSpPr txBox="1"/>
            <p:nvPr/>
          </p:nvSpPr>
          <p:spPr>
            <a:xfrm>
              <a:off x="17477127" y="13323801"/>
              <a:ext cx="5580000" cy="89494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21587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4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Conclusion</a:t>
              </a:r>
              <a:endParaRPr lang="en-US" altLang="ko-KR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8" name="그룹 1187">
            <a:extLst>
              <a:ext uri="{FF2B5EF4-FFF2-40B4-BE49-F238E27FC236}">
                <a16:creationId xmlns:a16="http://schemas.microsoft.com/office/drawing/2014/main" id="{B973EF52-B291-5237-B186-854B696ACBA9}"/>
              </a:ext>
            </a:extLst>
          </p:cNvPr>
          <p:cNvGrpSpPr/>
          <p:nvPr/>
        </p:nvGrpSpPr>
        <p:grpSpPr>
          <a:xfrm>
            <a:off x="16326075" y="16127710"/>
            <a:ext cx="15778062" cy="9920350"/>
            <a:chOff x="16326075" y="13315573"/>
            <a:chExt cx="15778062" cy="9656492"/>
          </a:xfrm>
        </p:grpSpPr>
        <p:sp>
          <p:nvSpPr>
            <p:cNvPr id="1185" name="사각형: 둥근 모서리 1184">
              <a:extLst>
                <a:ext uri="{FF2B5EF4-FFF2-40B4-BE49-F238E27FC236}">
                  <a16:creationId xmlns:a16="http://schemas.microsoft.com/office/drawing/2014/main" id="{388F78BA-167B-379C-0608-520F4249582C}"/>
                </a:ext>
              </a:extLst>
            </p:cNvPr>
            <p:cNvSpPr/>
            <p:nvPr/>
          </p:nvSpPr>
          <p:spPr>
            <a:xfrm>
              <a:off x="16326075" y="13956353"/>
              <a:ext cx="15778062" cy="9015712"/>
            </a:xfrm>
            <a:prstGeom prst="roundRect">
              <a:avLst>
                <a:gd name="adj" fmla="val 8436"/>
              </a:avLst>
            </a:prstGeom>
            <a:noFill/>
            <a:ln w="57150">
              <a:solidFill>
                <a:srgbClr val="3B7D2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88000" tIns="0" rIns="288000" bIns="180000" rtlCol="0" anchor="ctr"/>
            <a:lstStyle/>
            <a:p>
              <a:pPr marL="0" marR="0" lvl="0" indent="0" algn="just" defTabSz="4215874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ko-KR" altLang="ko-KR" sz="2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186" name="TextBox 1185">
              <a:extLst>
                <a:ext uri="{FF2B5EF4-FFF2-40B4-BE49-F238E27FC236}">
                  <a16:creationId xmlns:a16="http://schemas.microsoft.com/office/drawing/2014/main" id="{59D21749-4CA6-0D1F-CC7A-3B1DBB8FC319}"/>
                </a:ext>
              </a:extLst>
            </p:cNvPr>
            <p:cNvSpPr txBox="1"/>
            <p:nvPr/>
          </p:nvSpPr>
          <p:spPr>
            <a:xfrm>
              <a:off x="17477127" y="13315573"/>
              <a:ext cx="5580000" cy="91940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21587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4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approach</a:t>
              </a:r>
              <a:endParaRPr lang="en-US" altLang="ko-KR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9" name="그룹 1188">
            <a:extLst>
              <a:ext uri="{FF2B5EF4-FFF2-40B4-BE49-F238E27FC236}">
                <a16:creationId xmlns:a16="http://schemas.microsoft.com/office/drawing/2014/main" id="{9DC1C0C6-AFE9-E970-07A6-D7FDDDDF7DF6}"/>
              </a:ext>
            </a:extLst>
          </p:cNvPr>
          <p:cNvGrpSpPr/>
          <p:nvPr/>
        </p:nvGrpSpPr>
        <p:grpSpPr>
          <a:xfrm>
            <a:off x="298576" y="16136164"/>
            <a:ext cx="15778062" cy="8436637"/>
            <a:chOff x="298576" y="13328439"/>
            <a:chExt cx="15778062" cy="9943082"/>
          </a:xfrm>
        </p:grpSpPr>
        <p:sp>
          <p:nvSpPr>
            <p:cNvPr id="77" name="사각형: 둥근 모서리 76">
              <a:extLst>
                <a:ext uri="{FF2B5EF4-FFF2-40B4-BE49-F238E27FC236}">
                  <a16:creationId xmlns:a16="http://schemas.microsoft.com/office/drawing/2014/main" id="{EBBDCF1F-E3EE-E5D2-74BD-C41EBBE0934D}"/>
                </a:ext>
              </a:extLst>
            </p:cNvPr>
            <p:cNvSpPr/>
            <p:nvPr/>
          </p:nvSpPr>
          <p:spPr>
            <a:xfrm>
              <a:off x="298576" y="14085559"/>
              <a:ext cx="15778062" cy="9185962"/>
            </a:xfrm>
            <a:prstGeom prst="roundRect">
              <a:avLst>
                <a:gd name="adj" fmla="val 8437"/>
              </a:avLst>
            </a:prstGeom>
            <a:noFill/>
            <a:ln w="57150">
              <a:solidFill>
                <a:srgbClr val="FF2F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88000" tIns="0" rIns="288000" bIns="180000" rtlCol="0" anchor="ctr"/>
            <a:lstStyle/>
            <a:p>
              <a:pPr marL="0" marR="0" lvl="0" indent="0" algn="just" defTabSz="4215874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ko-KR" altLang="ko-KR" sz="2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68D0C19-D77B-7F30-6613-52C2132E4DFF}"/>
                </a:ext>
              </a:extLst>
            </p:cNvPr>
            <p:cNvSpPr txBox="1"/>
            <p:nvPr/>
          </p:nvSpPr>
          <p:spPr>
            <a:xfrm>
              <a:off x="1449628" y="13328439"/>
              <a:ext cx="5580000" cy="919401"/>
            </a:xfrm>
            <a:prstGeom prst="roundRect">
              <a:avLst/>
            </a:prstGeom>
            <a:solidFill>
              <a:srgbClr val="FF2F2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215874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48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Challenges</a:t>
              </a:r>
              <a:endParaRPr lang="en-US" altLang="ko-KR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B5113900-632A-2FCE-2392-C47FF842E5BE}"/>
              </a:ext>
            </a:extLst>
          </p:cNvPr>
          <p:cNvSpPr/>
          <p:nvPr/>
        </p:nvSpPr>
        <p:spPr>
          <a:xfrm>
            <a:off x="628872" y="20131196"/>
            <a:ext cx="133827" cy="129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763452" y="17037484"/>
            <a:ext cx="7283311" cy="105560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kumimoji="1"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Can we regulate the orientation of forming </a:t>
            </a:r>
            <a:r>
              <a:rPr kumimoji="1" lang="en-US" altLang="ko-K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nanocrystallites</a:t>
            </a:r>
            <a:r>
              <a:rPr kumimoji="1"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1" lang="ko-Kore-KR" alt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5" name="사각형: 둥근 모서리 1194">
            <a:extLst>
              <a:ext uri="{FF2B5EF4-FFF2-40B4-BE49-F238E27FC236}">
                <a16:creationId xmlns:a16="http://schemas.microsoft.com/office/drawing/2014/main" id="{0C57126B-2FB6-C986-1415-AC7D4FC47ABB}"/>
              </a:ext>
            </a:extLst>
          </p:cNvPr>
          <p:cNvSpPr/>
          <p:nvPr/>
        </p:nvSpPr>
        <p:spPr>
          <a:xfrm>
            <a:off x="16324769" y="26493189"/>
            <a:ext cx="15778062" cy="8140604"/>
          </a:xfrm>
          <a:prstGeom prst="roundRect">
            <a:avLst>
              <a:gd name="adj" fmla="val 7399"/>
            </a:avLst>
          </a:prstGeom>
          <a:noFill/>
          <a:ln w="57150">
            <a:solidFill>
              <a:srgbClr val="434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88000" tIns="0" rIns="288000" bIns="180000" rtlCol="0" anchor="ctr"/>
          <a:lstStyle/>
          <a:p>
            <a:pPr marL="0" marR="0" lvl="0" indent="0" algn="just" defTabSz="421587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ko-KR" sz="24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1200" name="사각형: 둥근 모서리 1199">
            <a:extLst>
              <a:ext uri="{FF2B5EF4-FFF2-40B4-BE49-F238E27FC236}">
                <a16:creationId xmlns:a16="http://schemas.microsoft.com/office/drawing/2014/main" id="{3B6E775C-8768-41CF-1545-66A72833FE1F}"/>
              </a:ext>
            </a:extLst>
          </p:cNvPr>
          <p:cNvSpPr/>
          <p:nvPr/>
        </p:nvSpPr>
        <p:spPr>
          <a:xfrm>
            <a:off x="298576" y="25577610"/>
            <a:ext cx="15778062" cy="17337077"/>
          </a:xfrm>
          <a:prstGeom prst="roundRect">
            <a:avLst>
              <a:gd name="adj" fmla="val 4855"/>
            </a:avLst>
          </a:prstGeom>
          <a:noFill/>
          <a:ln w="57150">
            <a:solidFill>
              <a:srgbClr val="434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88000" tIns="0" rIns="288000" bIns="180000" rtlCol="0" anchor="ctr"/>
          <a:lstStyle/>
          <a:p>
            <a:pPr marL="0" marR="0" lvl="0" indent="0" algn="just" defTabSz="4215874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ko-KR" sz="24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11" name="그림 2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9260" r="12511" b="32686"/>
          <a:stretch/>
        </p:blipFill>
        <p:spPr>
          <a:xfrm>
            <a:off x="29667431" y="40419865"/>
            <a:ext cx="2244939" cy="226446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2700"/>
          </a:effectLst>
        </p:spPr>
      </p:pic>
      <p:pic>
        <p:nvPicPr>
          <p:cNvPr id="212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150BEC62-2109-4E64-A348-AB840D61EC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533" b="78400" l="9867" r="93867">
                        <a14:foregroundMark x1="90400" y1="52800" x2="90400" y2="52800"/>
                        <a14:foregroundMark x1="93867" y1="56800" x2="93867" y2="56800"/>
                        <a14:foregroundMark x1="56800" y1="36533" x2="56800" y2="365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31" r="-10057" b="16686"/>
          <a:stretch/>
        </p:blipFill>
        <p:spPr>
          <a:xfrm>
            <a:off x="-128996" y="18250437"/>
            <a:ext cx="5265660" cy="2348399"/>
          </a:xfrm>
          <a:prstGeom prst="diamond">
            <a:avLst/>
          </a:prstGeom>
        </p:spPr>
      </p:pic>
      <p:pic>
        <p:nvPicPr>
          <p:cNvPr id="213" name="그림 2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7441" y="18347839"/>
            <a:ext cx="3134820" cy="1981997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342158" y="20620070"/>
            <a:ext cx="4429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Random orientations on 2D substrate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직사각형 214"/>
          <p:cNvSpPr/>
          <p:nvPr/>
        </p:nvSpPr>
        <p:spPr>
          <a:xfrm>
            <a:off x="1468856" y="21165659"/>
            <a:ext cx="6438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Arial" panose="020B0604020202020204" pitchFamily="34" charset="0"/>
              </a:rPr>
              <a:t>Traditional polycrystalline </a:t>
            </a:r>
            <a:r>
              <a:rPr lang="en-US" altLang="ko-KR" sz="2400" dirty="0">
                <a:solidFill>
                  <a:srgbClr val="00AFEF"/>
                </a:solidFill>
                <a:latin typeface="Arial" panose="020B0604020202020204" pitchFamily="34" charset="0"/>
              </a:rPr>
              <a:t>thin-film </a:t>
            </a:r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</a:rPr>
              <a:t>process is limited to crystallite orientation ordering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8560914" y="17293381"/>
            <a:ext cx="7283311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kumimoji="1"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Can we discretize crystal orientations?</a:t>
            </a:r>
          </a:p>
        </p:txBody>
      </p:sp>
      <p:pic>
        <p:nvPicPr>
          <p:cNvPr id="217" name="Picture 14">
            <a:extLst>
              <a:ext uri="{FF2B5EF4-FFF2-40B4-BE49-F238E27FC236}">
                <a16:creationId xmlns:a16="http://schemas.microsoft.com/office/drawing/2014/main" id="{939E1EAE-A666-4486-B354-D5CDE09ADCB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667" b="93490" l="2294" r="36927">
                        <a14:foregroundMark x1="19610" y1="12240" x2="3806" y2="61287"/>
                        <a14:foregroundMark x1="22248" y1="17969" x2="14908" y2="18229"/>
                        <a14:foregroundMark x1="34977" y1="48177" x2="35321" y2="70052"/>
                        <a14:foregroundMark x1="36697" y1="57292" x2="36927" y2="47135"/>
                        <a14:foregroundMark x1="35780" y1="54167" x2="35550" y2="68750"/>
                        <a14:foregroundMark x1="11697" y1="88802" x2="23665" y2="92199"/>
                        <a14:foregroundMark x1="12959" y1="90104" x2="23565" y2="90819"/>
                        <a14:foregroundMark x1="14794" y1="93490" x2="23394" y2="91406"/>
                        <a14:foregroundMark x1="19954" y1="18229" x2="18807" y2="17448"/>
                        <a14:foregroundMark x1="21445" y1="17969" x2="16628" y2="16667"/>
                        <a14:backgroundMark x1="2408" y1="65104" x2="2408" y2="73438"/>
                        <a14:backgroundMark x1="1835" y1="61719" x2="2408" y2="66406"/>
                        <a14:backgroundMark x1="26261" y1="94531" x2="28211" y2="94531"/>
                        <a14:backgroundMark x1="27982" y1="92708" x2="24427" y2="94531"/>
                      </a14:backgroundRemoval>
                    </a14:imgEffect>
                  </a14:imgLayer>
                </a14:imgProps>
              </a:ext>
            </a:extLst>
          </a:blip>
          <a:srcRect l="2022" t="10814" r="59378" b="2987"/>
          <a:stretch/>
        </p:blipFill>
        <p:spPr>
          <a:xfrm>
            <a:off x="9059611" y="18286912"/>
            <a:ext cx="2175730" cy="2139592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2201" y="18615156"/>
            <a:ext cx="4183609" cy="1627637"/>
          </a:xfrm>
          <a:prstGeom prst="rect">
            <a:avLst/>
          </a:prstGeom>
        </p:spPr>
      </p:pic>
      <p:sp>
        <p:nvSpPr>
          <p:cNvPr id="220" name="직사각형 219"/>
          <p:cNvSpPr/>
          <p:nvPr/>
        </p:nvSpPr>
        <p:spPr>
          <a:xfrm>
            <a:off x="8815158" y="20649422"/>
            <a:ext cx="7355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49960"/>
            <a:r>
              <a:rPr lang="en-US" altLang="ko-KR" sz="2000" dirty="0">
                <a:latin typeface="Arial" panose="020B0604020202020204" pitchFamily="34" charset="0"/>
              </a:rPr>
              <a:t>Random distribution of strain/defects on nanocrystal substrate</a:t>
            </a:r>
            <a:endParaRPr lang="ko-KR" altLang="en-US" sz="2000" dirty="0"/>
          </a:p>
        </p:txBody>
      </p:sp>
      <p:sp>
        <p:nvSpPr>
          <p:cNvPr id="222" name="직사각형 221"/>
          <p:cNvSpPr/>
          <p:nvPr/>
        </p:nvSpPr>
        <p:spPr>
          <a:xfrm>
            <a:off x="10376003" y="21211961"/>
            <a:ext cx="4189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FF0000"/>
                </a:solidFill>
                <a:latin typeface="Arial" panose="020B0604020202020204" pitchFamily="34" charset="0"/>
              </a:rPr>
              <a:t>Colloidal </a:t>
            </a:r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</a:rPr>
              <a:t>core-shell </a:t>
            </a:r>
          </a:p>
          <a:p>
            <a:pPr marR="132520"/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</a:rPr>
              <a:t>- Crystal oriented all around </a:t>
            </a:r>
          </a:p>
          <a:p>
            <a:pPr marR="137170"/>
            <a:r>
              <a:rPr lang="en-US" altLang="ko-KR" sz="2400" dirty="0">
                <a:solidFill>
                  <a:srgbClr val="000000"/>
                </a:solidFill>
                <a:latin typeface="Arial" panose="020B0604020202020204" pitchFamily="34" charset="0"/>
              </a:rPr>
              <a:t>- No discrete orientation</a:t>
            </a:r>
            <a:endParaRPr lang="ko-KR" altLang="en-US" sz="2400" dirty="0"/>
          </a:p>
        </p:txBody>
      </p:sp>
      <p:sp>
        <p:nvSpPr>
          <p:cNvPr id="228" name="화살표: 줄무늬가 있는 오른쪽 1153">
            <a:extLst>
              <a:ext uri="{FF2B5EF4-FFF2-40B4-BE49-F238E27FC236}">
                <a16:creationId xmlns:a16="http://schemas.microsoft.com/office/drawing/2014/main" id="{2E01459E-4FE8-871F-0E0E-8A0F2E39FFE5}"/>
              </a:ext>
            </a:extLst>
          </p:cNvPr>
          <p:cNvSpPr/>
          <p:nvPr/>
        </p:nvSpPr>
        <p:spPr>
          <a:xfrm>
            <a:off x="933948" y="22555043"/>
            <a:ext cx="9048402" cy="1853588"/>
          </a:xfrm>
          <a:prstGeom prst="strip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3131FF"/>
              </a:gs>
              <a:gs pos="52000">
                <a:srgbClr val="A7A7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직사각형 228"/>
          <p:cNvSpPr/>
          <p:nvPr/>
        </p:nvSpPr>
        <p:spPr>
          <a:xfrm>
            <a:off x="2010184" y="23240557"/>
            <a:ext cx="6717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4780"/>
            <a:r>
              <a:rPr lang="en-US" altLang="ko-KR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Nanocrystal </a:t>
            </a:r>
            <a:r>
              <a:rPr lang="en-US" altLang="ko-KR" sz="2800" b="1" dirty="0" smtClean="0">
                <a:solidFill>
                  <a:srgbClr val="00AFEF"/>
                </a:solidFill>
                <a:latin typeface="Arial" panose="020B0604020202020204" pitchFamily="34" charset="0"/>
              </a:rPr>
              <a:t>Thin-film </a:t>
            </a:r>
            <a:r>
              <a:rPr lang="en-US" altLang="ko-KR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Engineering</a:t>
            </a:r>
            <a:endParaRPr lang="ko-KR" altLang="en-US" sz="2800" dirty="0"/>
          </a:p>
        </p:txBody>
      </p:sp>
      <p:pic>
        <p:nvPicPr>
          <p:cNvPr id="254" name="그림 253">
            <a:extLst>
              <a:ext uri="{FF2B5EF4-FFF2-40B4-BE49-F238E27FC236}">
                <a16:creationId xmlns:a16="http://schemas.microsoft.com/office/drawing/2014/main" id="{866E15FE-4B98-4F92-8295-4DDA2468932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34530" r="50145" b="5983"/>
          <a:stretch/>
        </p:blipFill>
        <p:spPr>
          <a:xfrm>
            <a:off x="16703700" y="17885893"/>
            <a:ext cx="9412465" cy="3360597"/>
          </a:xfrm>
          <a:prstGeom prst="rect">
            <a:avLst/>
          </a:prstGeom>
        </p:spPr>
      </p:pic>
      <p:sp>
        <p:nvSpPr>
          <p:cNvPr id="259" name="사각형: 둥근 모서리 6">
            <a:extLst>
              <a:ext uri="{FF2B5EF4-FFF2-40B4-BE49-F238E27FC236}">
                <a16:creationId xmlns:a16="http://schemas.microsoft.com/office/drawing/2014/main" id="{53D7508D-A3C2-4DD3-76A9-457793C43910}"/>
              </a:ext>
            </a:extLst>
          </p:cNvPr>
          <p:cNvSpPr/>
          <p:nvPr/>
        </p:nvSpPr>
        <p:spPr>
          <a:xfrm>
            <a:off x="16901575" y="17570503"/>
            <a:ext cx="9214590" cy="4049424"/>
          </a:xfrm>
          <a:prstGeom prst="roundRect">
            <a:avLst>
              <a:gd name="adj" fmla="val 4228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17449676" y="17293381"/>
            <a:ext cx="8392662" cy="578882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High-precision </a:t>
            </a:r>
            <a:r>
              <a:rPr kumimoji="1"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controlled colloidal synthesis</a:t>
            </a:r>
          </a:p>
        </p:txBody>
      </p:sp>
      <p:sp>
        <p:nvSpPr>
          <p:cNvPr id="261" name="사각형: 둥근 모서리 6">
            <a:extLst>
              <a:ext uri="{FF2B5EF4-FFF2-40B4-BE49-F238E27FC236}">
                <a16:creationId xmlns:a16="http://schemas.microsoft.com/office/drawing/2014/main" id="{53D7508D-A3C2-4DD3-76A9-457793C43910}"/>
              </a:ext>
            </a:extLst>
          </p:cNvPr>
          <p:cNvSpPr/>
          <p:nvPr/>
        </p:nvSpPr>
        <p:spPr>
          <a:xfrm>
            <a:off x="16901575" y="22063718"/>
            <a:ext cx="9214590" cy="3751015"/>
          </a:xfrm>
          <a:prstGeom prst="roundRect">
            <a:avLst>
              <a:gd name="adj" fmla="val 4228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17458166" y="21748177"/>
            <a:ext cx="7948311" cy="578882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Entropy-driven </a:t>
            </a:r>
            <a:r>
              <a:rPr kumimoji="1"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self-assembly for 2D array</a:t>
            </a:r>
          </a:p>
        </p:txBody>
      </p:sp>
      <p:sp>
        <p:nvSpPr>
          <p:cNvPr id="271" name="사각형: 둥근 모서리 6">
            <a:extLst>
              <a:ext uri="{FF2B5EF4-FFF2-40B4-BE49-F238E27FC236}">
                <a16:creationId xmlns:a16="http://schemas.microsoft.com/office/drawing/2014/main" id="{53D7508D-A3C2-4DD3-76A9-457793C43910}"/>
              </a:ext>
            </a:extLst>
          </p:cNvPr>
          <p:cNvSpPr/>
          <p:nvPr/>
        </p:nvSpPr>
        <p:spPr>
          <a:xfrm>
            <a:off x="26584305" y="17570504"/>
            <a:ext cx="5345729" cy="4029816"/>
          </a:xfrm>
          <a:prstGeom prst="roundRect">
            <a:avLst>
              <a:gd name="adj" fmla="val 4228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26766787" y="17293381"/>
            <a:ext cx="4813965" cy="578882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Pulsed Laser deposition</a:t>
            </a:r>
            <a:endParaRPr kumimoji="1"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직사각형 274"/>
          <p:cNvSpPr/>
          <p:nvPr/>
        </p:nvSpPr>
        <p:spPr>
          <a:xfrm>
            <a:off x="17344830" y="22347586"/>
            <a:ext cx="1725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49960"/>
            <a:r>
              <a:rPr lang="en-US" altLang="ko-KR" sz="1600" dirty="0" smtClean="0">
                <a:solidFill>
                  <a:srgbClr val="0000FF"/>
                </a:solidFill>
                <a:latin typeface="Arial" panose="020B0604020202020204" pitchFamily="34" charset="0"/>
              </a:rPr>
              <a:t>Marangoni flow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277" name="그림 276">
            <a:extLst>
              <a:ext uri="{FF2B5EF4-FFF2-40B4-BE49-F238E27FC236}">
                <a16:creationId xmlns:a16="http://schemas.microsoft.com/office/drawing/2014/main" id="{6099DB51-6225-4C94-AAAF-E4AA2848104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63094"/>
          <a:stretch/>
        </p:blipFill>
        <p:spPr>
          <a:xfrm>
            <a:off x="16721722" y="22325727"/>
            <a:ext cx="9294018" cy="2995133"/>
          </a:xfrm>
          <a:prstGeom prst="rect">
            <a:avLst/>
          </a:prstGeom>
        </p:spPr>
      </p:pic>
      <p:sp>
        <p:nvSpPr>
          <p:cNvPr id="278" name="직사각형 277"/>
          <p:cNvSpPr/>
          <p:nvPr/>
        </p:nvSpPr>
        <p:spPr>
          <a:xfrm>
            <a:off x="17133558" y="25342719"/>
            <a:ext cx="9065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49960"/>
            <a:r>
              <a:rPr lang="en-US" altLang="ko-KR" sz="2000" dirty="0" smtClean="0">
                <a:latin typeface="Arial" panose="020B0604020202020204" pitchFamily="34" charset="0"/>
              </a:rPr>
              <a:t>Preferential Evaporation, Surface tension gradient, wetting, Droplet formation</a:t>
            </a:r>
            <a:endParaRPr lang="ko-KR" altLang="en-US" sz="2000" dirty="0"/>
          </a:p>
        </p:txBody>
      </p:sp>
      <p:pic>
        <p:nvPicPr>
          <p:cNvPr id="279" name="그림 278">
            <a:extLst>
              <a:ext uri="{FF2B5EF4-FFF2-40B4-BE49-F238E27FC236}">
                <a16:creationId xmlns:a16="http://schemas.microsoft.com/office/drawing/2014/main" id="{18D57FC6-862A-AE19-0363-CEA610751CF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32064" t="25688" r="33598" b="31438"/>
          <a:stretch/>
        </p:blipFill>
        <p:spPr>
          <a:xfrm rot="5245446">
            <a:off x="27386400" y="17386726"/>
            <a:ext cx="3754422" cy="4687612"/>
          </a:xfrm>
          <a:custGeom>
            <a:avLst/>
            <a:gdLst>
              <a:gd name="connsiteX0" fmla="*/ 0 w 3493801"/>
              <a:gd name="connsiteY0" fmla="*/ 4213559 h 4362211"/>
              <a:gd name="connsiteX1" fmla="*/ 189561 w 3493801"/>
              <a:gd name="connsiteY1" fmla="*/ 0 h 4362211"/>
              <a:gd name="connsiteX2" fmla="*/ 3493801 w 3493801"/>
              <a:gd name="connsiteY2" fmla="*/ 148652 h 4362211"/>
              <a:gd name="connsiteX3" fmla="*/ 3304240 w 3493801"/>
              <a:gd name="connsiteY3" fmla="*/ 4362211 h 43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3801" h="4362211">
                <a:moveTo>
                  <a:pt x="0" y="4213559"/>
                </a:moveTo>
                <a:lnTo>
                  <a:pt x="189561" y="0"/>
                </a:lnTo>
                <a:lnTo>
                  <a:pt x="3493801" y="148652"/>
                </a:lnTo>
                <a:lnTo>
                  <a:pt x="3304240" y="4362211"/>
                </a:lnTo>
                <a:close/>
              </a:path>
            </a:pathLst>
          </a:custGeom>
          <a:ln w="9525">
            <a:solidFill>
              <a:schemeClr val="bg1"/>
            </a:solidFill>
          </a:ln>
        </p:spPr>
      </p:pic>
      <p:sp>
        <p:nvSpPr>
          <p:cNvPr id="273" name="직사각형 272"/>
          <p:cNvSpPr/>
          <p:nvPr/>
        </p:nvSpPr>
        <p:spPr>
          <a:xfrm>
            <a:off x="28680735" y="20965604"/>
            <a:ext cx="2889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carousel system </a:t>
            </a:r>
            <a:endParaRPr lang="ko-KR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자유형: 도형 27">
            <a:extLst>
              <a:ext uri="{FF2B5EF4-FFF2-40B4-BE49-F238E27FC236}">
                <a16:creationId xmlns:a16="http://schemas.microsoft.com/office/drawing/2014/main" id="{ED788327-BFB7-AFCF-83E4-10BC279E3606}"/>
              </a:ext>
            </a:extLst>
          </p:cNvPr>
          <p:cNvSpPr/>
          <p:nvPr/>
        </p:nvSpPr>
        <p:spPr>
          <a:xfrm rot="10800000">
            <a:off x="28430012" y="18665947"/>
            <a:ext cx="1019764" cy="1310328"/>
          </a:xfrm>
          <a:custGeom>
            <a:avLst/>
            <a:gdLst>
              <a:gd name="connsiteX0" fmla="*/ 280164 w 281453"/>
              <a:gd name="connsiteY0" fmla="*/ 544308 h 544308"/>
              <a:gd name="connsiteX1" fmla="*/ 0 w 281453"/>
              <a:gd name="connsiteY1" fmla="*/ 530718 h 544308"/>
              <a:gd name="connsiteX2" fmla="*/ 90064 w 281453"/>
              <a:gd name="connsiteY2" fmla="*/ 0 h 544308"/>
              <a:gd name="connsiteX3" fmla="*/ 192366 w 281453"/>
              <a:gd name="connsiteY3" fmla="*/ 0 h 544308"/>
              <a:gd name="connsiteX4" fmla="*/ 281453 w 281453"/>
              <a:gd name="connsiteY4" fmla="*/ 524963 h 54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53" h="544308">
                <a:moveTo>
                  <a:pt x="280164" y="544308"/>
                </a:moveTo>
                <a:lnTo>
                  <a:pt x="0" y="530718"/>
                </a:lnTo>
                <a:lnTo>
                  <a:pt x="90064" y="0"/>
                </a:lnTo>
                <a:lnTo>
                  <a:pt x="192366" y="0"/>
                </a:lnTo>
                <a:lnTo>
                  <a:pt x="281453" y="524963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0"/>
                  <a:lumOff val="100000"/>
                  <a:alpha val="34000"/>
                </a:schemeClr>
              </a:gs>
              <a:gs pos="51000">
                <a:schemeClr val="accent6">
                  <a:lumMod val="0"/>
                  <a:lumOff val="100000"/>
                </a:schemeClr>
              </a:gs>
              <a:gs pos="100000">
                <a:srgbClr val="0000FF">
                  <a:alpha val="3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45864375-27D3-1E1C-07B3-94DC88ABCB34}"/>
              </a:ext>
            </a:extLst>
          </p:cNvPr>
          <p:cNvSpPr txBox="1"/>
          <p:nvPr/>
        </p:nvSpPr>
        <p:spPr>
          <a:xfrm>
            <a:off x="29795972" y="18961455"/>
            <a:ext cx="1020895" cy="408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Shutter</a:t>
            </a:r>
            <a:endParaRPr lang="ko-KR" altLang="en-US" sz="1600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125007DB-DDFF-490B-2D50-FF767DFF6805}"/>
              </a:ext>
            </a:extLst>
          </p:cNvPr>
          <p:cNvSpPr txBox="1"/>
          <p:nvPr/>
        </p:nvSpPr>
        <p:spPr>
          <a:xfrm>
            <a:off x="28597983" y="19304412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vapor</a:t>
            </a:r>
            <a:endParaRPr lang="ko-KR" altLang="en-US" sz="14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8CF855B5-F2E0-D806-9397-2800BA640089}"/>
              </a:ext>
            </a:extLst>
          </p:cNvPr>
          <p:cNvSpPr txBox="1"/>
          <p:nvPr/>
        </p:nvSpPr>
        <p:spPr>
          <a:xfrm rot="17784545">
            <a:off x="28944960" y="19229068"/>
            <a:ext cx="1324402" cy="338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err="1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Eximer</a:t>
            </a:r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laser</a:t>
            </a:r>
            <a:endParaRPr lang="ko-KR" altLang="en-US" sz="1600" dirty="0">
              <a:solidFill>
                <a:schemeClr val="bg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285" name="직선 연결선 284">
            <a:extLst>
              <a:ext uri="{FF2B5EF4-FFF2-40B4-BE49-F238E27FC236}">
                <a16:creationId xmlns:a16="http://schemas.microsoft.com/office/drawing/2014/main" id="{F577B3CA-C82D-B223-9E76-2BC489E1D003}"/>
              </a:ext>
            </a:extLst>
          </p:cNvPr>
          <p:cNvCxnSpPr>
            <a:cxnSpLocks/>
          </p:cNvCxnSpPr>
          <p:nvPr/>
        </p:nvCxnSpPr>
        <p:spPr>
          <a:xfrm flipH="1">
            <a:off x="29101174" y="18778323"/>
            <a:ext cx="635974" cy="1200556"/>
          </a:xfrm>
          <a:prstGeom prst="line">
            <a:avLst/>
          </a:prstGeom>
          <a:ln w="15875">
            <a:solidFill>
              <a:schemeClr val="bg1"/>
            </a:solidFill>
          </a:ln>
          <a:effectLst>
            <a:glow rad="203200">
              <a:schemeClr val="accent1">
                <a:satMod val="175000"/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화살표: 오른쪽 38">
            <a:extLst>
              <a:ext uri="{FF2B5EF4-FFF2-40B4-BE49-F238E27FC236}">
                <a16:creationId xmlns:a16="http://schemas.microsoft.com/office/drawing/2014/main" id="{692E41EC-ADA0-6994-FCF4-6B0B21E8F849}"/>
              </a:ext>
            </a:extLst>
          </p:cNvPr>
          <p:cNvSpPr/>
          <p:nvPr/>
        </p:nvSpPr>
        <p:spPr>
          <a:xfrm rot="1800000">
            <a:off x="25646945" y="20829554"/>
            <a:ext cx="1402400" cy="2322498"/>
          </a:xfrm>
          <a:prstGeom prst="rightArrow">
            <a:avLst/>
          </a:prstGeom>
          <a:gradFill flip="none" rotWithShape="1">
            <a:gsLst>
              <a:gs pos="79000">
                <a:srgbClr val="FF0000">
                  <a:alpha val="40000"/>
                </a:srgbClr>
              </a:gs>
              <a:gs pos="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0" name="그림 289"/>
          <p:cNvPicPr>
            <a:picLocks noChangeAspect="1"/>
          </p:cNvPicPr>
          <p:nvPr/>
        </p:nvPicPr>
        <p:blipFill rotWithShape="1">
          <a:blip r:embed="rId24"/>
          <a:srcRect l="4903" t="5199" r="2970" b="1795"/>
          <a:stretch/>
        </p:blipFill>
        <p:spPr>
          <a:xfrm>
            <a:off x="10239191" y="22601939"/>
            <a:ext cx="1763767" cy="1759795"/>
          </a:xfrm>
          <a:prstGeom prst="rect">
            <a:avLst/>
          </a:prstGeom>
        </p:spPr>
      </p:pic>
      <p:sp>
        <p:nvSpPr>
          <p:cNvPr id="291" name="직사각형 290"/>
          <p:cNvSpPr/>
          <p:nvPr/>
        </p:nvSpPr>
        <p:spPr>
          <a:xfrm>
            <a:off x="12191358" y="23079138"/>
            <a:ext cx="3641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830"/>
            <a:r>
              <a:rPr lang="en-US" altLang="ko-KR" sz="2400" b="1" i="1" dirty="0" smtClean="0">
                <a:latin typeface="Arial" panose="020B0604020202020204" pitchFamily="34" charset="0"/>
              </a:rPr>
              <a:t>3D-oriented </a:t>
            </a:r>
            <a:r>
              <a:rPr lang="en-US" altLang="ko-KR" sz="2400" b="1" i="1" dirty="0">
                <a:latin typeface="Arial" panose="020B0604020202020204" pitchFamily="34" charset="0"/>
              </a:rPr>
              <a:t>growth on </a:t>
            </a:r>
            <a:endParaRPr lang="en-US" altLang="ko-KR" sz="2400" dirty="0">
              <a:latin typeface="Arial" panose="020B0604020202020204" pitchFamily="34" charset="0"/>
            </a:endParaRPr>
          </a:p>
          <a:p>
            <a:pPr marR="13530"/>
            <a:r>
              <a:rPr lang="en-US" altLang="ko-KR" sz="2400" b="1" i="1" dirty="0">
                <a:latin typeface="Arial" panose="020B0604020202020204" pitchFamily="34" charset="0"/>
              </a:rPr>
              <a:t>nanocrystal substrate</a:t>
            </a:r>
            <a:endParaRPr lang="ko-KR" altLang="en-US" sz="2400" dirty="0"/>
          </a:p>
        </p:txBody>
      </p:sp>
      <p:grpSp>
        <p:nvGrpSpPr>
          <p:cNvPr id="294" name="그룹 293"/>
          <p:cNvGrpSpPr/>
          <p:nvPr/>
        </p:nvGrpSpPr>
        <p:grpSpPr>
          <a:xfrm>
            <a:off x="27246492" y="24303060"/>
            <a:ext cx="4495936" cy="669851"/>
            <a:chOff x="7162061" y="4565025"/>
            <a:chExt cx="4495936" cy="669851"/>
          </a:xfrm>
        </p:grpSpPr>
        <p:grpSp>
          <p:nvGrpSpPr>
            <p:cNvPr id="295" name="그룹 294">
              <a:extLst>
                <a:ext uri="{FF2B5EF4-FFF2-40B4-BE49-F238E27FC236}">
                  <a16:creationId xmlns:a16="http://schemas.microsoft.com/office/drawing/2014/main" id="{20B9BD47-F747-CAF5-35C2-F99BF8D89C8D}"/>
                </a:ext>
              </a:extLst>
            </p:cNvPr>
            <p:cNvGrpSpPr/>
            <p:nvPr/>
          </p:nvGrpSpPr>
          <p:grpSpPr>
            <a:xfrm>
              <a:off x="7162061" y="4565025"/>
              <a:ext cx="4495936" cy="400110"/>
              <a:chOff x="4834433" y="2895798"/>
              <a:chExt cx="4495936" cy="400110"/>
            </a:xfrm>
          </p:grpSpPr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CE6263BE-6D22-C90A-FA96-DE634AF9C267}"/>
                  </a:ext>
                </a:extLst>
              </p:cNvPr>
              <p:cNvSpPr txBox="1"/>
              <p:nvPr/>
            </p:nvSpPr>
            <p:spPr>
              <a:xfrm>
                <a:off x="5058046" y="2895798"/>
                <a:ext cx="42723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temperature &amp; solution process</a:t>
                </a:r>
              </a:p>
            </p:txBody>
          </p:sp>
          <p:pic>
            <p:nvPicPr>
              <p:cNvPr id="299" name="Picture 2" descr="https://d30y9cdsu7xlg0.cloudfront.net/png/7454-200.png">
                <a:extLst>
                  <a:ext uri="{FF2B5EF4-FFF2-40B4-BE49-F238E27FC236}">
                    <a16:creationId xmlns:a16="http://schemas.microsoft.com/office/drawing/2014/main" id="{5A8AEF98-B803-C4B1-5134-17389DECB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4433" y="2897736"/>
                <a:ext cx="225428" cy="225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96" name="직선 화살표 연결선 295">
              <a:extLst>
                <a:ext uri="{FF2B5EF4-FFF2-40B4-BE49-F238E27FC236}">
                  <a16:creationId xmlns:a16="http://schemas.microsoft.com/office/drawing/2014/main" id="{F1F8CAE6-127D-1957-0A83-BDAD7D0E4C6F}"/>
                </a:ext>
              </a:extLst>
            </p:cNvPr>
            <p:cNvCxnSpPr/>
            <p:nvPr/>
          </p:nvCxnSpPr>
          <p:spPr>
            <a:xfrm>
              <a:off x="7458187" y="5010272"/>
              <a:ext cx="252000" cy="4167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BC92B3B2-51D9-BEE7-2A77-ACDD521AB965}"/>
                </a:ext>
              </a:extLst>
            </p:cNvPr>
            <p:cNvSpPr txBox="1"/>
            <p:nvPr/>
          </p:nvSpPr>
          <p:spPr>
            <a:xfrm>
              <a:off x="7741886" y="4834766"/>
              <a:ext cx="2964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3B3B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Scalable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0" name="그룹 299"/>
          <p:cNvGrpSpPr/>
          <p:nvPr/>
        </p:nvGrpSpPr>
        <p:grpSpPr>
          <a:xfrm>
            <a:off x="27234582" y="25120452"/>
            <a:ext cx="4950266" cy="702010"/>
            <a:chOff x="7121306" y="5592824"/>
            <a:chExt cx="4950266" cy="702010"/>
          </a:xfrm>
        </p:grpSpPr>
        <p:grpSp>
          <p:nvGrpSpPr>
            <p:cNvPr id="301" name="그룹 300">
              <a:extLst>
                <a:ext uri="{FF2B5EF4-FFF2-40B4-BE49-F238E27FC236}">
                  <a16:creationId xmlns:a16="http://schemas.microsoft.com/office/drawing/2014/main" id="{F37326E0-81CC-2549-5B8A-5A5B606B924F}"/>
                </a:ext>
              </a:extLst>
            </p:cNvPr>
            <p:cNvGrpSpPr/>
            <p:nvPr/>
          </p:nvGrpSpPr>
          <p:grpSpPr>
            <a:xfrm>
              <a:off x="7121306" y="5592824"/>
              <a:ext cx="4950266" cy="400110"/>
              <a:chOff x="4834433" y="3457560"/>
              <a:chExt cx="4950266" cy="400110"/>
            </a:xfrm>
          </p:grpSpPr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48342D33-A010-4BE8-D589-907B7F7EBC3C}"/>
                  </a:ext>
                </a:extLst>
              </p:cNvPr>
              <p:cNvSpPr txBox="1"/>
              <p:nvPr/>
            </p:nvSpPr>
            <p:spPr>
              <a:xfrm>
                <a:off x="5058045" y="3457560"/>
                <a:ext cx="47266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2D array structure</a:t>
                </a:r>
              </a:p>
            </p:txBody>
          </p:sp>
          <p:pic>
            <p:nvPicPr>
              <p:cNvPr id="305" name="Picture 2" descr="https://d30y9cdsu7xlg0.cloudfront.net/png/7454-200.png">
                <a:extLst>
                  <a:ext uri="{FF2B5EF4-FFF2-40B4-BE49-F238E27FC236}">
                    <a16:creationId xmlns:a16="http://schemas.microsoft.com/office/drawing/2014/main" id="{77F07254-9A12-CDD2-B4ED-AB4EE59CBB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4433" y="3459498"/>
                <a:ext cx="225428" cy="225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02" name="직선 화살표 연결선 301">
              <a:extLst>
                <a:ext uri="{FF2B5EF4-FFF2-40B4-BE49-F238E27FC236}">
                  <a16:creationId xmlns:a16="http://schemas.microsoft.com/office/drawing/2014/main" id="{F1F8CAE6-127D-1957-0A83-BDAD7D0E4C6F}"/>
                </a:ext>
              </a:extLst>
            </p:cNvPr>
            <p:cNvCxnSpPr/>
            <p:nvPr/>
          </p:nvCxnSpPr>
          <p:spPr>
            <a:xfrm>
              <a:off x="7417432" y="6045815"/>
              <a:ext cx="252000" cy="4167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BC92B3B2-51D9-BEE7-2A77-ACDD521AB965}"/>
                </a:ext>
              </a:extLst>
            </p:cNvPr>
            <p:cNvSpPr txBox="1"/>
            <p:nvPr/>
          </p:nvSpPr>
          <p:spPr>
            <a:xfrm>
              <a:off x="7701131" y="5894724"/>
              <a:ext cx="3662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3B3B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Suitable for mechanistic study</a:t>
              </a:r>
              <a:endParaRPr lang="ko-KR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6" name="그룹 305">
            <a:extLst>
              <a:ext uri="{FF2B5EF4-FFF2-40B4-BE49-F238E27FC236}">
                <a16:creationId xmlns:a16="http://schemas.microsoft.com/office/drawing/2014/main" id="{49919EA5-BDA8-A0DB-ACFB-A03004A07188}"/>
              </a:ext>
            </a:extLst>
          </p:cNvPr>
          <p:cNvGrpSpPr/>
          <p:nvPr/>
        </p:nvGrpSpPr>
        <p:grpSpPr>
          <a:xfrm>
            <a:off x="27246492" y="22032037"/>
            <a:ext cx="3999218" cy="720410"/>
            <a:chOff x="4832618" y="2337912"/>
            <a:chExt cx="3999218" cy="720410"/>
          </a:xfrm>
        </p:grpSpPr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95C966AA-EC4A-C79E-D467-FA2B97134EA9}"/>
                </a:ext>
              </a:extLst>
            </p:cNvPr>
            <p:cNvSpPr txBox="1"/>
            <p:nvPr/>
          </p:nvSpPr>
          <p:spPr>
            <a:xfrm>
              <a:off x="5058046" y="2350436"/>
              <a:ext cx="3773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Low heterogeneity of active site</a:t>
              </a:r>
            </a:p>
            <a:p>
              <a:r>
                <a:rPr lang="en-US" altLang="ko-KR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(single crystalline, flat surface)</a:t>
              </a:r>
              <a:endParaRPr lang="ko-KR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8" name="Picture 2" descr="https://d30y9cdsu7xlg0.cloudfront.net/png/7454-200.png">
              <a:extLst>
                <a:ext uri="{FF2B5EF4-FFF2-40B4-BE49-F238E27FC236}">
                  <a16:creationId xmlns:a16="http://schemas.microsoft.com/office/drawing/2014/main" id="{45B7C042-3698-6B19-B67C-7E0516A1A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618" y="2337912"/>
              <a:ext cx="225428" cy="22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9" name="그룹 308">
            <a:extLst>
              <a:ext uri="{FF2B5EF4-FFF2-40B4-BE49-F238E27FC236}">
                <a16:creationId xmlns:a16="http://schemas.microsoft.com/office/drawing/2014/main" id="{15F80C49-0AEB-BC99-7971-E288DE189847}"/>
              </a:ext>
            </a:extLst>
          </p:cNvPr>
          <p:cNvGrpSpPr/>
          <p:nvPr/>
        </p:nvGrpSpPr>
        <p:grpSpPr>
          <a:xfrm>
            <a:off x="27246492" y="22899986"/>
            <a:ext cx="4798904" cy="400110"/>
            <a:chOff x="4834433" y="2895798"/>
            <a:chExt cx="4798904" cy="400110"/>
          </a:xfrm>
        </p:grpSpPr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29B7E795-BD05-24CE-007B-CD8FBF0DF357}"/>
                </a:ext>
              </a:extLst>
            </p:cNvPr>
            <p:cNvSpPr txBox="1"/>
            <p:nvPr/>
          </p:nvSpPr>
          <p:spPr>
            <a:xfrm>
              <a:off x="5058046" y="2895798"/>
              <a:ext cx="45752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Facet engineering </a:t>
              </a:r>
              <a:r>
                <a:rPr lang="en-US" altLang="ko-KR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(colloidal chemistry)</a:t>
              </a:r>
              <a:endParaRPr lang="ko-KR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1" name="Picture 2" descr="https://d30y9cdsu7xlg0.cloudfront.net/png/7454-200.png">
              <a:extLst>
                <a:ext uri="{FF2B5EF4-FFF2-40B4-BE49-F238E27FC236}">
                  <a16:creationId xmlns:a16="http://schemas.microsoft.com/office/drawing/2014/main" id="{6D42D0EE-CFAB-083C-5FBF-B373975EE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433" y="2897736"/>
              <a:ext cx="225428" cy="22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2" name="그룹 311">
            <a:extLst>
              <a:ext uri="{FF2B5EF4-FFF2-40B4-BE49-F238E27FC236}">
                <a16:creationId xmlns:a16="http://schemas.microsoft.com/office/drawing/2014/main" id="{B4F5DED7-474F-AF82-3C95-0E85A710D95D}"/>
              </a:ext>
            </a:extLst>
          </p:cNvPr>
          <p:cNvGrpSpPr/>
          <p:nvPr/>
        </p:nvGrpSpPr>
        <p:grpSpPr>
          <a:xfrm>
            <a:off x="27246492" y="23447635"/>
            <a:ext cx="3968549" cy="707886"/>
            <a:chOff x="4834433" y="3457560"/>
            <a:chExt cx="3968549" cy="707886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7880FB4-1A1D-D116-A94F-0BA36B5AE4FA}"/>
                </a:ext>
              </a:extLst>
            </p:cNvPr>
            <p:cNvSpPr txBox="1"/>
            <p:nvPr/>
          </p:nvSpPr>
          <p:spPr>
            <a:xfrm>
              <a:off x="5058046" y="3457560"/>
              <a:ext cx="37449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latin typeface="Arial" panose="020B0604020202020204" pitchFamily="34" charset="0"/>
                  <a:cs typeface="Arial" panose="020B0604020202020204" pitchFamily="34" charset="0"/>
                </a:rPr>
                <a:t>Synthetic versatility</a:t>
              </a:r>
            </a:p>
            <a:p>
              <a:r>
                <a:rPr lang="en-US" altLang="ko-KR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(oxide, perovskite, noble metal)</a:t>
              </a:r>
              <a:endParaRPr lang="ko-KR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4" name="Picture 2" descr="https://d30y9cdsu7xlg0.cloudfront.net/png/7454-200.png">
              <a:extLst>
                <a:ext uri="{FF2B5EF4-FFF2-40B4-BE49-F238E27FC236}">
                  <a16:creationId xmlns:a16="http://schemas.microsoft.com/office/drawing/2014/main" id="{ECF89E34-F1F2-BA25-1D7E-5DA4300C7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4433" y="3459498"/>
              <a:ext cx="225428" cy="22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01" name="TextBox 1200">
            <a:extLst>
              <a:ext uri="{FF2B5EF4-FFF2-40B4-BE49-F238E27FC236}">
                <a16:creationId xmlns:a16="http://schemas.microsoft.com/office/drawing/2014/main" id="{376FBD62-3C2E-3662-1A37-27FB59521AEF}"/>
              </a:ext>
            </a:extLst>
          </p:cNvPr>
          <p:cNvSpPr txBox="1"/>
          <p:nvPr/>
        </p:nvSpPr>
        <p:spPr>
          <a:xfrm>
            <a:off x="1449628" y="24900088"/>
            <a:ext cx="10800000" cy="919401"/>
          </a:xfrm>
          <a:prstGeom prst="roundRect">
            <a:avLst/>
          </a:prstGeom>
          <a:solidFill>
            <a:srgbClr val="4343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215874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results</a:t>
            </a:r>
            <a:endParaRPr lang="en-US" altLang="ko-KR" sz="5400" b="1" i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-59436" y="26069749"/>
            <a:ext cx="7060674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Synthesis of Co</a:t>
            </a:r>
            <a:r>
              <a:rPr kumimoji="1" lang="en-US" altLang="ko-K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ko-K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Nanocrystal</a:t>
            </a:r>
            <a:endParaRPr kumimoji="1"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9844" y="26712887"/>
            <a:ext cx="14341084" cy="3084414"/>
          </a:xfrm>
          <a:prstGeom prst="rect">
            <a:avLst/>
          </a:prstGeom>
        </p:spPr>
      </p:pic>
      <p:sp>
        <p:nvSpPr>
          <p:cNvPr id="378" name="TextBox 377">
            <a:extLst>
              <a:ext uri="{FF2B5EF4-FFF2-40B4-BE49-F238E27FC236}">
                <a16:creationId xmlns:a16="http://schemas.microsoft.com/office/drawing/2014/main" id="{A3B13EEA-8E8D-9423-A356-792D193493F4}"/>
              </a:ext>
            </a:extLst>
          </p:cNvPr>
          <p:cNvSpPr txBox="1"/>
          <p:nvPr/>
        </p:nvSpPr>
        <p:spPr>
          <a:xfrm>
            <a:off x="628872" y="30062497"/>
            <a:ext cx="2510165" cy="578882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analysis</a:t>
            </a:r>
            <a:endParaRPr kumimoji="1" lang="ko-Kore-KR" altLang="en-US" sz="2800" b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EA9871CB-C771-B47A-3062-DA78E25EE757}"/>
              </a:ext>
            </a:extLst>
          </p:cNvPr>
          <p:cNvSpPr txBox="1"/>
          <p:nvPr/>
        </p:nvSpPr>
        <p:spPr>
          <a:xfrm>
            <a:off x="933948" y="34993807"/>
            <a:ext cx="14741862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TEM observations revealed that the as-formed Co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 nanocrystals have a perfect cubic morphology and a uniform crystallite size of about 14 nm.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The lattice fringe of </a:t>
            </a:r>
            <a:r>
              <a:rPr lang="en-US" altLang="ko-KR" sz="2400" i="1" spc="-3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 (0.206 nm) of Co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 is clearly observed, indicating that the </a:t>
            </a:r>
            <a:r>
              <a:rPr lang="en-US" altLang="ko-KR" sz="2400" spc="-3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nanocubes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are bounded by the (</a:t>
            </a:r>
            <a:r>
              <a:rPr lang="en-US" altLang="ko-KR" sz="2400" i="1" spc="-3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00) facets.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9628" y="30690699"/>
            <a:ext cx="12992634" cy="4180760"/>
          </a:xfrm>
          <a:prstGeom prst="rect">
            <a:avLst/>
          </a:prstGeom>
        </p:spPr>
      </p:pic>
      <p:sp>
        <p:nvSpPr>
          <p:cNvPr id="420" name="TextBox 419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141860" y="37151229"/>
            <a:ext cx="11064078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Self-Assembly of Co</a:t>
            </a:r>
            <a:r>
              <a:rPr kumimoji="1" lang="en-US" altLang="ko-K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ko-KR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Nanocrystal arrays on Si substrate</a:t>
            </a:r>
            <a:endParaRPr kumimoji="1"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33948" y="38244061"/>
            <a:ext cx="14528682" cy="2654402"/>
          </a:xfrm>
          <a:prstGeom prst="rect">
            <a:avLst/>
          </a:prstGeom>
        </p:spPr>
      </p:pic>
      <p:sp>
        <p:nvSpPr>
          <p:cNvPr id="440" name="TextBox 439">
            <a:extLst>
              <a:ext uri="{FF2B5EF4-FFF2-40B4-BE49-F238E27FC236}">
                <a16:creationId xmlns:a16="http://schemas.microsoft.com/office/drawing/2014/main" id="{A3B13EEA-8E8D-9423-A356-792D193493F4}"/>
              </a:ext>
            </a:extLst>
          </p:cNvPr>
          <p:cNvSpPr txBox="1"/>
          <p:nvPr/>
        </p:nvSpPr>
        <p:spPr>
          <a:xfrm>
            <a:off x="762699" y="37658103"/>
            <a:ext cx="3472020" cy="578882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SEM, XRD analysis</a:t>
            </a:r>
            <a:endParaRPr kumimoji="1" lang="ko-Kore-KR" altLang="en-US" sz="2800" b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13725666" y="39442514"/>
            <a:ext cx="1177834" cy="303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(400)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AD33942F-76B8-8FD7-65B7-4C8F974F82DA}"/>
              </a:ext>
            </a:extLst>
          </p:cNvPr>
          <p:cNvSpPr txBox="1"/>
          <p:nvPr/>
        </p:nvSpPr>
        <p:spPr>
          <a:xfrm>
            <a:off x="933948" y="40898463"/>
            <a:ext cx="1468484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array was formed while maintaining a constant gap of approximately 3 nm between Co3O4 NCs. This is inferred to be due to the effect of oleic acid, an organic surfactant used in the assembly process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XRD data (λ = 1.11296 Å, Pohang Accelerator Laboratory) show that the Co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 NC arrays are highly aligned in the (400) direction (out-of-plane), while no other Co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sz="2400" spc="-3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-related XRD peaks are observed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ko-KR" sz="2400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C30412E9-3EAF-669F-5E58-EB5E391F5D82}"/>
              </a:ext>
            </a:extLst>
          </p:cNvPr>
          <p:cNvSpPr txBox="1"/>
          <p:nvPr/>
        </p:nvSpPr>
        <p:spPr>
          <a:xfrm>
            <a:off x="16728854" y="26638061"/>
            <a:ext cx="12541108" cy="578882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Growth of Epitaxial Thin Films on Self-Assembled Nanocrystal Arrays</a:t>
            </a:r>
            <a:endParaRPr kumimoji="1"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4" name="그림 443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9" b="7129"/>
          <a:stretch/>
        </p:blipFill>
        <p:spPr>
          <a:xfrm>
            <a:off x="20705191" y="27259091"/>
            <a:ext cx="3736546" cy="2661316"/>
          </a:xfrm>
          <a:prstGeom prst="rect">
            <a:avLst/>
          </a:prstGeom>
        </p:spPr>
      </p:pic>
      <p:pic>
        <p:nvPicPr>
          <p:cNvPr id="445" name="그림 444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7" b="6337"/>
          <a:stretch/>
        </p:blipFill>
        <p:spPr>
          <a:xfrm>
            <a:off x="16823943" y="30020273"/>
            <a:ext cx="3768189" cy="2683853"/>
          </a:xfrm>
          <a:prstGeom prst="rect">
            <a:avLst/>
          </a:prstGeom>
        </p:spPr>
      </p:pic>
      <p:pic>
        <p:nvPicPr>
          <p:cNvPr id="446" name="그림 445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" b="6404"/>
          <a:stretch/>
        </p:blipFill>
        <p:spPr>
          <a:xfrm>
            <a:off x="20708465" y="30023524"/>
            <a:ext cx="3765728" cy="2682101"/>
          </a:xfrm>
          <a:prstGeom prst="rect">
            <a:avLst/>
          </a:prstGeom>
        </p:spPr>
      </p:pic>
      <p:sp>
        <p:nvSpPr>
          <p:cNvPr id="450" name="TextBox 449"/>
          <p:cNvSpPr txBox="1"/>
          <p:nvPr/>
        </p:nvSpPr>
        <p:spPr>
          <a:xfrm>
            <a:off x="20691947" y="2794290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 array region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22137613" y="31510143"/>
            <a:ext cx="225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ko-KR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(111) on SiO</a:t>
            </a:r>
            <a:r>
              <a:rPr lang="en-US" altLang="ko-KR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17020856" y="293043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gap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6" name="직선 화살표 연결선 455"/>
          <p:cNvCxnSpPr/>
          <p:nvPr/>
        </p:nvCxnSpPr>
        <p:spPr>
          <a:xfrm flipH="1">
            <a:off x="18322452" y="29103653"/>
            <a:ext cx="254000" cy="2635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직선 화살표 연결선 458"/>
          <p:cNvCxnSpPr/>
          <p:nvPr/>
        </p:nvCxnSpPr>
        <p:spPr>
          <a:xfrm flipH="1">
            <a:off x="23328436" y="30535386"/>
            <a:ext cx="196096" cy="9297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TextBox 459"/>
          <p:cNvSpPr txBox="1"/>
          <p:nvPr/>
        </p:nvSpPr>
        <p:spPr>
          <a:xfrm>
            <a:off x="17118961" y="31215090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ko-KR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(400) on NC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61" name="개체 460">
            <a:extLst>
              <a:ext uri="{FF2B5EF4-FFF2-40B4-BE49-F238E27FC236}">
                <a16:creationId xmlns:a16="http://schemas.microsoft.com/office/drawing/2014/main" id="{CDD5BA85-B63B-9822-6453-1298B01EA0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903653"/>
              </p:ext>
            </p:extLst>
          </p:nvPr>
        </p:nvGraphicFramePr>
        <p:xfrm>
          <a:off x="23832492" y="27000919"/>
          <a:ext cx="7620399" cy="5920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Graph" r:id="rId32" imgW="2797200" imgH="2172600" progId="Origin95.Graph">
                  <p:embed/>
                </p:oleObj>
              </mc:Choice>
              <mc:Fallback>
                <p:oleObj name="Graph" r:id="rId32" imgW="2797200" imgH="2172600" progId="Origin95.Graph">
                  <p:embed/>
                  <p:pic>
                    <p:nvPicPr>
                      <p:cNvPr id="9" name="개체 8">
                        <a:extLst>
                          <a:ext uri="{FF2B5EF4-FFF2-40B4-BE49-F238E27FC236}">
                            <a16:creationId xmlns:a16="http://schemas.microsoft.com/office/drawing/2014/main" id="{CDD5BA85-B63B-9822-6453-1298B01EA0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3832492" y="27000919"/>
                        <a:ext cx="7620399" cy="5920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5" name="TextBox 464"/>
          <p:cNvSpPr txBox="1"/>
          <p:nvPr/>
        </p:nvSpPr>
        <p:spPr>
          <a:xfrm>
            <a:off x="22208233" y="2884082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gap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8" name="TextBox 467"/>
          <p:cNvSpPr txBox="1"/>
          <p:nvPr/>
        </p:nvSpPr>
        <p:spPr>
          <a:xfrm>
            <a:off x="19382631" y="2893502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9" name="자유형 1858"/>
          <p:cNvSpPr/>
          <p:nvPr/>
        </p:nvSpPr>
        <p:spPr>
          <a:xfrm>
            <a:off x="18660533" y="27791746"/>
            <a:ext cx="1909234" cy="2137986"/>
          </a:xfrm>
          <a:custGeom>
            <a:avLst/>
            <a:gdLst>
              <a:gd name="connsiteX0" fmla="*/ 215900 w 1909234"/>
              <a:gd name="connsiteY0" fmla="*/ 2137986 h 2137986"/>
              <a:gd name="connsiteX1" fmla="*/ 228600 w 1909234"/>
              <a:gd name="connsiteY1" fmla="*/ 2074486 h 2137986"/>
              <a:gd name="connsiteX2" fmla="*/ 237067 w 1909234"/>
              <a:gd name="connsiteY2" fmla="*/ 2053319 h 2137986"/>
              <a:gd name="connsiteX3" fmla="*/ 241300 w 1909234"/>
              <a:gd name="connsiteY3" fmla="*/ 2015219 h 2137986"/>
              <a:gd name="connsiteX4" fmla="*/ 237067 w 1909234"/>
              <a:gd name="connsiteY4" fmla="*/ 1939019 h 2137986"/>
              <a:gd name="connsiteX5" fmla="*/ 232834 w 1909234"/>
              <a:gd name="connsiteY5" fmla="*/ 1926319 h 2137986"/>
              <a:gd name="connsiteX6" fmla="*/ 220134 w 1909234"/>
              <a:gd name="connsiteY6" fmla="*/ 1917852 h 2137986"/>
              <a:gd name="connsiteX7" fmla="*/ 207434 w 1909234"/>
              <a:gd name="connsiteY7" fmla="*/ 1900919 h 2137986"/>
              <a:gd name="connsiteX8" fmla="*/ 190500 w 1909234"/>
              <a:gd name="connsiteY8" fmla="*/ 1888219 h 2137986"/>
              <a:gd name="connsiteX9" fmla="*/ 148167 w 1909234"/>
              <a:gd name="connsiteY9" fmla="*/ 1841652 h 2137986"/>
              <a:gd name="connsiteX10" fmla="*/ 110067 w 1909234"/>
              <a:gd name="connsiteY10" fmla="*/ 1803552 h 2137986"/>
              <a:gd name="connsiteX11" fmla="*/ 80434 w 1909234"/>
              <a:gd name="connsiteY11" fmla="*/ 1761219 h 2137986"/>
              <a:gd name="connsiteX12" fmla="*/ 63500 w 1909234"/>
              <a:gd name="connsiteY12" fmla="*/ 1723119 h 2137986"/>
              <a:gd name="connsiteX13" fmla="*/ 59267 w 1909234"/>
              <a:gd name="connsiteY13" fmla="*/ 1710419 h 2137986"/>
              <a:gd name="connsiteX14" fmla="*/ 33867 w 1909234"/>
              <a:gd name="connsiteY14" fmla="*/ 1672319 h 2137986"/>
              <a:gd name="connsiteX15" fmla="*/ 12700 w 1909234"/>
              <a:gd name="connsiteY15" fmla="*/ 1604586 h 2137986"/>
              <a:gd name="connsiteX16" fmla="*/ 8467 w 1909234"/>
              <a:gd name="connsiteY16" fmla="*/ 1591886 h 2137986"/>
              <a:gd name="connsiteX17" fmla="*/ 4234 w 1909234"/>
              <a:gd name="connsiteY17" fmla="*/ 1579186 h 2137986"/>
              <a:gd name="connsiteX18" fmla="*/ 0 w 1909234"/>
              <a:gd name="connsiteY18" fmla="*/ 1558019 h 2137986"/>
              <a:gd name="connsiteX19" fmla="*/ 4234 w 1909234"/>
              <a:gd name="connsiteY19" fmla="*/ 1359052 h 2137986"/>
              <a:gd name="connsiteX20" fmla="*/ 8467 w 1909234"/>
              <a:gd name="connsiteY20" fmla="*/ 1333652 h 2137986"/>
              <a:gd name="connsiteX21" fmla="*/ 25400 w 1909234"/>
              <a:gd name="connsiteY21" fmla="*/ 1287086 h 2137986"/>
              <a:gd name="connsiteX22" fmla="*/ 46567 w 1909234"/>
              <a:gd name="connsiteY22" fmla="*/ 1236286 h 2137986"/>
              <a:gd name="connsiteX23" fmla="*/ 55034 w 1909234"/>
              <a:gd name="connsiteY23" fmla="*/ 1210886 h 2137986"/>
              <a:gd name="connsiteX24" fmla="*/ 67734 w 1909234"/>
              <a:gd name="connsiteY24" fmla="*/ 1185486 h 2137986"/>
              <a:gd name="connsiteX25" fmla="*/ 76200 w 1909234"/>
              <a:gd name="connsiteY25" fmla="*/ 1160086 h 2137986"/>
              <a:gd name="connsiteX26" fmla="*/ 80434 w 1909234"/>
              <a:gd name="connsiteY26" fmla="*/ 1143152 h 2137986"/>
              <a:gd name="connsiteX27" fmla="*/ 88900 w 1909234"/>
              <a:gd name="connsiteY27" fmla="*/ 1126219 h 2137986"/>
              <a:gd name="connsiteX28" fmla="*/ 97367 w 1909234"/>
              <a:gd name="connsiteY28" fmla="*/ 1100819 h 2137986"/>
              <a:gd name="connsiteX29" fmla="*/ 122767 w 1909234"/>
              <a:gd name="connsiteY29" fmla="*/ 1062719 h 2137986"/>
              <a:gd name="connsiteX30" fmla="*/ 127000 w 1909234"/>
              <a:gd name="connsiteY30" fmla="*/ 1041552 h 2137986"/>
              <a:gd name="connsiteX31" fmla="*/ 143934 w 1909234"/>
              <a:gd name="connsiteY31" fmla="*/ 1011919 h 2137986"/>
              <a:gd name="connsiteX32" fmla="*/ 160867 w 1909234"/>
              <a:gd name="connsiteY32" fmla="*/ 969586 h 2137986"/>
              <a:gd name="connsiteX33" fmla="*/ 173567 w 1909234"/>
              <a:gd name="connsiteY33" fmla="*/ 944186 h 2137986"/>
              <a:gd name="connsiteX34" fmla="*/ 182034 w 1909234"/>
              <a:gd name="connsiteY34" fmla="*/ 931486 h 2137986"/>
              <a:gd name="connsiteX35" fmla="*/ 190500 w 1909234"/>
              <a:gd name="connsiteY35" fmla="*/ 914552 h 2137986"/>
              <a:gd name="connsiteX36" fmla="*/ 241300 w 1909234"/>
              <a:gd name="connsiteY36" fmla="*/ 867986 h 2137986"/>
              <a:gd name="connsiteX37" fmla="*/ 279400 w 1909234"/>
              <a:gd name="connsiteY37" fmla="*/ 825652 h 2137986"/>
              <a:gd name="connsiteX38" fmla="*/ 300567 w 1909234"/>
              <a:gd name="connsiteY38" fmla="*/ 796019 h 2137986"/>
              <a:gd name="connsiteX39" fmla="*/ 325967 w 1909234"/>
              <a:gd name="connsiteY39" fmla="*/ 757919 h 2137986"/>
              <a:gd name="connsiteX40" fmla="*/ 330200 w 1909234"/>
              <a:gd name="connsiteY40" fmla="*/ 745219 h 2137986"/>
              <a:gd name="connsiteX41" fmla="*/ 347134 w 1909234"/>
              <a:gd name="connsiteY41" fmla="*/ 719819 h 2137986"/>
              <a:gd name="connsiteX42" fmla="*/ 368300 w 1909234"/>
              <a:gd name="connsiteY42" fmla="*/ 681719 h 2137986"/>
              <a:gd name="connsiteX43" fmla="*/ 381000 w 1909234"/>
              <a:gd name="connsiteY43" fmla="*/ 656319 h 2137986"/>
              <a:gd name="connsiteX44" fmla="*/ 393700 w 1909234"/>
              <a:gd name="connsiteY44" fmla="*/ 643619 h 2137986"/>
              <a:gd name="connsiteX45" fmla="*/ 419100 w 1909234"/>
              <a:gd name="connsiteY45" fmla="*/ 613986 h 2137986"/>
              <a:gd name="connsiteX46" fmla="*/ 440267 w 1909234"/>
              <a:gd name="connsiteY46" fmla="*/ 584352 h 2137986"/>
              <a:gd name="connsiteX47" fmla="*/ 461434 w 1909234"/>
              <a:gd name="connsiteY47" fmla="*/ 563186 h 2137986"/>
              <a:gd name="connsiteX48" fmla="*/ 482600 w 1909234"/>
              <a:gd name="connsiteY48" fmla="*/ 542019 h 2137986"/>
              <a:gd name="connsiteX49" fmla="*/ 499534 w 1909234"/>
              <a:gd name="connsiteY49" fmla="*/ 525086 h 2137986"/>
              <a:gd name="connsiteX50" fmla="*/ 533400 w 1909234"/>
              <a:gd name="connsiteY50" fmla="*/ 508152 h 2137986"/>
              <a:gd name="connsiteX51" fmla="*/ 550334 w 1909234"/>
              <a:gd name="connsiteY51" fmla="*/ 499686 h 2137986"/>
              <a:gd name="connsiteX52" fmla="*/ 579967 w 1909234"/>
              <a:gd name="connsiteY52" fmla="*/ 491219 h 2137986"/>
              <a:gd name="connsiteX53" fmla="*/ 592667 w 1909234"/>
              <a:gd name="connsiteY53" fmla="*/ 482752 h 2137986"/>
              <a:gd name="connsiteX54" fmla="*/ 647700 w 1909234"/>
              <a:gd name="connsiteY54" fmla="*/ 465819 h 2137986"/>
              <a:gd name="connsiteX55" fmla="*/ 690034 w 1909234"/>
              <a:gd name="connsiteY55" fmla="*/ 457352 h 2137986"/>
              <a:gd name="connsiteX56" fmla="*/ 706967 w 1909234"/>
              <a:gd name="connsiteY56" fmla="*/ 453119 h 2137986"/>
              <a:gd name="connsiteX57" fmla="*/ 740834 w 1909234"/>
              <a:gd name="connsiteY57" fmla="*/ 448886 h 2137986"/>
              <a:gd name="connsiteX58" fmla="*/ 753534 w 1909234"/>
              <a:gd name="connsiteY58" fmla="*/ 444652 h 2137986"/>
              <a:gd name="connsiteX59" fmla="*/ 812800 w 1909234"/>
              <a:gd name="connsiteY59" fmla="*/ 436186 h 2137986"/>
              <a:gd name="connsiteX60" fmla="*/ 855134 w 1909234"/>
              <a:gd name="connsiteY60" fmla="*/ 427719 h 2137986"/>
              <a:gd name="connsiteX61" fmla="*/ 889000 w 1909234"/>
              <a:gd name="connsiteY61" fmla="*/ 423486 h 2137986"/>
              <a:gd name="connsiteX62" fmla="*/ 990600 w 1909234"/>
              <a:gd name="connsiteY62" fmla="*/ 410786 h 2137986"/>
              <a:gd name="connsiteX63" fmla="*/ 1011767 w 1909234"/>
              <a:gd name="connsiteY63" fmla="*/ 406552 h 2137986"/>
              <a:gd name="connsiteX64" fmla="*/ 1079500 w 1909234"/>
              <a:gd name="connsiteY64" fmla="*/ 393852 h 2137986"/>
              <a:gd name="connsiteX65" fmla="*/ 1100667 w 1909234"/>
              <a:gd name="connsiteY65" fmla="*/ 385386 h 2137986"/>
              <a:gd name="connsiteX66" fmla="*/ 1113367 w 1909234"/>
              <a:gd name="connsiteY66" fmla="*/ 376919 h 2137986"/>
              <a:gd name="connsiteX67" fmla="*/ 1134534 w 1909234"/>
              <a:gd name="connsiteY67" fmla="*/ 372686 h 2137986"/>
              <a:gd name="connsiteX68" fmla="*/ 1181100 w 1909234"/>
              <a:gd name="connsiteY68" fmla="*/ 347286 h 2137986"/>
              <a:gd name="connsiteX69" fmla="*/ 1193800 w 1909234"/>
              <a:gd name="connsiteY69" fmla="*/ 343052 h 2137986"/>
              <a:gd name="connsiteX70" fmla="*/ 1248834 w 1909234"/>
              <a:gd name="connsiteY70" fmla="*/ 313419 h 2137986"/>
              <a:gd name="connsiteX71" fmla="*/ 1261534 w 1909234"/>
              <a:gd name="connsiteY71" fmla="*/ 300719 h 2137986"/>
              <a:gd name="connsiteX72" fmla="*/ 1291167 w 1909234"/>
              <a:gd name="connsiteY72" fmla="*/ 292252 h 2137986"/>
              <a:gd name="connsiteX73" fmla="*/ 1312334 w 1909234"/>
              <a:gd name="connsiteY73" fmla="*/ 279552 h 2137986"/>
              <a:gd name="connsiteX74" fmla="*/ 1337734 w 1909234"/>
              <a:gd name="connsiteY74" fmla="*/ 271086 h 2137986"/>
              <a:gd name="connsiteX75" fmla="*/ 1354667 w 1909234"/>
              <a:gd name="connsiteY75" fmla="*/ 258386 h 2137986"/>
              <a:gd name="connsiteX76" fmla="*/ 1380067 w 1909234"/>
              <a:gd name="connsiteY76" fmla="*/ 249919 h 2137986"/>
              <a:gd name="connsiteX77" fmla="*/ 1401234 w 1909234"/>
              <a:gd name="connsiteY77" fmla="*/ 241452 h 2137986"/>
              <a:gd name="connsiteX78" fmla="*/ 1413934 w 1909234"/>
              <a:gd name="connsiteY78" fmla="*/ 232986 h 2137986"/>
              <a:gd name="connsiteX79" fmla="*/ 1452034 w 1909234"/>
              <a:gd name="connsiteY79" fmla="*/ 220286 h 2137986"/>
              <a:gd name="connsiteX80" fmla="*/ 1464734 w 1909234"/>
              <a:gd name="connsiteY80" fmla="*/ 211819 h 2137986"/>
              <a:gd name="connsiteX81" fmla="*/ 1481667 w 1909234"/>
              <a:gd name="connsiteY81" fmla="*/ 203352 h 2137986"/>
              <a:gd name="connsiteX82" fmla="*/ 1502834 w 1909234"/>
              <a:gd name="connsiteY82" fmla="*/ 190652 h 2137986"/>
              <a:gd name="connsiteX83" fmla="*/ 1532467 w 1909234"/>
              <a:gd name="connsiteY83" fmla="*/ 177952 h 2137986"/>
              <a:gd name="connsiteX84" fmla="*/ 1566334 w 1909234"/>
              <a:gd name="connsiteY84" fmla="*/ 161019 h 2137986"/>
              <a:gd name="connsiteX85" fmla="*/ 1579034 w 1909234"/>
              <a:gd name="connsiteY85" fmla="*/ 152552 h 2137986"/>
              <a:gd name="connsiteX86" fmla="*/ 1600200 w 1909234"/>
              <a:gd name="connsiteY86" fmla="*/ 144086 h 2137986"/>
              <a:gd name="connsiteX87" fmla="*/ 1612900 w 1909234"/>
              <a:gd name="connsiteY87" fmla="*/ 131386 h 2137986"/>
              <a:gd name="connsiteX88" fmla="*/ 1625600 w 1909234"/>
              <a:gd name="connsiteY88" fmla="*/ 127152 h 2137986"/>
              <a:gd name="connsiteX89" fmla="*/ 1638300 w 1909234"/>
              <a:gd name="connsiteY89" fmla="*/ 118686 h 2137986"/>
              <a:gd name="connsiteX90" fmla="*/ 1651000 w 1909234"/>
              <a:gd name="connsiteY90" fmla="*/ 105986 h 2137986"/>
              <a:gd name="connsiteX91" fmla="*/ 1676400 w 1909234"/>
              <a:gd name="connsiteY91" fmla="*/ 97519 h 2137986"/>
              <a:gd name="connsiteX92" fmla="*/ 1706034 w 1909234"/>
              <a:gd name="connsiteY92" fmla="*/ 76352 h 2137986"/>
              <a:gd name="connsiteX93" fmla="*/ 1722967 w 1909234"/>
              <a:gd name="connsiteY93" fmla="*/ 67886 h 2137986"/>
              <a:gd name="connsiteX94" fmla="*/ 1744134 w 1909234"/>
              <a:gd name="connsiteY94" fmla="*/ 55186 h 2137986"/>
              <a:gd name="connsiteX95" fmla="*/ 1761067 w 1909234"/>
              <a:gd name="connsiteY95" fmla="*/ 46719 h 2137986"/>
              <a:gd name="connsiteX96" fmla="*/ 1778000 w 1909234"/>
              <a:gd name="connsiteY96" fmla="*/ 34019 h 2137986"/>
              <a:gd name="connsiteX97" fmla="*/ 1816100 w 1909234"/>
              <a:gd name="connsiteY97" fmla="*/ 21319 h 2137986"/>
              <a:gd name="connsiteX98" fmla="*/ 1841500 w 1909234"/>
              <a:gd name="connsiteY98" fmla="*/ 12852 h 2137986"/>
              <a:gd name="connsiteX99" fmla="*/ 1858434 w 1909234"/>
              <a:gd name="connsiteY99" fmla="*/ 4386 h 2137986"/>
              <a:gd name="connsiteX100" fmla="*/ 1909234 w 1909234"/>
              <a:gd name="connsiteY100" fmla="*/ 152 h 213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909234" h="2137986">
                <a:moveTo>
                  <a:pt x="215900" y="2137986"/>
                </a:moveTo>
                <a:cubicBezTo>
                  <a:pt x="220133" y="2116819"/>
                  <a:pt x="223365" y="2095427"/>
                  <a:pt x="228600" y="2074486"/>
                </a:cubicBezTo>
                <a:cubicBezTo>
                  <a:pt x="230443" y="2067114"/>
                  <a:pt x="235475" y="2060750"/>
                  <a:pt x="237067" y="2053319"/>
                </a:cubicBezTo>
                <a:cubicBezTo>
                  <a:pt x="239744" y="2040824"/>
                  <a:pt x="239889" y="2027919"/>
                  <a:pt x="241300" y="2015219"/>
                </a:cubicBezTo>
                <a:cubicBezTo>
                  <a:pt x="239889" y="1989819"/>
                  <a:pt x="239479" y="1964344"/>
                  <a:pt x="237067" y="1939019"/>
                </a:cubicBezTo>
                <a:cubicBezTo>
                  <a:pt x="236644" y="1934577"/>
                  <a:pt x="235622" y="1929804"/>
                  <a:pt x="232834" y="1926319"/>
                </a:cubicBezTo>
                <a:cubicBezTo>
                  <a:pt x="229656" y="1922346"/>
                  <a:pt x="223732" y="1921450"/>
                  <a:pt x="220134" y="1917852"/>
                </a:cubicBezTo>
                <a:cubicBezTo>
                  <a:pt x="215145" y="1912863"/>
                  <a:pt x="212423" y="1905908"/>
                  <a:pt x="207434" y="1900919"/>
                </a:cubicBezTo>
                <a:cubicBezTo>
                  <a:pt x="202445" y="1895930"/>
                  <a:pt x="195721" y="1892965"/>
                  <a:pt x="190500" y="1888219"/>
                </a:cubicBezTo>
                <a:cubicBezTo>
                  <a:pt x="114057" y="1818727"/>
                  <a:pt x="190372" y="1887374"/>
                  <a:pt x="148167" y="1841652"/>
                </a:cubicBezTo>
                <a:cubicBezTo>
                  <a:pt x="135985" y="1828454"/>
                  <a:pt x="118099" y="1819616"/>
                  <a:pt x="110067" y="1803552"/>
                </a:cubicBezTo>
                <a:cubicBezTo>
                  <a:pt x="79790" y="1742998"/>
                  <a:pt x="115872" y="1808469"/>
                  <a:pt x="80434" y="1761219"/>
                </a:cubicBezTo>
                <a:cubicBezTo>
                  <a:pt x="75623" y="1754804"/>
                  <a:pt x="65816" y="1729295"/>
                  <a:pt x="63500" y="1723119"/>
                </a:cubicBezTo>
                <a:cubicBezTo>
                  <a:pt x="61933" y="1718941"/>
                  <a:pt x="61515" y="1714273"/>
                  <a:pt x="59267" y="1710419"/>
                </a:cubicBezTo>
                <a:cubicBezTo>
                  <a:pt x="51576" y="1697235"/>
                  <a:pt x="33867" y="1672319"/>
                  <a:pt x="33867" y="1672319"/>
                </a:cubicBezTo>
                <a:cubicBezTo>
                  <a:pt x="25305" y="1638068"/>
                  <a:pt x="31475" y="1660911"/>
                  <a:pt x="12700" y="1604586"/>
                </a:cubicBezTo>
                <a:lnTo>
                  <a:pt x="8467" y="1591886"/>
                </a:lnTo>
                <a:cubicBezTo>
                  <a:pt x="7056" y="1587653"/>
                  <a:pt x="5109" y="1583562"/>
                  <a:pt x="4234" y="1579186"/>
                </a:cubicBezTo>
                <a:lnTo>
                  <a:pt x="0" y="1558019"/>
                </a:lnTo>
                <a:cubicBezTo>
                  <a:pt x="1411" y="1491697"/>
                  <a:pt x="1732" y="1425342"/>
                  <a:pt x="4234" y="1359052"/>
                </a:cubicBezTo>
                <a:cubicBezTo>
                  <a:pt x="4558" y="1350475"/>
                  <a:pt x="6385" y="1341979"/>
                  <a:pt x="8467" y="1333652"/>
                </a:cubicBezTo>
                <a:cubicBezTo>
                  <a:pt x="12089" y="1319164"/>
                  <a:pt x="19791" y="1301109"/>
                  <a:pt x="25400" y="1287086"/>
                </a:cubicBezTo>
                <a:cubicBezTo>
                  <a:pt x="33595" y="1237924"/>
                  <a:pt x="22161" y="1285099"/>
                  <a:pt x="46567" y="1236286"/>
                </a:cubicBezTo>
                <a:cubicBezTo>
                  <a:pt x="50558" y="1228304"/>
                  <a:pt x="51601" y="1219124"/>
                  <a:pt x="55034" y="1210886"/>
                </a:cubicBezTo>
                <a:cubicBezTo>
                  <a:pt x="58675" y="1202148"/>
                  <a:pt x="64093" y="1194224"/>
                  <a:pt x="67734" y="1185486"/>
                </a:cubicBezTo>
                <a:cubicBezTo>
                  <a:pt x="71166" y="1177248"/>
                  <a:pt x="73636" y="1168634"/>
                  <a:pt x="76200" y="1160086"/>
                </a:cubicBezTo>
                <a:cubicBezTo>
                  <a:pt x="77872" y="1154513"/>
                  <a:pt x="78391" y="1148600"/>
                  <a:pt x="80434" y="1143152"/>
                </a:cubicBezTo>
                <a:cubicBezTo>
                  <a:pt x="82650" y="1137243"/>
                  <a:pt x="86556" y="1132078"/>
                  <a:pt x="88900" y="1126219"/>
                </a:cubicBezTo>
                <a:cubicBezTo>
                  <a:pt x="92215" y="1117933"/>
                  <a:pt x="92416" y="1108245"/>
                  <a:pt x="97367" y="1100819"/>
                </a:cubicBezTo>
                <a:lnTo>
                  <a:pt x="122767" y="1062719"/>
                </a:lnTo>
                <a:cubicBezTo>
                  <a:pt x="124178" y="1055663"/>
                  <a:pt x="124725" y="1048378"/>
                  <a:pt x="127000" y="1041552"/>
                </a:cubicBezTo>
                <a:cubicBezTo>
                  <a:pt x="136726" y="1012375"/>
                  <a:pt x="132786" y="1036073"/>
                  <a:pt x="143934" y="1011919"/>
                </a:cubicBezTo>
                <a:cubicBezTo>
                  <a:pt x="150303" y="998120"/>
                  <a:pt x="154070" y="983179"/>
                  <a:pt x="160867" y="969586"/>
                </a:cubicBezTo>
                <a:cubicBezTo>
                  <a:pt x="165100" y="961119"/>
                  <a:pt x="168970" y="952461"/>
                  <a:pt x="173567" y="944186"/>
                </a:cubicBezTo>
                <a:cubicBezTo>
                  <a:pt x="176038" y="939738"/>
                  <a:pt x="179510" y="935904"/>
                  <a:pt x="182034" y="931486"/>
                </a:cubicBezTo>
                <a:cubicBezTo>
                  <a:pt x="185165" y="926007"/>
                  <a:pt x="186460" y="919400"/>
                  <a:pt x="190500" y="914552"/>
                </a:cubicBezTo>
                <a:cubicBezTo>
                  <a:pt x="234378" y="861899"/>
                  <a:pt x="209376" y="896363"/>
                  <a:pt x="241300" y="867986"/>
                </a:cubicBezTo>
                <a:cubicBezTo>
                  <a:pt x="267596" y="844611"/>
                  <a:pt x="257375" y="850824"/>
                  <a:pt x="279400" y="825652"/>
                </a:cubicBezTo>
                <a:cubicBezTo>
                  <a:pt x="330773" y="766939"/>
                  <a:pt x="253361" y="862105"/>
                  <a:pt x="300567" y="796019"/>
                </a:cubicBezTo>
                <a:cubicBezTo>
                  <a:pt x="326224" y="760100"/>
                  <a:pt x="300685" y="814804"/>
                  <a:pt x="325967" y="757919"/>
                </a:cubicBezTo>
                <a:cubicBezTo>
                  <a:pt x="327779" y="753841"/>
                  <a:pt x="328033" y="749120"/>
                  <a:pt x="330200" y="745219"/>
                </a:cubicBezTo>
                <a:cubicBezTo>
                  <a:pt x="335142" y="736324"/>
                  <a:pt x="347134" y="719819"/>
                  <a:pt x="347134" y="719819"/>
                </a:cubicBezTo>
                <a:cubicBezTo>
                  <a:pt x="357493" y="688739"/>
                  <a:pt x="349289" y="700730"/>
                  <a:pt x="368300" y="681719"/>
                </a:cubicBezTo>
                <a:cubicBezTo>
                  <a:pt x="372543" y="668993"/>
                  <a:pt x="371883" y="667259"/>
                  <a:pt x="381000" y="656319"/>
                </a:cubicBezTo>
                <a:cubicBezTo>
                  <a:pt x="384833" y="651720"/>
                  <a:pt x="390220" y="648491"/>
                  <a:pt x="393700" y="643619"/>
                </a:cubicBezTo>
                <a:cubicBezTo>
                  <a:pt x="416050" y="612329"/>
                  <a:pt x="385124" y="639468"/>
                  <a:pt x="419100" y="613986"/>
                </a:cubicBezTo>
                <a:cubicBezTo>
                  <a:pt x="426880" y="590651"/>
                  <a:pt x="418352" y="609920"/>
                  <a:pt x="440267" y="584352"/>
                </a:cubicBezTo>
                <a:cubicBezTo>
                  <a:pt x="459079" y="562404"/>
                  <a:pt x="436978" y="579489"/>
                  <a:pt x="461434" y="563186"/>
                </a:cubicBezTo>
                <a:cubicBezTo>
                  <a:pt x="477737" y="538730"/>
                  <a:pt x="460652" y="560831"/>
                  <a:pt x="482600" y="542019"/>
                </a:cubicBezTo>
                <a:cubicBezTo>
                  <a:pt x="488661" y="536824"/>
                  <a:pt x="492892" y="529514"/>
                  <a:pt x="499534" y="525086"/>
                </a:cubicBezTo>
                <a:cubicBezTo>
                  <a:pt x="510035" y="518085"/>
                  <a:pt x="522111" y="513796"/>
                  <a:pt x="533400" y="508152"/>
                </a:cubicBezTo>
                <a:cubicBezTo>
                  <a:pt x="539045" y="505330"/>
                  <a:pt x="544212" y="501217"/>
                  <a:pt x="550334" y="499686"/>
                </a:cubicBezTo>
                <a:cubicBezTo>
                  <a:pt x="571596" y="494370"/>
                  <a:pt x="561747" y="497292"/>
                  <a:pt x="579967" y="491219"/>
                </a:cubicBezTo>
                <a:cubicBezTo>
                  <a:pt x="584200" y="488397"/>
                  <a:pt x="588018" y="484818"/>
                  <a:pt x="592667" y="482752"/>
                </a:cubicBezTo>
                <a:cubicBezTo>
                  <a:pt x="601132" y="478990"/>
                  <a:pt x="640197" y="467584"/>
                  <a:pt x="647700" y="465819"/>
                </a:cubicBezTo>
                <a:cubicBezTo>
                  <a:pt x="661708" y="462523"/>
                  <a:pt x="676073" y="460842"/>
                  <a:pt x="690034" y="457352"/>
                </a:cubicBezTo>
                <a:cubicBezTo>
                  <a:pt x="695678" y="455941"/>
                  <a:pt x="701228" y="454075"/>
                  <a:pt x="706967" y="453119"/>
                </a:cubicBezTo>
                <a:cubicBezTo>
                  <a:pt x="718189" y="451249"/>
                  <a:pt x="729545" y="450297"/>
                  <a:pt x="740834" y="448886"/>
                </a:cubicBezTo>
                <a:cubicBezTo>
                  <a:pt x="745067" y="447475"/>
                  <a:pt x="749205" y="445734"/>
                  <a:pt x="753534" y="444652"/>
                </a:cubicBezTo>
                <a:cubicBezTo>
                  <a:pt x="775096" y="439261"/>
                  <a:pt x="789099" y="438819"/>
                  <a:pt x="812800" y="436186"/>
                </a:cubicBezTo>
                <a:cubicBezTo>
                  <a:pt x="834241" y="429038"/>
                  <a:pt x="822703" y="432043"/>
                  <a:pt x="855134" y="427719"/>
                </a:cubicBezTo>
                <a:lnTo>
                  <a:pt x="889000" y="423486"/>
                </a:lnTo>
                <a:cubicBezTo>
                  <a:pt x="925453" y="419436"/>
                  <a:pt x="953512" y="418205"/>
                  <a:pt x="990600" y="410786"/>
                </a:cubicBezTo>
                <a:cubicBezTo>
                  <a:pt x="997656" y="409375"/>
                  <a:pt x="1004681" y="407802"/>
                  <a:pt x="1011767" y="406552"/>
                </a:cubicBezTo>
                <a:cubicBezTo>
                  <a:pt x="1019224" y="405236"/>
                  <a:pt x="1062547" y="399503"/>
                  <a:pt x="1079500" y="393852"/>
                </a:cubicBezTo>
                <a:cubicBezTo>
                  <a:pt x="1086709" y="391449"/>
                  <a:pt x="1093870" y="388784"/>
                  <a:pt x="1100667" y="385386"/>
                </a:cubicBezTo>
                <a:cubicBezTo>
                  <a:pt x="1105218" y="383111"/>
                  <a:pt x="1108603" y="378705"/>
                  <a:pt x="1113367" y="376919"/>
                </a:cubicBezTo>
                <a:cubicBezTo>
                  <a:pt x="1120104" y="374393"/>
                  <a:pt x="1127478" y="374097"/>
                  <a:pt x="1134534" y="372686"/>
                </a:cubicBezTo>
                <a:cubicBezTo>
                  <a:pt x="1149994" y="362379"/>
                  <a:pt x="1161887" y="353691"/>
                  <a:pt x="1181100" y="347286"/>
                </a:cubicBezTo>
                <a:lnTo>
                  <a:pt x="1193800" y="343052"/>
                </a:lnTo>
                <a:cubicBezTo>
                  <a:pt x="1222906" y="313946"/>
                  <a:pt x="1186574" y="346943"/>
                  <a:pt x="1248834" y="313419"/>
                </a:cubicBezTo>
                <a:cubicBezTo>
                  <a:pt x="1254105" y="310581"/>
                  <a:pt x="1256179" y="303396"/>
                  <a:pt x="1261534" y="300719"/>
                </a:cubicBezTo>
                <a:cubicBezTo>
                  <a:pt x="1270722" y="296125"/>
                  <a:pt x="1281289" y="295074"/>
                  <a:pt x="1291167" y="292252"/>
                </a:cubicBezTo>
                <a:cubicBezTo>
                  <a:pt x="1298223" y="288019"/>
                  <a:pt x="1304843" y="282957"/>
                  <a:pt x="1312334" y="279552"/>
                </a:cubicBezTo>
                <a:cubicBezTo>
                  <a:pt x="1320459" y="275859"/>
                  <a:pt x="1329752" y="275077"/>
                  <a:pt x="1337734" y="271086"/>
                </a:cubicBezTo>
                <a:cubicBezTo>
                  <a:pt x="1344045" y="267931"/>
                  <a:pt x="1348356" y="261541"/>
                  <a:pt x="1354667" y="258386"/>
                </a:cubicBezTo>
                <a:cubicBezTo>
                  <a:pt x="1362649" y="254395"/>
                  <a:pt x="1371680" y="252969"/>
                  <a:pt x="1380067" y="249919"/>
                </a:cubicBezTo>
                <a:cubicBezTo>
                  <a:pt x="1387209" y="247322"/>
                  <a:pt x="1394437" y="244850"/>
                  <a:pt x="1401234" y="241452"/>
                </a:cubicBezTo>
                <a:cubicBezTo>
                  <a:pt x="1405785" y="239177"/>
                  <a:pt x="1409258" y="234990"/>
                  <a:pt x="1413934" y="232986"/>
                </a:cubicBezTo>
                <a:cubicBezTo>
                  <a:pt x="1470512" y="208738"/>
                  <a:pt x="1383313" y="254645"/>
                  <a:pt x="1452034" y="220286"/>
                </a:cubicBezTo>
                <a:cubicBezTo>
                  <a:pt x="1456585" y="218011"/>
                  <a:pt x="1460317" y="214343"/>
                  <a:pt x="1464734" y="211819"/>
                </a:cubicBezTo>
                <a:cubicBezTo>
                  <a:pt x="1470213" y="208688"/>
                  <a:pt x="1476151" y="206417"/>
                  <a:pt x="1481667" y="203352"/>
                </a:cubicBezTo>
                <a:cubicBezTo>
                  <a:pt x="1488860" y="199356"/>
                  <a:pt x="1495474" y="194332"/>
                  <a:pt x="1502834" y="190652"/>
                </a:cubicBezTo>
                <a:cubicBezTo>
                  <a:pt x="1512446" y="185846"/>
                  <a:pt x="1522855" y="182758"/>
                  <a:pt x="1532467" y="177952"/>
                </a:cubicBezTo>
                <a:cubicBezTo>
                  <a:pt x="1572453" y="157959"/>
                  <a:pt x="1537697" y="170564"/>
                  <a:pt x="1566334" y="161019"/>
                </a:cubicBezTo>
                <a:cubicBezTo>
                  <a:pt x="1570567" y="158197"/>
                  <a:pt x="1574483" y="154827"/>
                  <a:pt x="1579034" y="152552"/>
                </a:cubicBezTo>
                <a:cubicBezTo>
                  <a:pt x="1585831" y="149154"/>
                  <a:pt x="1593756" y="148113"/>
                  <a:pt x="1600200" y="144086"/>
                </a:cubicBezTo>
                <a:cubicBezTo>
                  <a:pt x="1605277" y="140913"/>
                  <a:pt x="1607919" y="134707"/>
                  <a:pt x="1612900" y="131386"/>
                </a:cubicBezTo>
                <a:cubicBezTo>
                  <a:pt x="1616613" y="128911"/>
                  <a:pt x="1621609" y="129148"/>
                  <a:pt x="1625600" y="127152"/>
                </a:cubicBezTo>
                <a:cubicBezTo>
                  <a:pt x="1630151" y="124877"/>
                  <a:pt x="1634391" y="121943"/>
                  <a:pt x="1638300" y="118686"/>
                </a:cubicBezTo>
                <a:cubicBezTo>
                  <a:pt x="1642899" y="114853"/>
                  <a:pt x="1645767" y="108894"/>
                  <a:pt x="1651000" y="105986"/>
                </a:cubicBezTo>
                <a:cubicBezTo>
                  <a:pt x="1658802" y="101652"/>
                  <a:pt x="1667933" y="100341"/>
                  <a:pt x="1676400" y="97519"/>
                </a:cubicBezTo>
                <a:cubicBezTo>
                  <a:pt x="1683663" y="92072"/>
                  <a:pt x="1697372" y="81302"/>
                  <a:pt x="1706034" y="76352"/>
                </a:cubicBezTo>
                <a:cubicBezTo>
                  <a:pt x="1711513" y="73221"/>
                  <a:pt x="1717451" y="70951"/>
                  <a:pt x="1722967" y="67886"/>
                </a:cubicBezTo>
                <a:cubicBezTo>
                  <a:pt x="1730160" y="63890"/>
                  <a:pt x="1736941" y="59182"/>
                  <a:pt x="1744134" y="55186"/>
                </a:cubicBezTo>
                <a:cubicBezTo>
                  <a:pt x="1749650" y="52121"/>
                  <a:pt x="1755716" y="50064"/>
                  <a:pt x="1761067" y="46719"/>
                </a:cubicBezTo>
                <a:cubicBezTo>
                  <a:pt x="1767050" y="42980"/>
                  <a:pt x="1771689" y="37174"/>
                  <a:pt x="1778000" y="34019"/>
                </a:cubicBezTo>
                <a:cubicBezTo>
                  <a:pt x="1778007" y="34016"/>
                  <a:pt x="1809746" y="23437"/>
                  <a:pt x="1816100" y="21319"/>
                </a:cubicBezTo>
                <a:lnTo>
                  <a:pt x="1841500" y="12852"/>
                </a:lnTo>
                <a:cubicBezTo>
                  <a:pt x="1847145" y="10030"/>
                  <a:pt x="1852389" y="6199"/>
                  <a:pt x="1858434" y="4386"/>
                </a:cubicBezTo>
                <a:cubicBezTo>
                  <a:pt x="1877188" y="-1240"/>
                  <a:pt x="1890044" y="152"/>
                  <a:pt x="1909234" y="152"/>
                </a:cubicBezTo>
              </a:path>
            </a:pathLst>
          </a:custGeom>
          <a:noFill/>
          <a:ln>
            <a:solidFill>
              <a:srgbClr val="FCF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60" name="자유형 1859"/>
          <p:cNvSpPr/>
          <p:nvPr/>
        </p:nvSpPr>
        <p:spPr>
          <a:xfrm>
            <a:off x="18080564" y="28799432"/>
            <a:ext cx="694269" cy="1126066"/>
          </a:xfrm>
          <a:custGeom>
            <a:avLst/>
            <a:gdLst>
              <a:gd name="connsiteX0" fmla="*/ 622303 w 694269"/>
              <a:gd name="connsiteY0" fmla="*/ 1126066 h 1126066"/>
              <a:gd name="connsiteX1" fmla="*/ 626536 w 694269"/>
              <a:gd name="connsiteY1" fmla="*/ 1104900 h 1126066"/>
              <a:gd name="connsiteX2" fmla="*/ 635003 w 694269"/>
              <a:gd name="connsiteY2" fmla="*/ 1092200 h 1126066"/>
              <a:gd name="connsiteX3" fmla="*/ 656169 w 694269"/>
              <a:gd name="connsiteY3" fmla="*/ 1054100 h 1126066"/>
              <a:gd name="connsiteX4" fmla="*/ 668869 w 694269"/>
              <a:gd name="connsiteY4" fmla="*/ 1037166 h 1126066"/>
              <a:gd name="connsiteX5" fmla="*/ 694269 w 694269"/>
              <a:gd name="connsiteY5" fmla="*/ 994833 h 1126066"/>
              <a:gd name="connsiteX6" fmla="*/ 681569 w 694269"/>
              <a:gd name="connsiteY6" fmla="*/ 918633 h 1126066"/>
              <a:gd name="connsiteX7" fmla="*/ 677336 w 694269"/>
              <a:gd name="connsiteY7" fmla="*/ 905933 h 1126066"/>
              <a:gd name="connsiteX8" fmla="*/ 651936 w 694269"/>
              <a:gd name="connsiteY8" fmla="*/ 897466 h 1126066"/>
              <a:gd name="connsiteX9" fmla="*/ 596903 w 694269"/>
              <a:gd name="connsiteY9" fmla="*/ 863600 h 1126066"/>
              <a:gd name="connsiteX10" fmla="*/ 592669 w 694269"/>
              <a:gd name="connsiteY10" fmla="*/ 850900 h 1126066"/>
              <a:gd name="connsiteX11" fmla="*/ 575736 w 694269"/>
              <a:gd name="connsiteY11" fmla="*/ 808566 h 1126066"/>
              <a:gd name="connsiteX12" fmla="*/ 563036 w 694269"/>
              <a:gd name="connsiteY12" fmla="*/ 749300 h 1126066"/>
              <a:gd name="connsiteX13" fmla="*/ 550336 w 694269"/>
              <a:gd name="connsiteY13" fmla="*/ 732366 h 1126066"/>
              <a:gd name="connsiteX14" fmla="*/ 533403 w 694269"/>
              <a:gd name="connsiteY14" fmla="*/ 706966 h 1126066"/>
              <a:gd name="connsiteX15" fmla="*/ 529169 w 694269"/>
              <a:gd name="connsiteY15" fmla="*/ 681566 h 1126066"/>
              <a:gd name="connsiteX16" fmla="*/ 524936 w 694269"/>
              <a:gd name="connsiteY16" fmla="*/ 660400 h 1126066"/>
              <a:gd name="connsiteX17" fmla="*/ 520703 w 694269"/>
              <a:gd name="connsiteY17" fmla="*/ 575733 h 1126066"/>
              <a:gd name="connsiteX18" fmla="*/ 495303 w 694269"/>
              <a:gd name="connsiteY18" fmla="*/ 512233 h 1126066"/>
              <a:gd name="connsiteX19" fmla="*/ 491069 w 694269"/>
              <a:gd name="connsiteY19" fmla="*/ 499533 h 1126066"/>
              <a:gd name="connsiteX20" fmla="*/ 478369 w 694269"/>
              <a:gd name="connsiteY20" fmla="*/ 474133 h 1126066"/>
              <a:gd name="connsiteX21" fmla="*/ 469903 w 694269"/>
              <a:gd name="connsiteY21" fmla="*/ 440266 h 1126066"/>
              <a:gd name="connsiteX22" fmla="*/ 461436 w 694269"/>
              <a:gd name="connsiteY22" fmla="*/ 402166 h 1126066"/>
              <a:gd name="connsiteX23" fmla="*/ 452969 w 694269"/>
              <a:gd name="connsiteY23" fmla="*/ 389466 h 1126066"/>
              <a:gd name="connsiteX24" fmla="*/ 431803 w 694269"/>
              <a:gd name="connsiteY24" fmla="*/ 351366 h 1126066"/>
              <a:gd name="connsiteX25" fmla="*/ 406403 w 694269"/>
              <a:gd name="connsiteY25" fmla="*/ 317500 h 1126066"/>
              <a:gd name="connsiteX26" fmla="*/ 385236 w 694269"/>
              <a:gd name="connsiteY26" fmla="*/ 304800 h 1126066"/>
              <a:gd name="connsiteX27" fmla="*/ 372536 w 694269"/>
              <a:gd name="connsiteY27" fmla="*/ 296333 h 1126066"/>
              <a:gd name="connsiteX28" fmla="*/ 355603 w 694269"/>
              <a:gd name="connsiteY28" fmla="*/ 292100 h 1126066"/>
              <a:gd name="connsiteX29" fmla="*/ 342903 w 694269"/>
              <a:gd name="connsiteY29" fmla="*/ 283633 h 1126066"/>
              <a:gd name="connsiteX30" fmla="*/ 325969 w 694269"/>
              <a:gd name="connsiteY30" fmla="*/ 266700 h 1126066"/>
              <a:gd name="connsiteX31" fmla="*/ 292103 w 694269"/>
              <a:gd name="connsiteY31" fmla="*/ 258233 h 1126066"/>
              <a:gd name="connsiteX32" fmla="*/ 279403 w 694269"/>
              <a:gd name="connsiteY32" fmla="*/ 254000 h 1126066"/>
              <a:gd name="connsiteX33" fmla="*/ 266703 w 694269"/>
              <a:gd name="connsiteY33" fmla="*/ 245533 h 1126066"/>
              <a:gd name="connsiteX34" fmla="*/ 237069 w 694269"/>
              <a:gd name="connsiteY34" fmla="*/ 237066 h 1126066"/>
              <a:gd name="connsiteX35" fmla="*/ 211669 w 694269"/>
              <a:gd name="connsiteY35" fmla="*/ 224366 h 1126066"/>
              <a:gd name="connsiteX36" fmla="*/ 169336 w 694269"/>
              <a:gd name="connsiteY36" fmla="*/ 203200 h 1126066"/>
              <a:gd name="connsiteX37" fmla="*/ 152403 w 694269"/>
              <a:gd name="connsiteY37" fmla="*/ 194733 h 1126066"/>
              <a:gd name="connsiteX38" fmla="*/ 114303 w 694269"/>
              <a:gd name="connsiteY38" fmla="*/ 173566 h 1126066"/>
              <a:gd name="connsiteX39" fmla="*/ 97369 w 694269"/>
              <a:gd name="connsiteY39" fmla="*/ 169333 h 1126066"/>
              <a:gd name="connsiteX40" fmla="*/ 84669 w 694269"/>
              <a:gd name="connsiteY40" fmla="*/ 165100 h 1126066"/>
              <a:gd name="connsiteX41" fmla="*/ 76203 w 694269"/>
              <a:gd name="connsiteY41" fmla="*/ 152400 h 1126066"/>
              <a:gd name="connsiteX42" fmla="*/ 55036 w 694269"/>
              <a:gd name="connsiteY42" fmla="*/ 131233 h 1126066"/>
              <a:gd name="connsiteX43" fmla="*/ 42336 w 694269"/>
              <a:gd name="connsiteY43" fmla="*/ 97366 h 1126066"/>
              <a:gd name="connsiteX44" fmla="*/ 38103 w 694269"/>
              <a:gd name="connsiteY44" fmla="*/ 84666 h 1126066"/>
              <a:gd name="connsiteX45" fmla="*/ 29636 w 694269"/>
              <a:gd name="connsiteY45" fmla="*/ 71966 h 1126066"/>
              <a:gd name="connsiteX46" fmla="*/ 25403 w 694269"/>
              <a:gd name="connsiteY46" fmla="*/ 59266 h 1126066"/>
              <a:gd name="connsiteX47" fmla="*/ 16936 w 694269"/>
              <a:gd name="connsiteY47" fmla="*/ 46566 h 1126066"/>
              <a:gd name="connsiteX48" fmla="*/ 8469 w 694269"/>
              <a:gd name="connsiteY48" fmla="*/ 29633 h 1126066"/>
              <a:gd name="connsiteX49" fmla="*/ 3 w 694269"/>
              <a:gd name="connsiteY49" fmla="*/ 0 h 1126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94269" h="1126066">
                <a:moveTo>
                  <a:pt x="622303" y="1126066"/>
                </a:moveTo>
                <a:cubicBezTo>
                  <a:pt x="623714" y="1119011"/>
                  <a:pt x="624010" y="1111637"/>
                  <a:pt x="626536" y="1104900"/>
                </a:cubicBezTo>
                <a:cubicBezTo>
                  <a:pt x="628323" y="1100136"/>
                  <a:pt x="632479" y="1096618"/>
                  <a:pt x="635003" y="1092200"/>
                </a:cubicBezTo>
                <a:cubicBezTo>
                  <a:pt x="651149" y="1063944"/>
                  <a:pt x="635006" y="1085844"/>
                  <a:pt x="656169" y="1054100"/>
                </a:cubicBezTo>
                <a:cubicBezTo>
                  <a:pt x="660083" y="1048229"/>
                  <a:pt x="665239" y="1043216"/>
                  <a:pt x="668869" y="1037166"/>
                </a:cubicBezTo>
                <a:cubicBezTo>
                  <a:pt x="700576" y="984320"/>
                  <a:pt x="664074" y="1035092"/>
                  <a:pt x="694269" y="994833"/>
                </a:cubicBezTo>
                <a:cubicBezTo>
                  <a:pt x="690036" y="969433"/>
                  <a:pt x="686387" y="943929"/>
                  <a:pt x="681569" y="918633"/>
                </a:cubicBezTo>
                <a:cubicBezTo>
                  <a:pt x="680734" y="914250"/>
                  <a:pt x="680967" y="908527"/>
                  <a:pt x="677336" y="905933"/>
                </a:cubicBezTo>
                <a:cubicBezTo>
                  <a:pt x="670074" y="900746"/>
                  <a:pt x="659918" y="901457"/>
                  <a:pt x="651936" y="897466"/>
                </a:cubicBezTo>
                <a:cubicBezTo>
                  <a:pt x="615679" y="879337"/>
                  <a:pt x="634239" y="890268"/>
                  <a:pt x="596903" y="863600"/>
                </a:cubicBezTo>
                <a:cubicBezTo>
                  <a:pt x="595492" y="859367"/>
                  <a:pt x="594326" y="855043"/>
                  <a:pt x="592669" y="850900"/>
                </a:cubicBezTo>
                <a:cubicBezTo>
                  <a:pt x="590790" y="846202"/>
                  <a:pt x="578144" y="819404"/>
                  <a:pt x="575736" y="808566"/>
                </a:cubicBezTo>
                <a:cubicBezTo>
                  <a:pt x="571128" y="787827"/>
                  <a:pt x="571501" y="769615"/>
                  <a:pt x="563036" y="749300"/>
                </a:cubicBezTo>
                <a:cubicBezTo>
                  <a:pt x="560322" y="742787"/>
                  <a:pt x="554382" y="738146"/>
                  <a:pt x="550336" y="732366"/>
                </a:cubicBezTo>
                <a:cubicBezTo>
                  <a:pt x="544501" y="724030"/>
                  <a:pt x="539047" y="715433"/>
                  <a:pt x="533403" y="706966"/>
                </a:cubicBezTo>
                <a:cubicBezTo>
                  <a:pt x="531992" y="698499"/>
                  <a:pt x="530705" y="690011"/>
                  <a:pt x="529169" y="681566"/>
                </a:cubicBezTo>
                <a:cubicBezTo>
                  <a:pt x="527882" y="674487"/>
                  <a:pt x="525510" y="667572"/>
                  <a:pt x="524936" y="660400"/>
                </a:cubicBezTo>
                <a:cubicBezTo>
                  <a:pt x="522683" y="632232"/>
                  <a:pt x="524564" y="603726"/>
                  <a:pt x="520703" y="575733"/>
                </a:cubicBezTo>
                <a:cubicBezTo>
                  <a:pt x="517028" y="549089"/>
                  <a:pt x="505492" y="535156"/>
                  <a:pt x="495303" y="512233"/>
                </a:cubicBezTo>
                <a:cubicBezTo>
                  <a:pt x="493491" y="508155"/>
                  <a:pt x="492881" y="503611"/>
                  <a:pt x="491069" y="499533"/>
                </a:cubicBezTo>
                <a:cubicBezTo>
                  <a:pt x="487224" y="490883"/>
                  <a:pt x="482602" y="482600"/>
                  <a:pt x="478369" y="474133"/>
                </a:cubicBezTo>
                <a:cubicBezTo>
                  <a:pt x="475547" y="462844"/>
                  <a:pt x="472341" y="451644"/>
                  <a:pt x="469903" y="440266"/>
                </a:cubicBezTo>
                <a:cubicBezTo>
                  <a:pt x="467466" y="428892"/>
                  <a:pt x="467068" y="413429"/>
                  <a:pt x="461436" y="402166"/>
                </a:cubicBezTo>
                <a:cubicBezTo>
                  <a:pt x="459161" y="397615"/>
                  <a:pt x="455791" y="393699"/>
                  <a:pt x="452969" y="389466"/>
                </a:cubicBezTo>
                <a:cubicBezTo>
                  <a:pt x="439068" y="347761"/>
                  <a:pt x="453189" y="377505"/>
                  <a:pt x="431803" y="351366"/>
                </a:cubicBezTo>
                <a:cubicBezTo>
                  <a:pt x="422867" y="340445"/>
                  <a:pt x="418503" y="324760"/>
                  <a:pt x="406403" y="317500"/>
                </a:cubicBezTo>
                <a:cubicBezTo>
                  <a:pt x="399347" y="313267"/>
                  <a:pt x="392214" y="309161"/>
                  <a:pt x="385236" y="304800"/>
                </a:cubicBezTo>
                <a:cubicBezTo>
                  <a:pt x="380921" y="302103"/>
                  <a:pt x="377213" y="298337"/>
                  <a:pt x="372536" y="296333"/>
                </a:cubicBezTo>
                <a:cubicBezTo>
                  <a:pt x="367188" y="294041"/>
                  <a:pt x="361247" y="293511"/>
                  <a:pt x="355603" y="292100"/>
                </a:cubicBezTo>
                <a:cubicBezTo>
                  <a:pt x="351370" y="289278"/>
                  <a:pt x="346766" y="286944"/>
                  <a:pt x="342903" y="283633"/>
                </a:cubicBezTo>
                <a:cubicBezTo>
                  <a:pt x="336842" y="278438"/>
                  <a:pt x="333109" y="270270"/>
                  <a:pt x="325969" y="266700"/>
                </a:cubicBezTo>
                <a:cubicBezTo>
                  <a:pt x="315561" y="261496"/>
                  <a:pt x="303142" y="261912"/>
                  <a:pt x="292103" y="258233"/>
                </a:cubicBezTo>
                <a:lnTo>
                  <a:pt x="279403" y="254000"/>
                </a:lnTo>
                <a:cubicBezTo>
                  <a:pt x="275170" y="251178"/>
                  <a:pt x="271254" y="247808"/>
                  <a:pt x="266703" y="245533"/>
                </a:cubicBezTo>
                <a:cubicBezTo>
                  <a:pt x="260633" y="242498"/>
                  <a:pt x="242490" y="238421"/>
                  <a:pt x="237069" y="237066"/>
                </a:cubicBezTo>
                <a:cubicBezTo>
                  <a:pt x="208168" y="217800"/>
                  <a:pt x="240148" y="237510"/>
                  <a:pt x="211669" y="224366"/>
                </a:cubicBezTo>
                <a:cubicBezTo>
                  <a:pt x="197345" y="217755"/>
                  <a:pt x="183447" y="210255"/>
                  <a:pt x="169336" y="203200"/>
                </a:cubicBezTo>
                <a:cubicBezTo>
                  <a:pt x="163692" y="200378"/>
                  <a:pt x="157814" y="197980"/>
                  <a:pt x="152403" y="194733"/>
                </a:cubicBezTo>
                <a:cubicBezTo>
                  <a:pt x="143427" y="189347"/>
                  <a:pt x="125096" y="177613"/>
                  <a:pt x="114303" y="173566"/>
                </a:cubicBezTo>
                <a:cubicBezTo>
                  <a:pt x="108855" y="171523"/>
                  <a:pt x="102964" y="170931"/>
                  <a:pt x="97369" y="169333"/>
                </a:cubicBezTo>
                <a:cubicBezTo>
                  <a:pt x="93078" y="168107"/>
                  <a:pt x="88902" y="166511"/>
                  <a:pt x="84669" y="165100"/>
                </a:cubicBezTo>
                <a:cubicBezTo>
                  <a:pt x="81847" y="160867"/>
                  <a:pt x="79800" y="155998"/>
                  <a:pt x="76203" y="152400"/>
                </a:cubicBezTo>
                <a:cubicBezTo>
                  <a:pt x="47978" y="124173"/>
                  <a:pt x="77617" y="165104"/>
                  <a:pt x="55036" y="131233"/>
                </a:cubicBezTo>
                <a:cubicBezTo>
                  <a:pt x="45428" y="102407"/>
                  <a:pt x="57522" y="137862"/>
                  <a:pt x="42336" y="97366"/>
                </a:cubicBezTo>
                <a:cubicBezTo>
                  <a:pt x="40769" y="93188"/>
                  <a:pt x="40099" y="88657"/>
                  <a:pt x="38103" y="84666"/>
                </a:cubicBezTo>
                <a:cubicBezTo>
                  <a:pt x="35828" y="80115"/>
                  <a:pt x="32458" y="76199"/>
                  <a:pt x="29636" y="71966"/>
                </a:cubicBezTo>
                <a:cubicBezTo>
                  <a:pt x="28225" y="67733"/>
                  <a:pt x="27399" y="63257"/>
                  <a:pt x="25403" y="59266"/>
                </a:cubicBezTo>
                <a:cubicBezTo>
                  <a:pt x="23128" y="54715"/>
                  <a:pt x="19460" y="50983"/>
                  <a:pt x="16936" y="46566"/>
                </a:cubicBezTo>
                <a:cubicBezTo>
                  <a:pt x="13805" y="41087"/>
                  <a:pt x="10813" y="35492"/>
                  <a:pt x="8469" y="29633"/>
                </a:cubicBezTo>
                <a:cubicBezTo>
                  <a:pt x="-443" y="7352"/>
                  <a:pt x="3" y="12453"/>
                  <a:pt x="3" y="0"/>
                </a:cubicBezTo>
              </a:path>
            </a:pathLst>
          </a:custGeom>
          <a:noFill/>
          <a:ln>
            <a:solidFill>
              <a:srgbClr val="FCF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61" name="자유형 1860"/>
          <p:cNvSpPr/>
          <p:nvPr/>
        </p:nvSpPr>
        <p:spPr>
          <a:xfrm>
            <a:off x="18355733" y="27279665"/>
            <a:ext cx="309034" cy="1824567"/>
          </a:xfrm>
          <a:custGeom>
            <a:avLst/>
            <a:gdLst>
              <a:gd name="connsiteX0" fmla="*/ 143934 w 309034"/>
              <a:gd name="connsiteY0" fmla="*/ 1824567 h 1824567"/>
              <a:gd name="connsiteX1" fmla="*/ 152400 w 309034"/>
              <a:gd name="connsiteY1" fmla="*/ 1803400 h 1824567"/>
              <a:gd name="connsiteX2" fmla="*/ 160867 w 309034"/>
              <a:gd name="connsiteY2" fmla="*/ 1790700 h 1824567"/>
              <a:gd name="connsiteX3" fmla="*/ 169334 w 309034"/>
              <a:gd name="connsiteY3" fmla="*/ 1761067 h 1824567"/>
              <a:gd name="connsiteX4" fmla="*/ 190500 w 309034"/>
              <a:gd name="connsiteY4" fmla="*/ 1714500 h 1824567"/>
              <a:gd name="connsiteX5" fmla="*/ 207434 w 309034"/>
              <a:gd name="connsiteY5" fmla="*/ 1676400 h 1824567"/>
              <a:gd name="connsiteX6" fmla="*/ 211667 w 309034"/>
              <a:gd name="connsiteY6" fmla="*/ 1663700 h 1824567"/>
              <a:gd name="connsiteX7" fmla="*/ 220134 w 309034"/>
              <a:gd name="connsiteY7" fmla="*/ 1651000 h 1824567"/>
              <a:gd name="connsiteX8" fmla="*/ 262467 w 309034"/>
              <a:gd name="connsiteY8" fmla="*/ 1600200 h 1824567"/>
              <a:gd name="connsiteX9" fmla="*/ 296334 w 309034"/>
              <a:gd name="connsiteY9" fmla="*/ 1566333 h 1824567"/>
              <a:gd name="connsiteX10" fmla="*/ 309034 w 309034"/>
              <a:gd name="connsiteY10" fmla="*/ 1540933 h 1824567"/>
              <a:gd name="connsiteX11" fmla="*/ 258234 w 309034"/>
              <a:gd name="connsiteY11" fmla="*/ 1447800 h 1824567"/>
              <a:gd name="connsiteX12" fmla="*/ 245534 w 309034"/>
              <a:gd name="connsiteY12" fmla="*/ 1439333 h 1824567"/>
              <a:gd name="connsiteX13" fmla="*/ 215900 w 309034"/>
              <a:gd name="connsiteY13" fmla="*/ 1422400 h 1824567"/>
              <a:gd name="connsiteX14" fmla="*/ 182034 w 309034"/>
              <a:gd name="connsiteY14" fmla="*/ 1405467 h 1824567"/>
              <a:gd name="connsiteX15" fmla="*/ 156634 w 309034"/>
              <a:gd name="connsiteY15" fmla="*/ 1380067 h 1824567"/>
              <a:gd name="connsiteX16" fmla="*/ 127000 w 309034"/>
              <a:gd name="connsiteY16" fmla="*/ 1316567 h 1824567"/>
              <a:gd name="connsiteX17" fmla="*/ 139700 w 309034"/>
              <a:gd name="connsiteY17" fmla="*/ 1257300 h 1824567"/>
              <a:gd name="connsiteX18" fmla="*/ 152400 w 309034"/>
              <a:gd name="connsiteY18" fmla="*/ 1236133 h 1824567"/>
              <a:gd name="connsiteX19" fmla="*/ 160867 w 309034"/>
              <a:gd name="connsiteY19" fmla="*/ 1219200 h 1824567"/>
              <a:gd name="connsiteX20" fmla="*/ 160867 w 309034"/>
              <a:gd name="connsiteY20" fmla="*/ 1147233 h 1824567"/>
              <a:gd name="connsiteX21" fmla="*/ 152400 w 309034"/>
              <a:gd name="connsiteY21" fmla="*/ 1126067 h 1824567"/>
              <a:gd name="connsiteX22" fmla="*/ 131234 w 309034"/>
              <a:gd name="connsiteY22" fmla="*/ 1079500 h 1824567"/>
              <a:gd name="connsiteX23" fmla="*/ 118534 w 309034"/>
              <a:gd name="connsiteY23" fmla="*/ 1071033 h 1824567"/>
              <a:gd name="connsiteX24" fmla="*/ 114300 w 309034"/>
              <a:gd name="connsiteY24" fmla="*/ 1049867 h 1824567"/>
              <a:gd name="connsiteX25" fmla="*/ 93134 w 309034"/>
              <a:gd name="connsiteY25" fmla="*/ 1011767 h 1824567"/>
              <a:gd name="connsiteX26" fmla="*/ 88900 w 309034"/>
              <a:gd name="connsiteY26" fmla="*/ 999067 h 1824567"/>
              <a:gd name="connsiteX27" fmla="*/ 76200 w 309034"/>
              <a:gd name="connsiteY27" fmla="*/ 977900 h 1824567"/>
              <a:gd name="connsiteX28" fmla="*/ 63500 w 309034"/>
              <a:gd name="connsiteY28" fmla="*/ 948267 h 1824567"/>
              <a:gd name="connsiteX29" fmla="*/ 29634 w 309034"/>
              <a:gd name="connsiteY29" fmla="*/ 867833 h 1824567"/>
              <a:gd name="connsiteX30" fmla="*/ 21167 w 309034"/>
              <a:gd name="connsiteY30" fmla="*/ 829733 h 1824567"/>
              <a:gd name="connsiteX31" fmla="*/ 16934 w 309034"/>
              <a:gd name="connsiteY31" fmla="*/ 778933 h 1824567"/>
              <a:gd name="connsiteX32" fmla="*/ 8467 w 309034"/>
              <a:gd name="connsiteY32" fmla="*/ 749300 h 1824567"/>
              <a:gd name="connsiteX33" fmla="*/ 4234 w 309034"/>
              <a:gd name="connsiteY33" fmla="*/ 728133 h 1824567"/>
              <a:gd name="connsiteX34" fmla="*/ 0 w 309034"/>
              <a:gd name="connsiteY34" fmla="*/ 711200 h 1824567"/>
              <a:gd name="connsiteX35" fmla="*/ 8467 w 309034"/>
              <a:gd name="connsiteY35" fmla="*/ 558800 h 1824567"/>
              <a:gd name="connsiteX36" fmla="*/ 16934 w 309034"/>
              <a:gd name="connsiteY36" fmla="*/ 520700 h 1824567"/>
              <a:gd name="connsiteX37" fmla="*/ 33867 w 309034"/>
              <a:gd name="connsiteY37" fmla="*/ 203200 h 1824567"/>
              <a:gd name="connsiteX38" fmla="*/ 42334 w 309034"/>
              <a:gd name="connsiteY38" fmla="*/ 186267 h 1824567"/>
              <a:gd name="connsiteX39" fmla="*/ 29634 w 309034"/>
              <a:gd name="connsiteY39" fmla="*/ 143933 h 1824567"/>
              <a:gd name="connsiteX40" fmla="*/ 21167 w 309034"/>
              <a:gd name="connsiteY40" fmla="*/ 131233 h 1824567"/>
              <a:gd name="connsiteX41" fmla="*/ 12700 w 309034"/>
              <a:gd name="connsiteY41" fmla="*/ 88900 h 1824567"/>
              <a:gd name="connsiteX42" fmla="*/ 8467 w 309034"/>
              <a:gd name="connsiteY42" fmla="*/ 76200 h 1824567"/>
              <a:gd name="connsiteX43" fmla="*/ 8467 w 309034"/>
              <a:gd name="connsiteY43" fmla="*/ 0 h 182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09034" h="1824567">
                <a:moveTo>
                  <a:pt x="143934" y="1824567"/>
                </a:moveTo>
                <a:cubicBezTo>
                  <a:pt x="146756" y="1817511"/>
                  <a:pt x="149002" y="1810197"/>
                  <a:pt x="152400" y="1803400"/>
                </a:cubicBezTo>
                <a:cubicBezTo>
                  <a:pt x="154675" y="1798849"/>
                  <a:pt x="158592" y="1795251"/>
                  <a:pt x="160867" y="1790700"/>
                </a:cubicBezTo>
                <a:cubicBezTo>
                  <a:pt x="164940" y="1782554"/>
                  <a:pt x="166625" y="1769195"/>
                  <a:pt x="169334" y="1761067"/>
                </a:cubicBezTo>
                <a:cubicBezTo>
                  <a:pt x="179950" y="1729218"/>
                  <a:pt x="176102" y="1749055"/>
                  <a:pt x="190500" y="1714500"/>
                </a:cubicBezTo>
                <a:cubicBezTo>
                  <a:pt x="207292" y="1674199"/>
                  <a:pt x="190187" y="1702269"/>
                  <a:pt x="207434" y="1676400"/>
                </a:cubicBezTo>
                <a:cubicBezTo>
                  <a:pt x="208845" y="1672167"/>
                  <a:pt x="209671" y="1667691"/>
                  <a:pt x="211667" y="1663700"/>
                </a:cubicBezTo>
                <a:cubicBezTo>
                  <a:pt x="213942" y="1659149"/>
                  <a:pt x="216956" y="1654973"/>
                  <a:pt x="220134" y="1651000"/>
                </a:cubicBezTo>
                <a:cubicBezTo>
                  <a:pt x="233904" y="1633788"/>
                  <a:pt x="246881" y="1615786"/>
                  <a:pt x="262467" y="1600200"/>
                </a:cubicBezTo>
                <a:cubicBezTo>
                  <a:pt x="273756" y="1588911"/>
                  <a:pt x="289194" y="1580613"/>
                  <a:pt x="296334" y="1566333"/>
                </a:cubicBezTo>
                <a:lnTo>
                  <a:pt x="309034" y="1540933"/>
                </a:lnTo>
                <a:cubicBezTo>
                  <a:pt x="284772" y="1476236"/>
                  <a:pt x="298031" y="1483176"/>
                  <a:pt x="258234" y="1447800"/>
                </a:cubicBezTo>
                <a:cubicBezTo>
                  <a:pt x="254431" y="1444420"/>
                  <a:pt x="249674" y="1442290"/>
                  <a:pt x="245534" y="1439333"/>
                </a:cubicBezTo>
                <a:cubicBezTo>
                  <a:pt x="207900" y="1412452"/>
                  <a:pt x="246127" y="1436139"/>
                  <a:pt x="215900" y="1422400"/>
                </a:cubicBezTo>
                <a:cubicBezTo>
                  <a:pt x="204410" y="1417177"/>
                  <a:pt x="182034" y="1405467"/>
                  <a:pt x="182034" y="1405467"/>
                </a:cubicBezTo>
                <a:cubicBezTo>
                  <a:pt x="173567" y="1397000"/>
                  <a:pt x="161989" y="1390777"/>
                  <a:pt x="156634" y="1380067"/>
                </a:cubicBezTo>
                <a:cubicBezTo>
                  <a:pt x="129238" y="1325276"/>
                  <a:pt x="137222" y="1347227"/>
                  <a:pt x="127000" y="1316567"/>
                </a:cubicBezTo>
                <a:cubicBezTo>
                  <a:pt x="131233" y="1296811"/>
                  <a:pt x="133616" y="1276566"/>
                  <a:pt x="139700" y="1257300"/>
                </a:cubicBezTo>
                <a:cubicBezTo>
                  <a:pt x="142178" y="1249454"/>
                  <a:pt x="148404" y="1243326"/>
                  <a:pt x="152400" y="1236133"/>
                </a:cubicBezTo>
                <a:cubicBezTo>
                  <a:pt x="155465" y="1230617"/>
                  <a:pt x="158045" y="1224844"/>
                  <a:pt x="160867" y="1219200"/>
                </a:cubicBezTo>
                <a:cubicBezTo>
                  <a:pt x="167217" y="1187445"/>
                  <a:pt x="168566" y="1190860"/>
                  <a:pt x="160867" y="1147233"/>
                </a:cubicBezTo>
                <a:cubicBezTo>
                  <a:pt x="159546" y="1139750"/>
                  <a:pt x="154997" y="1133208"/>
                  <a:pt x="152400" y="1126067"/>
                </a:cubicBezTo>
                <a:cubicBezTo>
                  <a:pt x="145506" y="1107108"/>
                  <a:pt x="144678" y="1095185"/>
                  <a:pt x="131234" y="1079500"/>
                </a:cubicBezTo>
                <a:cubicBezTo>
                  <a:pt x="127923" y="1075637"/>
                  <a:pt x="122767" y="1073855"/>
                  <a:pt x="118534" y="1071033"/>
                </a:cubicBezTo>
                <a:cubicBezTo>
                  <a:pt x="117123" y="1063978"/>
                  <a:pt x="116759" y="1056629"/>
                  <a:pt x="114300" y="1049867"/>
                </a:cubicBezTo>
                <a:cubicBezTo>
                  <a:pt x="97287" y="1003084"/>
                  <a:pt x="107946" y="1041390"/>
                  <a:pt x="93134" y="1011767"/>
                </a:cubicBezTo>
                <a:cubicBezTo>
                  <a:pt x="91138" y="1007776"/>
                  <a:pt x="90896" y="1003058"/>
                  <a:pt x="88900" y="999067"/>
                </a:cubicBezTo>
                <a:cubicBezTo>
                  <a:pt x="85220" y="991708"/>
                  <a:pt x="79880" y="985260"/>
                  <a:pt x="76200" y="977900"/>
                </a:cubicBezTo>
                <a:cubicBezTo>
                  <a:pt x="71394" y="968288"/>
                  <a:pt x="68003" y="958024"/>
                  <a:pt x="63500" y="948267"/>
                </a:cubicBezTo>
                <a:cubicBezTo>
                  <a:pt x="49088" y="917042"/>
                  <a:pt x="39502" y="907296"/>
                  <a:pt x="29634" y="867833"/>
                </a:cubicBezTo>
                <a:cubicBezTo>
                  <a:pt x="23655" y="843920"/>
                  <a:pt x="26541" y="856605"/>
                  <a:pt x="21167" y="829733"/>
                </a:cubicBezTo>
                <a:cubicBezTo>
                  <a:pt x="19756" y="812800"/>
                  <a:pt x="19584" y="795717"/>
                  <a:pt x="16934" y="778933"/>
                </a:cubicBezTo>
                <a:cubicBezTo>
                  <a:pt x="15332" y="768786"/>
                  <a:pt x="10959" y="759266"/>
                  <a:pt x="8467" y="749300"/>
                </a:cubicBezTo>
                <a:cubicBezTo>
                  <a:pt x="6722" y="742319"/>
                  <a:pt x="5795" y="735157"/>
                  <a:pt x="4234" y="728133"/>
                </a:cubicBezTo>
                <a:cubicBezTo>
                  <a:pt x="2972" y="722453"/>
                  <a:pt x="1411" y="716844"/>
                  <a:pt x="0" y="711200"/>
                </a:cubicBezTo>
                <a:cubicBezTo>
                  <a:pt x="5995" y="525389"/>
                  <a:pt x="-4600" y="630675"/>
                  <a:pt x="8467" y="558800"/>
                </a:cubicBezTo>
                <a:cubicBezTo>
                  <a:pt x="14426" y="526020"/>
                  <a:pt x="9469" y="543091"/>
                  <a:pt x="16934" y="520700"/>
                </a:cubicBezTo>
                <a:cubicBezTo>
                  <a:pt x="19861" y="324595"/>
                  <a:pt x="-11844" y="312904"/>
                  <a:pt x="33867" y="203200"/>
                </a:cubicBezTo>
                <a:cubicBezTo>
                  <a:pt x="36294" y="197375"/>
                  <a:pt x="39512" y="191911"/>
                  <a:pt x="42334" y="186267"/>
                </a:cubicBezTo>
                <a:cubicBezTo>
                  <a:pt x="38101" y="172156"/>
                  <a:pt x="34923" y="157684"/>
                  <a:pt x="29634" y="143933"/>
                </a:cubicBezTo>
                <a:cubicBezTo>
                  <a:pt x="27808" y="139184"/>
                  <a:pt x="23171" y="135910"/>
                  <a:pt x="21167" y="131233"/>
                </a:cubicBezTo>
                <a:cubicBezTo>
                  <a:pt x="17276" y="122155"/>
                  <a:pt x="14315" y="96165"/>
                  <a:pt x="12700" y="88900"/>
                </a:cubicBezTo>
                <a:cubicBezTo>
                  <a:pt x="11732" y="84544"/>
                  <a:pt x="8679" y="80657"/>
                  <a:pt x="8467" y="76200"/>
                </a:cubicBezTo>
                <a:cubicBezTo>
                  <a:pt x="7259" y="50829"/>
                  <a:pt x="8467" y="25400"/>
                  <a:pt x="8467" y="0"/>
                </a:cubicBezTo>
              </a:path>
            </a:pathLst>
          </a:custGeom>
          <a:noFill/>
          <a:ln>
            <a:solidFill>
              <a:srgbClr val="FCF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9" name="TextBox 468"/>
          <p:cNvSpPr txBox="1"/>
          <p:nvPr/>
        </p:nvSpPr>
        <p:spPr>
          <a:xfrm>
            <a:off x="18892753" y="27426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2" name="TextBox 471"/>
          <p:cNvSpPr txBox="1"/>
          <p:nvPr/>
        </p:nvSpPr>
        <p:spPr>
          <a:xfrm>
            <a:off x="17054175" y="2742683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21005955" y="3111365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3D-oriented growth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5" name="직선 화살표 연결선 474"/>
          <p:cNvCxnSpPr/>
          <p:nvPr/>
        </p:nvCxnSpPr>
        <p:spPr>
          <a:xfrm flipH="1">
            <a:off x="22216173" y="30477251"/>
            <a:ext cx="387140" cy="6092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직선 화살표 연결선 476"/>
          <p:cNvCxnSpPr>
            <a:endCxn id="474" idx="2"/>
          </p:cNvCxnSpPr>
          <p:nvPr/>
        </p:nvCxnSpPr>
        <p:spPr>
          <a:xfrm flipV="1">
            <a:off x="22028251" y="31482991"/>
            <a:ext cx="51075" cy="5733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직사각형 481">
            <a:extLst>
              <a:ext uri="{FF2B5EF4-FFF2-40B4-BE49-F238E27FC236}">
                <a16:creationId xmlns:a16="http://schemas.microsoft.com/office/drawing/2014/main" id="{71987E79-233E-FFD2-136C-5351AAC098C4}"/>
              </a:ext>
            </a:extLst>
          </p:cNvPr>
          <p:cNvSpPr/>
          <p:nvPr/>
        </p:nvSpPr>
        <p:spPr>
          <a:xfrm>
            <a:off x="19527232" y="29800299"/>
            <a:ext cx="972000" cy="55679"/>
          </a:xfrm>
          <a:prstGeom prst="rect">
            <a:avLst/>
          </a:prstGeom>
          <a:solidFill>
            <a:srgbClr val="FCF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CF600"/>
              </a:solidFill>
            </a:endParaRP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7C381B42-9287-5F41-F46A-B8C3D7358225}"/>
              </a:ext>
            </a:extLst>
          </p:cNvPr>
          <p:cNvSpPr txBox="1"/>
          <p:nvPr/>
        </p:nvSpPr>
        <p:spPr>
          <a:xfrm>
            <a:off x="19696471" y="294112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l-GR" altLang="ko-KR" dirty="0" smtClean="0">
                <a:solidFill>
                  <a:srgbClr val="FCF600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μ</a:t>
            </a:r>
            <a:r>
              <a:rPr lang="en-US" altLang="ko-KR" dirty="0" smtClean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ko-KR" altLang="en-US" dirty="0">
              <a:solidFill>
                <a:srgbClr val="FCF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72" name="그룹 1871"/>
          <p:cNvGrpSpPr/>
          <p:nvPr/>
        </p:nvGrpSpPr>
        <p:grpSpPr>
          <a:xfrm>
            <a:off x="23332084" y="29411280"/>
            <a:ext cx="1016422" cy="435288"/>
            <a:chOff x="23200223" y="29653127"/>
            <a:chExt cx="1016422" cy="435288"/>
          </a:xfrm>
        </p:grpSpPr>
        <p:sp>
          <p:nvSpPr>
            <p:cNvPr id="484" name="직사각형 483">
              <a:extLst>
                <a:ext uri="{FF2B5EF4-FFF2-40B4-BE49-F238E27FC236}">
                  <a16:creationId xmlns:a16="http://schemas.microsoft.com/office/drawing/2014/main" id="{71987E79-233E-FFD2-136C-5351AAC098C4}"/>
                </a:ext>
              </a:extLst>
            </p:cNvPr>
            <p:cNvSpPr/>
            <p:nvPr/>
          </p:nvSpPr>
          <p:spPr>
            <a:xfrm>
              <a:off x="23200223" y="30032736"/>
              <a:ext cx="972000" cy="55679"/>
            </a:xfrm>
            <a:prstGeom prst="rect">
              <a:avLst/>
            </a:prstGeom>
            <a:solidFill>
              <a:srgbClr val="FCF6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CF600"/>
                </a:solidFill>
              </a:endParaRP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7C381B42-9287-5F41-F46A-B8C3D7358225}"/>
                </a:ext>
              </a:extLst>
            </p:cNvPr>
            <p:cNvSpPr txBox="1"/>
            <p:nvPr/>
          </p:nvSpPr>
          <p:spPr>
            <a:xfrm>
              <a:off x="23262538" y="29653127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FCF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ko-KR" dirty="0" smtClean="0">
                  <a:solidFill>
                    <a:srgbClr val="FCF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 </a:t>
              </a:r>
              <a:r>
                <a:rPr lang="en-US" altLang="ko-KR" dirty="0">
                  <a:solidFill>
                    <a:srgbClr val="FCF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  <a:endParaRPr lang="ko-KR" altLang="en-US" dirty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6" name="직사각형 485">
            <a:extLst>
              <a:ext uri="{FF2B5EF4-FFF2-40B4-BE49-F238E27FC236}">
                <a16:creationId xmlns:a16="http://schemas.microsoft.com/office/drawing/2014/main" id="{71987E79-233E-FFD2-136C-5351AAC098C4}"/>
              </a:ext>
            </a:extLst>
          </p:cNvPr>
          <p:cNvSpPr/>
          <p:nvPr/>
        </p:nvSpPr>
        <p:spPr>
          <a:xfrm>
            <a:off x="43982727" y="28985142"/>
            <a:ext cx="901808" cy="55679"/>
          </a:xfrm>
          <a:prstGeom prst="rect">
            <a:avLst/>
          </a:prstGeom>
          <a:solidFill>
            <a:srgbClr val="FCF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CF600"/>
              </a:solidFill>
            </a:endParaRP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7C381B42-9287-5F41-F46A-B8C3D7358225}"/>
              </a:ext>
            </a:extLst>
          </p:cNvPr>
          <p:cNvSpPr txBox="1"/>
          <p:nvPr/>
        </p:nvSpPr>
        <p:spPr>
          <a:xfrm>
            <a:off x="43939822" y="2864949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nm</a:t>
            </a:r>
            <a:endParaRPr lang="ko-KR" altLang="en-US" dirty="0">
              <a:solidFill>
                <a:srgbClr val="FCF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직사각형 487">
            <a:extLst>
              <a:ext uri="{FF2B5EF4-FFF2-40B4-BE49-F238E27FC236}">
                <a16:creationId xmlns:a16="http://schemas.microsoft.com/office/drawing/2014/main" id="{71987E79-233E-FFD2-136C-5351AAC098C4}"/>
              </a:ext>
            </a:extLst>
          </p:cNvPr>
          <p:cNvSpPr/>
          <p:nvPr/>
        </p:nvSpPr>
        <p:spPr>
          <a:xfrm>
            <a:off x="19398838" y="32540842"/>
            <a:ext cx="1152000" cy="55679"/>
          </a:xfrm>
          <a:prstGeom prst="rect">
            <a:avLst/>
          </a:prstGeom>
          <a:solidFill>
            <a:srgbClr val="FCF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CF600"/>
              </a:solidFill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7C381B42-9287-5F41-F46A-B8C3D7358225}"/>
              </a:ext>
            </a:extLst>
          </p:cNvPr>
          <p:cNvSpPr txBox="1"/>
          <p:nvPr/>
        </p:nvSpPr>
        <p:spPr>
          <a:xfrm>
            <a:off x="19516547" y="321605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altLang="ko-KR" dirty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ko-KR" altLang="en-US" dirty="0">
              <a:solidFill>
                <a:srgbClr val="FCF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0" name="직사각형 489">
            <a:extLst>
              <a:ext uri="{FF2B5EF4-FFF2-40B4-BE49-F238E27FC236}">
                <a16:creationId xmlns:a16="http://schemas.microsoft.com/office/drawing/2014/main" id="{71987E79-233E-FFD2-136C-5351AAC098C4}"/>
              </a:ext>
            </a:extLst>
          </p:cNvPr>
          <p:cNvSpPr/>
          <p:nvPr/>
        </p:nvSpPr>
        <p:spPr>
          <a:xfrm>
            <a:off x="23418669" y="32502065"/>
            <a:ext cx="792000" cy="55679"/>
          </a:xfrm>
          <a:prstGeom prst="rect">
            <a:avLst/>
          </a:prstGeom>
          <a:solidFill>
            <a:srgbClr val="FCF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CF600"/>
              </a:solidFill>
            </a:endParaRP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7C381B42-9287-5F41-F46A-B8C3D7358225}"/>
              </a:ext>
            </a:extLst>
          </p:cNvPr>
          <p:cNvSpPr txBox="1"/>
          <p:nvPr/>
        </p:nvSpPr>
        <p:spPr>
          <a:xfrm>
            <a:off x="23337615" y="3213007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altLang="ko-KR" dirty="0">
                <a:solidFill>
                  <a:srgbClr val="FCF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ko-KR" altLang="en-US" dirty="0">
              <a:solidFill>
                <a:srgbClr val="FCF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TextBox 491"/>
          <p:cNvSpPr txBox="1"/>
          <p:nvPr/>
        </p:nvSpPr>
        <p:spPr>
          <a:xfrm>
            <a:off x="17004717" y="32175934"/>
            <a:ext cx="24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 Grain Boundary</a:t>
            </a:r>
            <a:endParaRPr lang="ko-KR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5" name="직선 화살표 연결선 494"/>
          <p:cNvCxnSpPr/>
          <p:nvPr/>
        </p:nvCxnSpPr>
        <p:spPr>
          <a:xfrm>
            <a:off x="17425547" y="31922110"/>
            <a:ext cx="502289" cy="2384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직선 화살표 연결선 504"/>
          <p:cNvCxnSpPr/>
          <p:nvPr/>
        </p:nvCxnSpPr>
        <p:spPr>
          <a:xfrm flipH="1">
            <a:off x="18647916" y="31961205"/>
            <a:ext cx="126917" cy="2511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6" name="TextBox 505">
            <a:extLst>
              <a:ext uri="{FF2B5EF4-FFF2-40B4-BE49-F238E27FC236}">
                <a16:creationId xmlns:a16="http://schemas.microsoft.com/office/drawing/2014/main" id="{EA9871CB-C771-B47A-3062-DA78E25EE757}"/>
              </a:ext>
            </a:extLst>
          </p:cNvPr>
          <p:cNvSpPr txBox="1"/>
          <p:nvPr/>
        </p:nvSpPr>
        <p:spPr>
          <a:xfrm>
            <a:off x="16823943" y="32689551"/>
            <a:ext cx="14741862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The SEM image reveals domains approximately 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~ 10 </a:t>
            </a:r>
            <a:r>
              <a:rPr lang="el-GR" altLang="ko-KR" sz="2400" spc="-3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μ</a:t>
            </a:r>
            <a:r>
              <a:rPr lang="en-US" altLang="ko-KR" sz="2400" spc="-3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with various growth patterns 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observed, 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including both 2D and 3D morphologies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The XRD pattern confirms the 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Epitaxial 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growth of 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ko-KR" sz="2400" spc="-3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ko-KR" sz="2400" spc="-3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24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spc="-30" dirty="0">
                <a:latin typeface="Arial" panose="020B0604020202020204" pitchFamily="34" charset="0"/>
                <a:cs typeface="Arial" panose="020B0604020202020204" pitchFamily="34" charset="0"/>
              </a:rPr>
              <a:t>thin films on the nanocrystal array, with peaks corresponding to the (400) plane, indicating successful crystallization and orientation.</a:t>
            </a:r>
          </a:p>
        </p:txBody>
      </p:sp>
    </p:spTree>
    <p:extLst>
      <p:ext uri="{BB962C8B-B14F-4D97-AF65-F5344CB8AC3E}">
        <p14:creationId xmlns:p14="http://schemas.microsoft.com/office/powerpoint/2010/main" val="31840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45C5C883ACAD6B4E8AE5CCEC3F6C03AD" ma:contentTypeVersion="5" ma:contentTypeDescription="새 문서를 만듭니다." ma:contentTypeScope="" ma:versionID="a4d13d3e8ba72e70784d6b90ba54a44e">
  <xsd:schema xmlns:xsd="http://www.w3.org/2001/XMLSchema" xmlns:xs="http://www.w3.org/2001/XMLSchema" xmlns:p="http://schemas.microsoft.com/office/2006/metadata/properties" xmlns:ns3="f3111a2e-4358-4325-b983-ac0a280d92cc" targetNamespace="http://schemas.microsoft.com/office/2006/metadata/properties" ma:root="true" ma:fieldsID="542e8eecf8cb5814d0fa406c1b911600" ns3:_="">
    <xsd:import namespace="f3111a2e-4358-4325-b983-ac0a280d92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11a2e-4358-4325-b983-ac0a280d92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B03485-0F23-4D7B-9C89-F75842F574DE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f3111a2e-4358-4325-b983-ac0a280d92cc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01A5E20-9C7E-4088-9500-7412E99E3F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11a2e-4358-4325-b983-ac0a280d92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813CE8-D3C2-4254-9E3F-52E49C0A59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33657</TotalTime>
  <Words>1264</Words>
  <Application>Microsoft Office PowerPoint</Application>
  <PresentationFormat>사용자 지정</PresentationFormat>
  <Paragraphs>75</Paragraphs>
  <Slides>1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13" baseType="lpstr">
      <vt:lpstr>jmhvci</vt:lpstr>
      <vt:lpstr>MS Mincho</vt:lpstr>
      <vt:lpstr>돋움</vt:lpstr>
      <vt:lpstr>맑은 고딕</vt:lpstr>
      <vt:lpstr>바탕</vt:lpstr>
      <vt:lpstr>바탕체</vt:lpstr>
      <vt:lpstr>Arial</vt:lpstr>
      <vt:lpstr>Century</vt:lpstr>
      <vt:lpstr>Times New Roman</vt:lpstr>
      <vt:lpstr>Wingdings</vt:lpstr>
      <vt:lpstr>1_Office 테마</vt:lpstr>
      <vt:lpstr>Graph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ljm</dc:creator>
  <cp:lastModifiedBy>황준범</cp:lastModifiedBy>
  <cp:revision>1083</cp:revision>
  <cp:lastPrinted>2016-11-22T06:37:20Z</cp:lastPrinted>
  <dcterms:created xsi:type="dcterms:W3CDTF">2013-10-21T08:08:21Z</dcterms:created>
  <dcterms:modified xsi:type="dcterms:W3CDTF">2024-12-16T04:01:25Z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0x01010045C5C883ACAD6B4E8AE5CCEC3F6C03AD</vt:lpwstr>
  </property>
</Properties>
</file>